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00" r:id="rId3"/>
    <p:sldId id="284" r:id="rId4"/>
    <p:sldId id="314" r:id="rId5"/>
    <p:sldId id="294" r:id="rId6"/>
    <p:sldId id="318" r:id="rId7"/>
    <p:sldId id="304" r:id="rId8"/>
    <p:sldId id="323" r:id="rId9"/>
    <p:sldId id="317" r:id="rId10"/>
    <p:sldId id="312" r:id="rId11"/>
    <p:sldId id="321" r:id="rId12"/>
    <p:sldId id="298" r:id="rId13"/>
    <p:sldId id="299" r:id="rId14"/>
    <p:sldId id="295" r:id="rId15"/>
    <p:sldId id="319" r:id="rId16"/>
    <p:sldId id="302" r:id="rId17"/>
    <p:sldId id="305" r:id="rId18"/>
    <p:sldId id="306" r:id="rId19"/>
    <p:sldId id="322" r:id="rId20"/>
    <p:sldId id="301" r:id="rId21"/>
    <p:sldId id="281" r:id="rId22"/>
    <p:sldId id="316" r:id="rId23"/>
    <p:sldId id="311" r:id="rId24"/>
    <p:sldId id="315" r:id="rId25"/>
    <p:sldId id="320" r:id="rId26"/>
    <p:sldId id="313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209A-0B64-49E5-9966-BA1F8547AF48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05A7-FC4C-40CF-A566-55494B460A2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Explain position</a:t>
            </a:r>
            <a:r>
              <a:rPr lang="en-CA" baseline="0" dirty="0" smtClean="0"/>
              <a:t> and role in the flood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presentation will give an “insiders” look at the 2011 Flood.</a:t>
            </a:r>
          </a:p>
          <a:p>
            <a:endParaRPr lang="en-CA" baseline="0" dirty="0" smtClean="0"/>
          </a:p>
          <a:p>
            <a:r>
              <a:rPr lang="en-CA" baseline="0" dirty="0" smtClean="0"/>
              <a:t>By the end of today, I hope I’ve answered these 3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E5E41-E0E0-4D9D-B56B-35083782A9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FD6C-E14A-496D-A6F4-2ABC080A6A52}" type="datetimeFigureOut">
              <a:rPr lang="en-CA" smtClean="0"/>
              <a:pPr/>
              <a:t>2013-01-29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AF99-115B-424E-87C4-7A68CB50603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1044624" y="-380644"/>
            <a:ext cx="10585176" cy="7238644"/>
            <a:chOff x="-1044624" y="-380644"/>
            <a:chExt cx="9865096" cy="7238644"/>
          </a:xfrm>
        </p:grpSpPr>
        <p:pic>
          <p:nvPicPr>
            <p:cNvPr id="7170" name="Picture 8" descr="GovMB_TitlePge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-1044624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23528" y="-380644"/>
              <a:ext cx="8496944" cy="687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latin typeface="Myriad Pro" pitchFamily="34" charset="0"/>
                </a:rPr>
                <a:t/>
              </a:r>
              <a:br>
                <a:rPr lang="en-US" sz="2800" b="1" dirty="0" smtClean="0">
                  <a:latin typeface="Myriad Pro" pitchFamily="34" charset="0"/>
                </a:rPr>
              </a:br>
              <a:r>
                <a:rPr lang="en-US" sz="2800" b="1" dirty="0" smtClean="0">
                  <a:latin typeface="Myriad Pro" pitchFamily="34" charset="0"/>
                </a:rPr>
                <a:t/>
              </a:r>
              <a:br>
                <a:rPr lang="en-US" sz="2800" b="1" dirty="0" smtClean="0">
                  <a:latin typeface="Myriad Pro" pitchFamily="34" charset="0"/>
                </a:rPr>
              </a:br>
              <a:endParaRPr lang="en-US" sz="2800" b="1" dirty="0" smtClean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800" b="1" dirty="0" smtClean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Myriad Pro" pitchFamily="34" charset="0"/>
                </a:rPr>
                <a:t>Flood Forecasting In Manitoba</a:t>
              </a:r>
              <a:endParaRPr lang="en-US" sz="2000" b="1" dirty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Arial" charset="0"/>
                </a:rPr>
                <a:t> </a:t>
              </a:r>
              <a:r>
                <a:rPr lang="en-US" sz="1400" dirty="0">
                  <a:latin typeface="Arial" charset="0"/>
                </a:rPr>
                <a:t>•  •  •  •  •  •  •  </a:t>
              </a:r>
              <a:r>
                <a:rPr lang="en-US" sz="1400" dirty="0" smtClean="0">
                  <a:latin typeface="Arial" charset="0"/>
                </a:rPr>
                <a:t>• </a:t>
              </a:r>
              <a:r>
                <a:rPr lang="en-US" sz="1400" dirty="0">
                  <a:latin typeface="Arial" charset="0"/>
                </a:rPr>
                <a:t>•  •  •  •  •  •  •  •  •  •  •  •  •  •  •  </a:t>
              </a:r>
              <a:r>
                <a:rPr lang="en-US" sz="1400" dirty="0" smtClean="0">
                  <a:latin typeface="Arial" charset="0"/>
                </a:rPr>
                <a:t>•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u="sng" dirty="0" smtClean="0">
                  <a:latin typeface="Myriad Pro" pitchFamily="34" charset="0"/>
                </a:rPr>
                <a:t>Phillip Mutulu, Ph.D.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u="sng" dirty="0" smtClean="0">
                  <a:latin typeface="Myriad Pro" pitchFamily="34" charset="0"/>
                </a:rPr>
                <a:t/>
              </a:r>
              <a:br>
                <a:rPr lang="en-US" b="1" u="sng" dirty="0" smtClean="0">
                  <a:latin typeface="Myriad Pro" pitchFamily="34" charset="0"/>
                </a:rPr>
              </a:br>
              <a:r>
                <a:rPr lang="en-US" dirty="0" smtClean="0">
                  <a:latin typeface="Myriad Pro" pitchFamily="34" charset="0"/>
                </a:rPr>
                <a:t>Director; 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Myriad Pro" pitchFamily="34" charset="0"/>
                </a:rPr>
                <a:t>Hydrologic Forecasting and Coordination</a:t>
              </a:r>
              <a:br>
                <a:rPr lang="en-US" dirty="0" smtClean="0">
                  <a:latin typeface="Myriad Pro" pitchFamily="34" charset="0"/>
                </a:rPr>
              </a:br>
              <a:r>
                <a:rPr lang="en-US" dirty="0" smtClean="0">
                  <a:latin typeface="Myriad Pro" pitchFamily="34" charset="0"/>
                </a:rPr>
                <a:t>Manitoba Infrastructure and Transportation</a:t>
              </a:r>
            </a:p>
            <a:p>
              <a:pPr algn="ctr">
                <a:spcBef>
                  <a:spcPct val="50000"/>
                </a:spcBef>
              </a:pPr>
              <a:r>
                <a:rPr lang="en-CA" b="1" dirty="0" smtClean="0"/>
                <a:t>Prairie Hydrology Workshop</a:t>
              </a:r>
              <a:endParaRPr lang="en-CA" dirty="0" smtClean="0"/>
            </a:p>
            <a:p>
              <a:pPr algn="ctr">
                <a:spcBef>
                  <a:spcPct val="50000"/>
                </a:spcBef>
              </a:pPr>
              <a:r>
                <a:rPr lang="en-US" b="1" u="sng" dirty="0" smtClean="0">
                  <a:latin typeface="Myriad Pro" pitchFamily="34" charset="0"/>
                </a:rPr>
                <a:t>Acknowledgements</a:t>
              </a:r>
              <a:r>
                <a:rPr lang="en-US" dirty="0" smtClean="0">
                  <a:latin typeface="Myriad Pro" pitchFamily="34" charset="0"/>
                </a:rPr>
                <a:t/>
              </a:r>
              <a:br>
                <a:rPr lang="en-US" dirty="0" smtClean="0">
                  <a:latin typeface="Myriad Pro" pitchFamily="34" charset="0"/>
                </a:rPr>
              </a:br>
              <a:r>
                <a:rPr lang="en-US" dirty="0" smtClean="0">
                  <a:latin typeface="Myriad Pro" pitchFamily="34" charset="0"/>
                </a:rPr>
                <a:t> </a:t>
              </a:r>
              <a:r>
                <a:rPr lang="en-US" sz="1400" dirty="0" smtClean="0">
                  <a:latin typeface="Myriad Pro" pitchFamily="34" charset="0"/>
                </a:rPr>
                <a:t>-Dr Loukili (HFC- MIT)</a:t>
              </a:r>
              <a:br>
                <a:rPr lang="en-US" sz="1400" dirty="0" smtClean="0">
                  <a:latin typeface="Myriad Pro" pitchFamily="34" charset="0"/>
                </a:rPr>
              </a:br>
              <a:r>
                <a:rPr lang="en-US" sz="1400" dirty="0" smtClean="0">
                  <a:latin typeface="Myriad Pro" pitchFamily="34" charset="0"/>
                </a:rPr>
                <a:t>                                     -Will Kellas (Student, University of Manitoba)</a:t>
              </a:r>
              <a:br>
                <a:rPr lang="en-US" sz="1400" dirty="0" smtClean="0">
                  <a:latin typeface="Myriad Pro" pitchFamily="34" charset="0"/>
                </a:rPr>
              </a:br>
              <a:r>
                <a:rPr lang="en-US" sz="1400" dirty="0" smtClean="0">
                  <a:latin typeface="Myriad Pro" pitchFamily="34" charset="0"/>
                </a:rPr>
                <a:t>                -Dr Seifu Guangul  (STANTEC)</a:t>
              </a:r>
              <a:br>
                <a:rPr lang="en-US" sz="1400" dirty="0" smtClean="0">
                  <a:latin typeface="Myriad Pro" pitchFamily="34" charset="0"/>
                </a:rPr>
              </a:br>
              <a:endParaRPr lang="en-US" sz="1400" dirty="0" smtClean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dirty="0">
                <a:latin typeface="Myriad Pro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67744" y="47667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000" b="1" dirty="0" smtClean="0"/>
              <a:t>Prairie Hydrology Workshop</a:t>
            </a:r>
            <a:endParaRPr lang="en-CA" sz="2000" dirty="0" smtClean="0"/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Myriad Pro" pitchFamily="34" charset="0"/>
              </a:rPr>
              <a:t>January 29 - 30, 2013</a:t>
            </a:r>
            <a:r>
              <a:rPr lang="en-US" sz="1600" b="1" dirty="0" smtClean="0">
                <a:latin typeface="Myriad Pro" pitchFamily="34" charset="0"/>
              </a:rPr>
              <a:t>   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509588"/>
            <a:ext cx="8580437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1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84776" cy="648072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Efforts in Modelling/ Tool </a:t>
            </a:r>
            <a:r>
              <a:rPr lang="en-CA" sz="2800" b="1" dirty="0" smtClean="0"/>
              <a:t>Development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13387"/>
          </a:xfrm>
        </p:spPr>
        <p:txBody>
          <a:bodyPr>
            <a:normAutofit/>
          </a:bodyPr>
          <a:lstStyle/>
          <a:p>
            <a:r>
              <a:rPr lang="en-CA" sz="2600" dirty="0" smtClean="0"/>
              <a:t>Improved mass balance lake inflow-outflow modelling</a:t>
            </a:r>
          </a:p>
          <a:p>
            <a:r>
              <a:rPr lang="en-CA" sz="2600" dirty="0" smtClean="0"/>
              <a:t>Revision and delinking of pulse response functions (unit graphs) for snowmelt and rain generated runoffs</a:t>
            </a:r>
          </a:p>
          <a:p>
            <a:r>
              <a:rPr lang="en-CA" sz="2600" dirty="0" smtClean="0"/>
              <a:t>Automation and improvement of existing and new methods of data analysis and modelling; exploring event-based Vs continuous simulation models.</a:t>
            </a:r>
          </a:p>
          <a:p>
            <a:r>
              <a:rPr lang="en-CA" sz="2600" dirty="0" smtClean="0"/>
              <a:t>Hydrologic modelling; Assiniboine R. including Qu’Appelle Basin</a:t>
            </a:r>
          </a:p>
          <a:p>
            <a:r>
              <a:rPr lang="en-CA" sz="2600" dirty="0" smtClean="0"/>
              <a:t>2- Hydrodynamic Modelling for the Assiniboine and</a:t>
            </a:r>
            <a:br>
              <a:rPr lang="en-CA" sz="2600" dirty="0" smtClean="0"/>
            </a:br>
            <a:r>
              <a:rPr lang="en-CA" sz="2600" dirty="0" smtClean="0"/>
              <a:t>the Red R. Basins</a:t>
            </a:r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624735" cy="51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4127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Assiniboine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1"/>
            <a:ext cx="8496945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6203620" cy="45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332657"/>
            <a:ext cx="504056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Qu’ </a:t>
            </a:r>
            <a:r>
              <a:rPr lang="en-CA" sz="2400" b="1" dirty="0" err="1" smtClean="0"/>
              <a:t>Appelle</a:t>
            </a:r>
            <a:r>
              <a:rPr lang="en-CA" sz="2400" b="1" dirty="0" smtClean="0"/>
              <a:t> River Basin Modelling:</a:t>
            </a:r>
          </a:p>
          <a:p>
            <a:r>
              <a:rPr lang="en-CA" dirty="0" smtClean="0"/>
              <a:t>  (semi-continuous</a:t>
            </a:r>
            <a:r>
              <a:rPr lang="en-CA" dirty="0" smtClean="0"/>
              <a:t>) 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P</a:t>
            </a:r>
            <a:r>
              <a:rPr lang="en-CA" dirty="0" smtClean="0"/>
              <a:t>revious model, </a:t>
            </a:r>
            <a:r>
              <a:rPr lang="en-CA" dirty="0" smtClean="0"/>
              <a:t>based on </a:t>
            </a:r>
            <a:r>
              <a:rPr lang="en-CA" dirty="0" smtClean="0"/>
              <a:t>SSARR (1975) – </a:t>
            </a:r>
            <a:br>
              <a:rPr lang="en-CA" dirty="0" smtClean="0"/>
            </a:br>
            <a:r>
              <a:rPr lang="en-CA" dirty="0" smtClean="0"/>
              <a:t>  PPWB/WSC study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Current </a:t>
            </a:r>
            <a:r>
              <a:rPr lang="en-CA" dirty="0" err="1" smtClean="0"/>
              <a:t>inhouse</a:t>
            </a:r>
            <a:r>
              <a:rPr lang="en-CA" dirty="0" smtClean="0"/>
              <a:t> study based </a:t>
            </a:r>
            <a:r>
              <a:rPr lang="en-CA" dirty="0" smtClean="0"/>
              <a:t>on HEC-HMS, Soil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Moisture Accounting approach for </a:t>
            </a:r>
            <a:r>
              <a:rPr lang="en-CA" dirty="0" smtClean="0"/>
              <a:t>Months of </a:t>
            </a:r>
            <a:r>
              <a:rPr lang="en-CA" dirty="0" smtClean="0"/>
              <a:t>May</a:t>
            </a:r>
            <a:br>
              <a:rPr lang="en-CA" dirty="0" smtClean="0"/>
            </a:br>
            <a:r>
              <a:rPr lang="en-CA" dirty="0" smtClean="0"/>
              <a:t>  </a:t>
            </a:r>
            <a:r>
              <a:rPr lang="en-CA" dirty="0" smtClean="0"/>
              <a:t>to September to </a:t>
            </a:r>
            <a:r>
              <a:rPr lang="en-CA" dirty="0" smtClean="0"/>
              <a:t>account </a:t>
            </a:r>
            <a:r>
              <a:rPr lang="en-CA" dirty="0" smtClean="0"/>
              <a:t>for rainfall-runoff events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Calibration &amp; Validation  Phase  I completed –</a:t>
            </a:r>
            <a:br>
              <a:rPr lang="en-CA" dirty="0" smtClean="0"/>
            </a:br>
            <a:r>
              <a:rPr lang="en-CA" dirty="0" smtClean="0"/>
              <a:t>  needs improvements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Difficult in implementation of the snow-melt</a:t>
            </a:r>
            <a:br>
              <a:rPr lang="en-CA" dirty="0" smtClean="0"/>
            </a:br>
            <a:r>
              <a:rPr lang="en-CA" dirty="0" smtClean="0"/>
              <a:t>  routine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Challenges in accounting for regulated flows-need to work with Saskatchewan Water </a:t>
            </a:r>
            <a:r>
              <a:rPr lang="en-CA" dirty="0" smtClean="0"/>
              <a:t>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C2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479425"/>
            <a:ext cx="7689850" cy="58991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Area = 560 km </a:t>
            </a:r>
            <a:r>
              <a:rPr lang="en-CA" baseline="30000" dirty="0" smtClean="0"/>
              <a:t>2</a:t>
            </a:r>
            <a:endParaRPr lang="en-CA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285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53721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64288" y="76470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Challenge  in </a:t>
            </a:r>
            <a:r>
              <a:rPr lang="en-CA" dirty="0" err="1" smtClean="0"/>
              <a:t>Kc</a:t>
            </a:r>
            <a:r>
              <a:rPr lang="en-CA" dirty="0" smtClean="0"/>
              <a:t> Determination.</a:t>
            </a:r>
          </a:p>
          <a:p>
            <a:pPr algn="ctr"/>
            <a:r>
              <a:rPr lang="en-CA" dirty="0" smtClean="0"/>
              <a:t>What  are your experiences 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9604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62068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Snowmelt 2005  _ Calibration</a:t>
            </a:r>
            <a:endParaRPr lang="en-CA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8343900" cy="40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414908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Mean Flow</a:t>
            </a:r>
          </a:p>
          <a:p>
            <a:r>
              <a:rPr lang="en-CA" dirty="0" smtClean="0"/>
              <a:t>Simulated  = 14.0 m</a:t>
            </a:r>
            <a:r>
              <a:rPr lang="en-CA" baseline="30000" dirty="0" smtClean="0"/>
              <a:t>3</a:t>
            </a:r>
            <a:r>
              <a:rPr lang="en-CA" dirty="0" smtClean="0"/>
              <a:t>/s</a:t>
            </a:r>
          </a:p>
          <a:p>
            <a:r>
              <a:rPr lang="en-CA" dirty="0" smtClean="0"/>
              <a:t>Observed   = 12.0 m</a:t>
            </a:r>
            <a:r>
              <a:rPr lang="en-CA" baseline="30000" dirty="0" smtClean="0"/>
              <a:t>3</a:t>
            </a:r>
            <a:r>
              <a:rPr lang="en-CA" dirty="0" smtClean="0"/>
              <a:t>/s 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932040" y="548680"/>
            <a:ext cx="38164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Challenges in continuous hydrologic simulation, especially during transition from snow driven events to rainfall driven events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836712"/>
            <a:ext cx="8208912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Example:- Problem with </a:t>
            </a:r>
            <a:r>
              <a:rPr lang="en-CA" dirty="0" smtClean="0"/>
              <a:t>Continuous </a:t>
            </a:r>
            <a:r>
              <a:rPr lang="en-CA" dirty="0" smtClean="0"/>
              <a:t>Simulation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CA" sz="6000" b="1" dirty="0" smtClean="0"/>
              <a:t>Some questions to ponder !</a:t>
            </a:r>
          </a:p>
          <a:p>
            <a:pPr>
              <a:buNone/>
            </a:pPr>
            <a:endParaRPr lang="en-CA" sz="6000" dirty="0" smtClean="0"/>
          </a:p>
          <a:p>
            <a:pPr>
              <a:buNone/>
            </a:pPr>
            <a:r>
              <a:rPr lang="en-CA" sz="6000" dirty="0" smtClean="0"/>
              <a:t>Where do we go from here ?</a:t>
            </a:r>
          </a:p>
          <a:p>
            <a:r>
              <a:rPr lang="en-CA" sz="6000" dirty="0" smtClean="0"/>
              <a:t>is more complex hydrologic models the solution ?</a:t>
            </a:r>
          </a:p>
          <a:p>
            <a:r>
              <a:rPr lang="en-CA" sz="6000" dirty="0" smtClean="0"/>
              <a:t>is there a single model that works all the time ?</a:t>
            </a:r>
          </a:p>
          <a:p>
            <a:r>
              <a:rPr lang="en-CA" sz="6000" dirty="0" smtClean="0"/>
              <a:t>w</a:t>
            </a:r>
            <a:r>
              <a:rPr lang="en-CA" sz="6000" dirty="0" smtClean="0"/>
              <a:t>hat about data adequacy, data bases and metadata issues</a:t>
            </a:r>
          </a:p>
          <a:p>
            <a:r>
              <a:rPr lang="en-CA" sz="6000" dirty="0" smtClean="0"/>
              <a:t>w</a:t>
            </a:r>
            <a:r>
              <a:rPr lang="en-CA" sz="6000" dirty="0" smtClean="0"/>
              <a:t>hat are the priority areas of research and development ?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62646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sz="2800" b="1" u="sng" dirty="0" smtClean="0"/>
              <a:t>Overview of Presentation</a:t>
            </a:r>
          </a:p>
          <a:p>
            <a:endParaRPr lang="en-CA" sz="2400" dirty="0" smtClean="0"/>
          </a:p>
          <a:p>
            <a:r>
              <a:rPr lang="en-CA" sz="2400" dirty="0" smtClean="0"/>
              <a:t>Hydrologic Forecast Centre Main Responsibilities</a:t>
            </a:r>
          </a:p>
          <a:p>
            <a:r>
              <a:rPr lang="en-CA" sz="2400" dirty="0" smtClean="0"/>
              <a:t>Current  Forecasting Methodologies</a:t>
            </a:r>
          </a:p>
          <a:p>
            <a:r>
              <a:rPr lang="en-CA" sz="2400" dirty="0" smtClean="0"/>
              <a:t>Current Efforts, Developments</a:t>
            </a:r>
          </a:p>
          <a:p>
            <a:r>
              <a:rPr lang="en-CA" sz="2400" dirty="0" smtClean="0"/>
              <a:t>Challenges</a:t>
            </a:r>
          </a:p>
          <a:p>
            <a:r>
              <a:rPr lang="en-CA" sz="2400" dirty="0" smtClean="0"/>
              <a:t>Future Directions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743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7743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E.g. Continuous Simulation Models: Hydrological Processes in MIKE – SHE</a:t>
            </a:r>
            <a:endParaRPr lang="en-CA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79512" y="836712"/>
            <a:ext cx="8964488" cy="5913948"/>
            <a:chOff x="179512" y="116632"/>
            <a:chExt cx="8964488" cy="6634028"/>
          </a:xfrm>
        </p:grpSpPr>
        <p:grpSp>
          <p:nvGrpSpPr>
            <p:cNvPr id="5" name="Group 47"/>
            <p:cNvGrpSpPr/>
            <p:nvPr/>
          </p:nvGrpSpPr>
          <p:grpSpPr>
            <a:xfrm>
              <a:off x="2627784" y="1844824"/>
              <a:ext cx="4248472" cy="3096344"/>
              <a:chOff x="2627784" y="1844824"/>
              <a:chExt cx="4248472" cy="3096344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2627784" y="1844824"/>
                <a:ext cx="4248472" cy="3096344"/>
                <a:chOff x="2627784" y="1844824"/>
                <a:chExt cx="4248472" cy="3096344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699792" y="3284984"/>
                  <a:ext cx="1008112" cy="0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572000" y="1916832"/>
                  <a:ext cx="0" cy="720080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627784" y="1844824"/>
                  <a:ext cx="1080120" cy="792088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508104" y="1916832"/>
                  <a:ext cx="864096" cy="720080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5436096" y="3140968"/>
                  <a:ext cx="792088" cy="0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699792" y="3933056"/>
                  <a:ext cx="1080120" cy="1008112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5436096" y="3933056"/>
                  <a:ext cx="1440160" cy="1008112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4788024" y="3933056"/>
                  <a:ext cx="0" cy="1008112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5436096" y="3429000"/>
                  <a:ext cx="936104" cy="504056"/>
                </a:xfrm>
                <a:prstGeom prst="straightConnector1">
                  <a:avLst/>
                </a:prstGeom>
                <a:ln w="57150">
                  <a:tailEnd type="arrow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3779912" y="2636912"/>
                <a:ext cx="1656184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Flood Forecasting Centre</a:t>
                </a:r>
                <a:endParaRPr lang="en-CA" dirty="0"/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323528" y="1700808"/>
              <a:ext cx="2664296" cy="1013873"/>
              <a:chOff x="395536" y="-33385"/>
              <a:chExt cx="2664296" cy="2112236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566682"/>
                <a:ext cx="2664296" cy="1512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827584" y="-33385"/>
                <a:ext cx="18002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Weather Stations</a:t>
                </a:r>
                <a:endParaRPr lang="en-CA" dirty="0"/>
              </a:p>
            </p:txBody>
          </p:sp>
        </p:grpSp>
        <p:grpSp>
          <p:nvGrpSpPr>
            <p:cNvPr id="8" name="Group 45"/>
            <p:cNvGrpSpPr/>
            <p:nvPr/>
          </p:nvGrpSpPr>
          <p:grpSpPr>
            <a:xfrm>
              <a:off x="6444208" y="4797152"/>
              <a:ext cx="2592288" cy="1953508"/>
              <a:chOff x="6444208" y="4797152"/>
              <a:chExt cx="2592288" cy="1953508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32240" y="4797152"/>
                <a:ext cx="1944216" cy="1656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6444208" y="6381328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Water Level &amp; Flow Rate</a:t>
                </a:r>
                <a:endParaRPr lang="en-CA" dirty="0"/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6300192" y="116632"/>
              <a:ext cx="2088232" cy="1872208"/>
              <a:chOff x="6300192" y="116632"/>
              <a:chExt cx="2088232" cy="187220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404664"/>
                <a:ext cx="2088232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444208" y="116632"/>
                <a:ext cx="1600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Weather Radar</a:t>
                </a:r>
                <a:endParaRPr lang="en-CA" dirty="0"/>
              </a:p>
            </p:txBody>
          </p:sp>
        </p:grpSp>
        <p:grpSp>
          <p:nvGrpSpPr>
            <p:cNvPr id="11" name="Group 32"/>
            <p:cNvGrpSpPr/>
            <p:nvPr/>
          </p:nvGrpSpPr>
          <p:grpSpPr>
            <a:xfrm>
              <a:off x="611560" y="2852936"/>
              <a:ext cx="2232248" cy="1445146"/>
              <a:chOff x="611560" y="2411596"/>
              <a:chExt cx="2232248" cy="1886486"/>
            </a:xfrm>
          </p:grpSpPr>
          <p:pic>
            <p:nvPicPr>
              <p:cNvPr id="3" name="Picture 4" descr="NOHRSC Planes Im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2924478"/>
                <a:ext cx="2232248" cy="1373604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827584" y="2411596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Special Aircraft</a:t>
                </a:r>
                <a:endParaRPr lang="en-CA" dirty="0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6300192" y="3501008"/>
              <a:ext cx="2843808" cy="1080120"/>
              <a:chOff x="6084168" y="2354416"/>
              <a:chExt cx="2448272" cy="1938680"/>
            </a:xfrm>
          </p:grpSpPr>
          <p:pic>
            <p:nvPicPr>
              <p:cNvPr id="2" name="Picture 2" descr="C:\Users\PMutulu\AppData\Local\Microsoft\Windows\Temporary Internet Files\Content.Outlook\Q223JBAS\PembinaR WSofCGauge(CrystalCr) NormalConditions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56176" y="2908327"/>
                <a:ext cx="2304256" cy="1384769"/>
              </a:xfrm>
              <a:prstGeom prst="rect">
                <a:avLst/>
              </a:prstGeom>
              <a:noFill/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084168" y="2354416"/>
                <a:ext cx="2448272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Automatic River Gauges</a:t>
                </a:r>
                <a:endParaRPr lang="en-CA" dirty="0"/>
              </a:p>
            </p:txBody>
          </p:sp>
        </p:grpSp>
        <p:grpSp>
          <p:nvGrpSpPr>
            <p:cNvPr id="13" name="Group 43"/>
            <p:cNvGrpSpPr/>
            <p:nvPr/>
          </p:nvGrpSpPr>
          <p:grpSpPr>
            <a:xfrm>
              <a:off x="663906" y="4797152"/>
              <a:ext cx="2108399" cy="1953508"/>
              <a:chOff x="663906" y="4797152"/>
              <a:chExt cx="2108399" cy="195350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3906" y="4797152"/>
                <a:ext cx="2108399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043608" y="6381328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Soil Moisture</a:t>
                </a:r>
                <a:endParaRPr lang="en-CA" dirty="0"/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3419872" y="4869160"/>
              <a:ext cx="2592288" cy="1881500"/>
              <a:chOff x="3419872" y="4869160"/>
              <a:chExt cx="2592288" cy="1881500"/>
            </a:xfrm>
          </p:grpSpPr>
          <p:pic>
            <p:nvPicPr>
              <p:cNvPr id="4" name="Picture 6" descr="http://thredbo.com.au/images/weather-and-conditions/snow-depth-chart/snowdepth2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19872" y="4869160"/>
                <a:ext cx="2592288" cy="1584176"/>
              </a:xfrm>
              <a:prstGeom prst="rect">
                <a:avLst/>
              </a:prstGeom>
              <a:noFill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139952" y="638132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Snow Depth</a:t>
                </a:r>
                <a:endParaRPr lang="en-CA" dirty="0"/>
              </a:p>
            </p:txBody>
          </p:sp>
        </p:grpSp>
        <p:grpSp>
          <p:nvGrpSpPr>
            <p:cNvPr id="16" name="Group 29"/>
            <p:cNvGrpSpPr/>
            <p:nvPr/>
          </p:nvGrpSpPr>
          <p:grpSpPr>
            <a:xfrm>
              <a:off x="3275856" y="260648"/>
              <a:ext cx="2448272" cy="1656184"/>
              <a:chOff x="3275856" y="31532"/>
              <a:chExt cx="2448272" cy="195730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75856" y="404664"/>
                <a:ext cx="2448272" cy="15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3995936" y="3153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Satellite</a:t>
                </a:r>
                <a:endParaRPr lang="en-CA" dirty="0"/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528" y="764704"/>
              <a:ext cx="244827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179512" y="33265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Numerical Weather Forecast</a:t>
              </a:r>
              <a:endParaRPr lang="en-CA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84168" y="2276872"/>
              <a:ext cx="3059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Upstream River flow forecasts</a:t>
              </a:r>
              <a:endParaRPr lang="en-CA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0192" y="2636912"/>
              <a:ext cx="244827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2699792" y="260648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Challenge of multiple sources of data/ databases</a:t>
            </a:r>
            <a:endParaRPr lang="en-CA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971600" y="548680"/>
            <a:ext cx="7560840" cy="5589240"/>
          </a:xfrm>
          <a:prstGeom prst="cub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57606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/>
        </p:nvSpPr>
        <p:spPr>
          <a:xfrm>
            <a:off x="3347864" y="980728"/>
            <a:ext cx="3024336" cy="864096"/>
          </a:xfrm>
          <a:prstGeom prst="round2DiagRect">
            <a:avLst/>
          </a:prstGeom>
          <a:effectLst>
            <a:outerShdw blurRad="546100" dist="254000" dir="12900000" algn="b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MANITOBA HYDROLOGIC FORECAST CENTRE</a:t>
            </a:r>
          </a:p>
          <a:p>
            <a:pPr algn="ctr"/>
            <a:r>
              <a:rPr lang="en-CA" b="1" dirty="0" smtClean="0"/>
              <a:t>INTO THE  FUTURE !!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COMPLEX  INFRASTRUCTURE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79512" y="0"/>
            <a:ext cx="8424936" cy="6389279"/>
            <a:chOff x="179512" y="0"/>
            <a:chExt cx="8424936" cy="63892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5148064" y="1916832"/>
              <a:ext cx="1224136" cy="2088232"/>
            </a:xfrm>
            <a:prstGeom prst="roundRect">
              <a:avLst/>
            </a:prstGeom>
            <a:solidFill>
              <a:srgbClr val="00B0F0"/>
            </a:solidFill>
            <a:effectLst>
              <a:innerShdw blurRad="63500" dist="228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Flood</a:t>
              </a:r>
            </a:p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Forecast</a:t>
              </a:r>
            </a:p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Models</a:t>
              </a:r>
            </a:p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2483768" y="1916832"/>
              <a:ext cx="1584176" cy="2160240"/>
            </a:xfrm>
            <a:prstGeom prst="can">
              <a:avLst>
                <a:gd name="adj" fmla="val 15535"/>
              </a:avLst>
            </a:prstGeom>
            <a:solidFill>
              <a:srgbClr val="FFC000"/>
            </a:solidFill>
            <a:effectLst>
              <a:innerShdw blurRad="63500" dist="228600" dir="2004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Data Base Management</a:t>
              </a:r>
            </a:p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System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323528" y="3861048"/>
              <a:ext cx="1872208" cy="1224136"/>
            </a:xfrm>
            <a:prstGeom prst="round2Diag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 smtClean="0"/>
                <a:t>Meteo</a:t>
              </a:r>
              <a:r>
                <a:rPr lang="en-CA" dirty="0" smtClean="0"/>
                <a:t> Forecasts/ or</a:t>
              </a:r>
            </a:p>
            <a:p>
              <a:pPr algn="ctr"/>
              <a:r>
                <a:rPr lang="en-CA" dirty="0" smtClean="0"/>
                <a:t>Prepared scenarios</a:t>
              </a:r>
              <a:endParaRPr lang="en-CA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9512" y="548680"/>
              <a:ext cx="2016224" cy="1512168"/>
            </a:xfrm>
            <a:prstGeom prst="ellipse">
              <a:avLst/>
            </a:prstGeom>
            <a:solidFill>
              <a:srgbClr val="92D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Hydrometric Data Acquisition system</a:t>
              </a:r>
              <a:endParaRPr lang="en-CA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4067944" y="3116666"/>
              <a:ext cx="792088" cy="936104"/>
            </a:xfrm>
            <a:prstGeom prst="can">
              <a:avLst>
                <a:gd name="adj" fmla="val 1653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GIS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5004048" y="1268760"/>
              <a:ext cx="1584176" cy="648072"/>
            </a:xfrm>
            <a:prstGeom prst="round2SameRect">
              <a:avLst/>
            </a:prstGeom>
            <a:solidFill>
              <a:srgbClr val="00B0F0"/>
            </a:solidFill>
            <a:effectLst>
              <a:outerShdw blurRad="50800" dist="1524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Calibration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3768" y="5589240"/>
              <a:ext cx="2232248" cy="792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Flood maps/ Reports / Web publish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83768" y="4077072"/>
              <a:ext cx="2232248" cy="720080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Post-processing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1479" y="2524700"/>
              <a:ext cx="1800200" cy="936104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Radar/ Satellite Data</a:t>
              </a:r>
              <a:endParaRPr lang="en-CA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04072" y="5597191"/>
              <a:ext cx="1656184" cy="792088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Forecast</a:t>
              </a:r>
            </a:p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Products Consumer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20272" y="3933056"/>
              <a:ext cx="1584176" cy="1224136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Information</a:t>
              </a:r>
            </a:p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Review Process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483768" y="1196752"/>
              <a:ext cx="2232248" cy="720080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Pre-processing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51720" y="0"/>
              <a:ext cx="51228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u="sng" dirty="0" smtClean="0"/>
                <a:t>Manitoba Flood Forecasting Platform/ </a:t>
              </a:r>
            </a:p>
            <a:p>
              <a:r>
                <a:rPr lang="en-CA" sz="2400" b="1" u="sng" dirty="0" smtClean="0"/>
                <a:t>Decision Support System</a:t>
              </a:r>
              <a:endParaRPr lang="en-CA" sz="2400" b="1" u="sng" dirty="0"/>
            </a:p>
          </p:txBody>
        </p:sp>
        <p:cxnSp>
          <p:nvCxnSpPr>
            <p:cNvPr id="54" name="Elbow Connector 53"/>
            <p:cNvCxnSpPr>
              <a:stCxn id="11" idx="6"/>
              <a:endCxn id="8" idx="2"/>
            </p:cNvCxnSpPr>
            <p:nvPr/>
          </p:nvCxnSpPr>
          <p:spPr>
            <a:xfrm>
              <a:off x="2195736" y="1304764"/>
              <a:ext cx="288032" cy="16921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10" idx="0"/>
              <a:endCxn id="8" idx="2"/>
            </p:cNvCxnSpPr>
            <p:nvPr/>
          </p:nvCxnSpPr>
          <p:spPr>
            <a:xfrm flipV="1">
              <a:off x="2195736" y="2996952"/>
              <a:ext cx="288032" cy="1476164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8" idx="2"/>
              <a:endCxn id="17" idx="0"/>
            </p:cNvCxnSpPr>
            <p:nvPr/>
          </p:nvCxnSpPr>
          <p:spPr>
            <a:xfrm>
              <a:off x="3599892" y="4797152"/>
              <a:ext cx="0" cy="79208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7" idx="3"/>
              <a:endCxn id="21" idx="1"/>
            </p:cNvCxnSpPr>
            <p:nvPr/>
          </p:nvCxnSpPr>
          <p:spPr>
            <a:xfrm>
              <a:off x="4716016" y="5985284"/>
              <a:ext cx="588056" cy="7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hape 63"/>
            <p:cNvCxnSpPr>
              <a:stCxn id="21" idx="3"/>
              <a:endCxn id="50" idx="2"/>
            </p:cNvCxnSpPr>
            <p:nvPr/>
          </p:nvCxnSpPr>
          <p:spPr>
            <a:xfrm flipV="1">
              <a:off x="6960256" y="5157192"/>
              <a:ext cx="852104" cy="836043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51" idx="0"/>
              <a:endCxn id="16" idx="3"/>
            </p:cNvCxnSpPr>
            <p:nvPr/>
          </p:nvCxnSpPr>
          <p:spPr>
            <a:xfrm rot="16200000" flipH="1">
              <a:off x="4662010" y="134634"/>
              <a:ext cx="72008" cy="2196244"/>
            </a:xfrm>
            <a:prstGeom prst="bentConnector3">
              <a:avLst>
                <a:gd name="adj1" fmla="val -317465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82"/>
            <p:cNvCxnSpPr>
              <a:stCxn id="50" idx="0"/>
              <a:endCxn id="16" idx="0"/>
            </p:cNvCxnSpPr>
            <p:nvPr/>
          </p:nvCxnSpPr>
          <p:spPr>
            <a:xfrm rot="16200000" flipV="1">
              <a:off x="6030162" y="2150858"/>
              <a:ext cx="2340260" cy="1224136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ft-Right Arrow 89"/>
            <p:cNvSpPr/>
            <p:nvPr/>
          </p:nvSpPr>
          <p:spPr>
            <a:xfrm>
              <a:off x="4067944" y="2636912"/>
              <a:ext cx="1080120" cy="288032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Arrow Connector 24"/>
            <p:cNvCxnSpPr>
              <a:stCxn id="19" idx="3"/>
              <a:endCxn id="8" idx="2"/>
            </p:cNvCxnSpPr>
            <p:nvPr/>
          </p:nvCxnSpPr>
          <p:spPr>
            <a:xfrm>
              <a:off x="2131679" y="2992752"/>
              <a:ext cx="352089" cy="4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3888432" cy="1143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Concluding Remarks/</a:t>
            </a:r>
            <a:br>
              <a:rPr lang="en-CA" sz="2800" b="1" dirty="0" smtClean="0"/>
            </a:br>
            <a:r>
              <a:rPr lang="en-CA" sz="2800" b="1" dirty="0" smtClean="0"/>
              <a:t>Future </a:t>
            </a:r>
            <a:r>
              <a:rPr lang="en-CA" sz="2800" b="1" dirty="0" smtClean="0"/>
              <a:t>Direction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Automatic ingestion of ensemble weather forecasts and/ or stochastic generated info</a:t>
            </a:r>
          </a:p>
          <a:p>
            <a:r>
              <a:rPr lang="en-CA" sz="2400" dirty="0" smtClean="0"/>
              <a:t>Real-Timer data assimilation e.g. soil moisture and precipitation from air-based and other telemetry platforms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Continue model  development inter-comparison and testing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Expand and ingest information from Community Collaborative Rain and Snow program </a:t>
            </a:r>
            <a:r>
              <a:rPr lang="en-CA" sz="2400" dirty="0" err="1" smtClean="0">
                <a:solidFill>
                  <a:srgbClr val="FF0000"/>
                </a:solidFill>
              </a:rPr>
              <a:t>CoCoRAHS</a:t>
            </a:r>
            <a:r>
              <a:rPr lang="en-CA" sz="2400" dirty="0" smtClean="0">
                <a:solidFill>
                  <a:srgbClr val="FF0000"/>
                </a:solidFill>
              </a:rPr>
              <a:t> (New Initiative)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Research and development of soil moisture and ice-jam related flooding modelling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2-D hydrodynamic flood routing</a:t>
            </a:r>
          </a:p>
          <a:p>
            <a:r>
              <a:rPr lang="en-CA" sz="2400" dirty="0" smtClean="0"/>
              <a:t>Flood Forecasting Platform System (Dedicated and delinked from Managed Environment</a:t>
            </a:r>
            <a:r>
              <a:rPr lang="en-CA" sz="2400" dirty="0" smtClean="0"/>
              <a:t>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03244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196752"/>
            <a:ext cx="4104456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47664" y="692696"/>
            <a:ext cx="58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Soil Moisture Conditions at Freeze-up time in 2010 and 2012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Mutulu\AppData\Local\Microsoft\Windows\Temporary Internet Files\Content.Outlook\Q223JBAS\JAN24MA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4536504"/>
          </a:xfrm>
          <a:prstGeom prst="rect">
            <a:avLst/>
          </a:prstGeom>
          <a:noFill/>
        </p:spPr>
      </p:pic>
      <p:pic>
        <p:nvPicPr>
          <p:cNvPr id="1027" name="Picture 3" descr="C:\Users\PMutulu\AppData\Local\Microsoft\Windows\Temporary Internet Files\Content.Outlook\Q223JBAS\JAN31MA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320480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326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Snow water equivalent in January 24, 2013 and January 2011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End of Presentation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Thank You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959624" cy="1143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Hydrologic Forecast Centre Products</a:t>
            </a:r>
            <a:endParaRPr lang="en-C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83209"/>
            <a:ext cx="8460432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Precipitation Maps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Moisture Maps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Snow Depth Maps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Forecast Hydrographs of River Flows/ Levels, Lake Levels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Flood Reports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Weekly Flow Reports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Weekly Lake Level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Wind Alerts on Major Lakes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CA" sz="2400" dirty="0" smtClean="0"/>
              <a:t>Land subdivision review information/ flood protection levels etc.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0011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Current Flood Analysis and Modelling Methodologies</a:t>
            </a:r>
          </a:p>
          <a:p>
            <a:endParaRPr lang="en-CA" dirty="0" smtClean="0"/>
          </a:p>
          <a:p>
            <a:r>
              <a:rPr lang="en-CA" sz="2000" dirty="0" smtClean="0"/>
              <a:t>(1) Manitoba Antecedent Precipitation Index MANAPI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  - Unit Graph + </a:t>
            </a:r>
            <a:r>
              <a:rPr lang="en-CA" sz="2000" dirty="0" err="1" smtClean="0"/>
              <a:t>Muskingum</a:t>
            </a:r>
            <a:r>
              <a:rPr lang="en-CA" sz="2000" dirty="0" smtClean="0"/>
              <a:t> routing for major rivers</a:t>
            </a:r>
          </a:p>
          <a:p>
            <a:r>
              <a:rPr lang="en-CA" sz="2000" dirty="0" smtClean="0"/>
              <a:t>  - </a:t>
            </a:r>
            <a:r>
              <a:rPr lang="en-CA" sz="2000" dirty="0" smtClean="0">
                <a:solidFill>
                  <a:srgbClr val="FF0000"/>
                </a:solidFill>
              </a:rPr>
              <a:t>Unit Graph + Linear Storage routing (simple numerical schemes,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    and </a:t>
            </a:r>
            <a:r>
              <a:rPr lang="en-CA" sz="2000" dirty="0" err="1" smtClean="0">
                <a:solidFill>
                  <a:srgbClr val="FF0000"/>
                </a:solidFill>
              </a:rPr>
              <a:t>Runge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r>
              <a:rPr lang="en-CA" sz="2000" dirty="0" err="1" smtClean="0">
                <a:solidFill>
                  <a:srgbClr val="FF0000"/>
                </a:solidFill>
              </a:rPr>
              <a:t>Kutta</a:t>
            </a:r>
            <a:r>
              <a:rPr lang="en-CA" sz="2000" dirty="0" smtClean="0">
                <a:solidFill>
                  <a:srgbClr val="FF0000"/>
                </a:solidFill>
              </a:rPr>
              <a:t> 4</a:t>
            </a:r>
            <a:r>
              <a:rPr lang="en-CA" sz="2000" baseline="30000" dirty="0" smtClean="0">
                <a:solidFill>
                  <a:srgbClr val="FF0000"/>
                </a:solidFill>
              </a:rPr>
              <a:t>th</a:t>
            </a:r>
            <a:r>
              <a:rPr lang="en-CA" sz="2000" dirty="0" smtClean="0">
                <a:solidFill>
                  <a:srgbClr val="FF0000"/>
                </a:solidFill>
              </a:rPr>
              <a:t> order scheme</a:t>
            </a:r>
          </a:p>
          <a:p>
            <a:r>
              <a:rPr lang="en-CA" sz="2000" dirty="0" smtClean="0"/>
              <a:t>  - Natural Resources Soil Conservation (NRSCN) for excess rain computation</a:t>
            </a:r>
          </a:p>
          <a:p>
            <a:endParaRPr lang="en-CA" sz="2000" dirty="0" smtClean="0"/>
          </a:p>
          <a:p>
            <a:r>
              <a:rPr lang="en-CA" sz="2000" dirty="0" smtClean="0"/>
              <a:t> (2) Analog approach</a:t>
            </a:r>
          </a:p>
          <a:p>
            <a:endParaRPr lang="en-CA" sz="2000" dirty="0" smtClean="0"/>
          </a:p>
          <a:p>
            <a:r>
              <a:rPr lang="en-CA" sz="2000" dirty="0" smtClean="0"/>
              <a:t> (3) Regression Based Methodologies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1921" y="1295400"/>
            <a:ext cx="2286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64146" y="1447800"/>
            <a:ext cx="2028134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5216546" y="1828800"/>
            <a:ext cx="1447800" cy="1346200"/>
          </a:xfrm>
          <a:custGeom>
            <a:avLst/>
            <a:gdLst/>
            <a:ahLst/>
            <a:cxnLst>
              <a:cxn ang="0">
                <a:pos x="0" y="752"/>
              </a:cxn>
              <a:cxn ang="0">
                <a:pos x="192" y="704"/>
              </a:cxn>
              <a:cxn ang="0">
                <a:pos x="336" y="128"/>
              </a:cxn>
              <a:cxn ang="0">
                <a:pos x="432" y="32"/>
              </a:cxn>
              <a:cxn ang="0">
                <a:pos x="528" y="320"/>
              </a:cxn>
              <a:cxn ang="0">
                <a:pos x="624" y="560"/>
              </a:cxn>
              <a:cxn ang="0">
                <a:pos x="768" y="752"/>
              </a:cxn>
              <a:cxn ang="0">
                <a:pos x="960" y="848"/>
              </a:cxn>
            </a:cxnLst>
            <a:rect l="0" t="0" r="r" b="b"/>
            <a:pathLst>
              <a:path w="960" h="848">
                <a:moveTo>
                  <a:pt x="0" y="752"/>
                </a:moveTo>
                <a:cubicBezTo>
                  <a:pt x="68" y="780"/>
                  <a:pt x="136" y="808"/>
                  <a:pt x="192" y="704"/>
                </a:cubicBezTo>
                <a:cubicBezTo>
                  <a:pt x="248" y="600"/>
                  <a:pt x="296" y="240"/>
                  <a:pt x="336" y="128"/>
                </a:cubicBezTo>
                <a:cubicBezTo>
                  <a:pt x="376" y="16"/>
                  <a:pt x="400" y="0"/>
                  <a:pt x="432" y="32"/>
                </a:cubicBezTo>
                <a:cubicBezTo>
                  <a:pt x="464" y="64"/>
                  <a:pt x="496" y="232"/>
                  <a:pt x="528" y="320"/>
                </a:cubicBezTo>
                <a:cubicBezTo>
                  <a:pt x="560" y="408"/>
                  <a:pt x="584" y="488"/>
                  <a:pt x="624" y="560"/>
                </a:cubicBezTo>
                <a:cubicBezTo>
                  <a:pt x="664" y="632"/>
                  <a:pt x="712" y="704"/>
                  <a:pt x="768" y="752"/>
                </a:cubicBezTo>
                <a:cubicBezTo>
                  <a:pt x="824" y="800"/>
                  <a:pt x="928" y="832"/>
                  <a:pt x="960" y="8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378346" y="3429000"/>
            <a:ext cx="4486275" cy="2921000"/>
          </a:xfrm>
          <a:custGeom>
            <a:avLst/>
            <a:gdLst/>
            <a:ahLst/>
            <a:cxnLst>
              <a:cxn ang="0">
                <a:pos x="792" y="24"/>
              </a:cxn>
              <a:cxn ang="0">
                <a:pos x="408" y="168"/>
              </a:cxn>
              <a:cxn ang="0">
                <a:pos x="120" y="552"/>
              </a:cxn>
              <a:cxn ang="0">
                <a:pos x="72" y="1080"/>
              </a:cxn>
              <a:cxn ang="0">
                <a:pos x="552" y="1416"/>
              </a:cxn>
              <a:cxn ang="0">
                <a:pos x="2280" y="1464"/>
              </a:cxn>
              <a:cxn ang="0">
                <a:pos x="1464" y="456"/>
              </a:cxn>
              <a:cxn ang="0">
                <a:pos x="936" y="72"/>
              </a:cxn>
              <a:cxn ang="0">
                <a:pos x="792" y="24"/>
              </a:cxn>
            </a:cxnLst>
            <a:rect l="0" t="0" r="r" b="b"/>
            <a:pathLst>
              <a:path w="2432" h="1624">
                <a:moveTo>
                  <a:pt x="792" y="24"/>
                </a:moveTo>
                <a:cubicBezTo>
                  <a:pt x="704" y="40"/>
                  <a:pt x="520" y="80"/>
                  <a:pt x="408" y="168"/>
                </a:cubicBezTo>
                <a:cubicBezTo>
                  <a:pt x="296" y="256"/>
                  <a:pt x="176" y="400"/>
                  <a:pt x="120" y="552"/>
                </a:cubicBezTo>
                <a:cubicBezTo>
                  <a:pt x="64" y="704"/>
                  <a:pt x="0" y="936"/>
                  <a:pt x="72" y="1080"/>
                </a:cubicBezTo>
                <a:cubicBezTo>
                  <a:pt x="144" y="1224"/>
                  <a:pt x="184" y="1352"/>
                  <a:pt x="552" y="1416"/>
                </a:cubicBezTo>
                <a:cubicBezTo>
                  <a:pt x="920" y="1480"/>
                  <a:pt x="2128" y="1624"/>
                  <a:pt x="2280" y="1464"/>
                </a:cubicBezTo>
                <a:cubicBezTo>
                  <a:pt x="2432" y="1304"/>
                  <a:pt x="1688" y="688"/>
                  <a:pt x="1464" y="456"/>
                </a:cubicBezTo>
                <a:cubicBezTo>
                  <a:pt x="1240" y="224"/>
                  <a:pt x="1048" y="144"/>
                  <a:pt x="936" y="72"/>
                </a:cubicBezTo>
                <a:cubicBezTo>
                  <a:pt x="824" y="0"/>
                  <a:pt x="880" y="8"/>
                  <a:pt x="792" y="24"/>
                </a:cubicBezTo>
                <a:close/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270521" y="5334000"/>
            <a:ext cx="1828800" cy="3048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48"/>
              </a:cxn>
              <a:cxn ang="0">
                <a:pos x="528" y="48"/>
              </a:cxn>
              <a:cxn ang="0">
                <a:pos x="1152" y="0"/>
              </a:cxn>
            </a:cxnLst>
            <a:rect l="0" t="0" r="r" b="b"/>
            <a:pathLst>
              <a:path w="1152" h="192">
                <a:moveTo>
                  <a:pt x="0" y="192"/>
                </a:moveTo>
                <a:cubicBezTo>
                  <a:pt x="52" y="132"/>
                  <a:pt x="104" y="72"/>
                  <a:pt x="192" y="48"/>
                </a:cubicBezTo>
                <a:cubicBezTo>
                  <a:pt x="280" y="24"/>
                  <a:pt x="368" y="56"/>
                  <a:pt x="528" y="48"/>
                </a:cubicBezTo>
                <a:cubicBezTo>
                  <a:pt x="688" y="40"/>
                  <a:pt x="920" y="20"/>
                  <a:pt x="1152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384321" y="1371600"/>
            <a:ext cx="19812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480" y="720"/>
              </a:cxn>
              <a:cxn ang="0">
                <a:pos x="816" y="480"/>
              </a:cxn>
              <a:cxn ang="0">
                <a:pos x="1008" y="288"/>
              </a:cxn>
              <a:cxn ang="0">
                <a:pos x="1248" y="0"/>
              </a:cxn>
            </a:cxnLst>
            <a:rect l="0" t="0" r="r" b="b"/>
            <a:pathLst>
              <a:path w="1248" h="864">
                <a:moveTo>
                  <a:pt x="0" y="864"/>
                </a:moveTo>
                <a:cubicBezTo>
                  <a:pt x="172" y="824"/>
                  <a:pt x="344" y="784"/>
                  <a:pt x="480" y="720"/>
                </a:cubicBezTo>
                <a:cubicBezTo>
                  <a:pt x="616" y="656"/>
                  <a:pt x="728" y="552"/>
                  <a:pt x="816" y="480"/>
                </a:cubicBezTo>
                <a:cubicBezTo>
                  <a:pt x="904" y="408"/>
                  <a:pt x="936" y="368"/>
                  <a:pt x="1008" y="288"/>
                </a:cubicBezTo>
                <a:cubicBezTo>
                  <a:pt x="1080" y="208"/>
                  <a:pt x="1164" y="104"/>
                  <a:pt x="124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5576" y="3356992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Winter  Precipitation</a:t>
            </a:r>
            <a:endParaRPr lang="en-US" sz="16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6200000">
            <a:off x="469921" y="1981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Runoff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527321" y="22860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1231921" y="22860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cxnSp>
        <p:nvCxnSpPr>
          <p:cNvPr id="17" name="AutoShape 14"/>
          <p:cNvCxnSpPr>
            <a:cxnSpLocks noChangeShapeType="1"/>
            <a:stCxn id="5" idx="1"/>
            <a:endCxn id="6" idx="0"/>
          </p:cNvCxnSpPr>
          <p:nvPr/>
        </p:nvCxnSpPr>
        <p:spPr bwMode="auto">
          <a:xfrm rot="10800000" flipH="1">
            <a:off x="1231921" y="1447800"/>
            <a:ext cx="4846292" cy="838200"/>
          </a:xfrm>
          <a:prstGeom prst="bentConnector4">
            <a:avLst>
              <a:gd name="adj1" fmla="val -4717"/>
              <a:gd name="adj2" fmla="val 14545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8470921" y="5943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651521" y="3886200"/>
            <a:ext cx="1447800" cy="1447800"/>
          </a:xfrm>
          <a:custGeom>
            <a:avLst/>
            <a:gdLst/>
            <a:ahLst/>
            <a:cxnLst>
              <a:cxn ang="0">
                <a:pos x="864" y="912"/>
              </a:cxn>
              <a:cxn ang="0">
                <a:pos x="192" y="720"/>
              </a:cxn>
              <a:cxn ang="0">
                <a:pos x="48" y="432"/>
              </a:cxn>
              <a:cxn ang="0">
                <a:pos x="0" y="288"/>
              </a:cxn>
              <a:cxn ang="0">
                <a:pos x="48" y="96"/>
              </a:cxn>
              <a:cxn ang="0">
                <a:pos x="432" y="0"/>
              </a:cxn>
              <a:cxn ang="0">
                <a:pos x="768" y="192"/>
              </a:cxn>
              <a:cxn ang="0">
                <a:pos x="912" y="912"/>
              </a:cxn>
            </a:cxnLst>
            <a:rect l="0" t="0" r="r" b="b"/>
            <a:pathLst>
              <a:path w="912" h="912">
                <a:moveTo>
                  <a:pt x="864" y="912"/>
                </a:moveTo>
                <a:lnTo>
                  <a:pt x="192" y="720"/>
                </a:lnTo>
                <a:lnTo>
                  <a:pt x="48" y="432"/>
                </a:lnTo>
                <a:lnTo>
                  <a:pt x="0" y="288"/>
                </a:lnTo>
                <a:lnTo>
                  <a:pt x="48" y="96"/>
                </a:lnTo>
                <a:lnTo>
                  <a:pt x="432" y="0"/>
                </a:lnTo>
                <a:lnTo>
                  <a:pt x="768" y="192"/>
                </a:lnTo>
                <a:lnTo>
                  <a:pt x="912" y="912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 sz="1600" dirty="0" smtClean="0"/>
          </a:p>
          <a:p>
            <a:r>
              <a:rPr lang="en-CA" sz="1600" dirty="0" smtClean="0"/>
              <a:t>Sub-Basin</a:t>
            </a:r>
            <a:endParaRPr lang="en-CA" sz="1600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5445145" y="3048000"/>
            <a:ext cx="38100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rot="2407142">
            <a:off x="6858737" y="4679056"/>
            <a:ext cx="2406881" cy="391218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/>
              <a:t>Channel Routing</a:t>
            </a:r>
            <a:endParaRPr lang="en-US" sz="1400" dirty="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98721" y="14478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API CURVE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619672" y="404664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Simplified Schematic of River Flow Forecasting Model</a:t>
            </a:r>
          </a:p>
          <a:p>
            <a:pPr algn="ctr"/>
            <a:r>
              <a:rPr lang="en-US" b="1" dirty="0" smtClean="0"/>
              <a:t>(Event Based Approach)</a:t>
            </a:r>
            <a:endParaRPr lang="en-US" b="1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1560" y="5661248"/>
            <a:ext cx="3096344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/>
              <a:t>Spring to Freeze-up </a:t>
            </a:r>
            <a:r>
              <a:rPr lang="en-US" sz="1600" b="1" dirty="0"/>
              <a:t>Precipitation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159146" y="4800600"/>
            <a:ext cx="11430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Moisture </a:t>
            </a:r>
            <a:r>
              <a:rPr lang="en-US" dirty="0" smtClean="0">
                <a:solidFill>
                  <a:schemeClr val="tx1"/>
                </a:solidFill>
              </a:rPr>
              <a:t>Index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45146" y="1447800"/>
            <a:ext cx="1791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/>
              <a:t>Unit Graph (Snowmelt or Rain)</a:t>
            </a:r>
            <a:endParaRPr lang="en-US" sz="1400" dirty="0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283346" y="4648200"/>
            <a:ext cx="762000" cy="685800"/>
          </a:xfrm>
          <a:custGeom>
            <a:avLst/>
            <a:gdLst/>
            <a:ahLst/>
            <a:cxnLst>
              <a:cxn ang="0">
                <a:pos x="480" y="432"/>
              </a:cxn>
              <a:cxn ang="0">
                <a:pos x="192" y="240"/>
              </a:cxn>
              <a:cxn ang="0">
                <a:pos x="0" y="0"/>
              </a:cxn>
            </a:cxnLst>
            <a:rect l="0" t="0" r="r" b="b"/>
            <a:pathLst>
              <a:path w="480" h="432">
                <a:moveTo>
                  <a:pt x="480" y="432"/>
                </a:moveTo>
                <a:cubicBezTo>
                  <a:pt x="376" y="372"/>
                  <a:pt x="272" y="312"/>
                  <a:pt x="192" y="240"/>
                </a:cubicBezTo>
                <a:cubicBezTo>
                  <a:pt x="112" y="168"/>
                  <a:pt x="56" y="84"/>
                  <a:pt x="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654946" y="4941168"/>
            <a:ext cx="373438" cy="697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4" idx="0"/>
            <a:endCxn id="25" idx="1"/>
          </p:cNvCxnSpPr>
          <p:nvPr/>
        </p:nvCxnSpPr>
        <p:spPr>
          <a:xfrm rot="5400000" flipH="1" flipV="1">
            <a:off x="2389453" y="4891555"/>
            <a:ext cx="539973" cy="9994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5" idx="0"/>
          </p:cNvCxnSpPr>
          <p:nvPr/>
        </p:nvCxnSpPr>
        <p:spPr>
          <a:xfrm rot="16200000" flipV="1">
            <a:off x="1881347" y="2951301"/>
            <a:ext cx="3171800" cy="526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49946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River Watershed</a:t>
            </a:r>
            <a:endParaRPr lang="en-CA" dirty="0"/>
          </a:p>
        </p:txBody>
      </p:sp>
      <p:sp>
        <p:nvSpPr>
          <p:cNvPr id="32" name="Freeform 31"/>
          <p:cNvSpPr/>
          <p:nvPr/>
        </p:nvSpPr>
        <p:spPr>
          <a:xfrm>
            <a:off x="7180028" y="5438692"/>
            <a:ext cx="1327868" cy="628153"/>
          </a:xfrm>
          <a:custGeom>
            <a:avLst/>
            <a:gdLst>
              <a:gd name="connsiteX0" fmla="*/ 0 w 1327868"/>
              <a:gd name="connsiteY0" fmla="*/ 0 h 628153"/>
              <a:gd name="connsiteX1" fmla="*/ 174929 w 1327868"/>
              <a:gd name="connsiteY1" fmla="*/ 135172 h 628153"/>
              <a:gd name="connsiteX2" fmla="*/ 469127 w 1327868"/>
              <a:gd name="connsiteY2" fmla="*/ 262393 h 628153"/>
              <a:gd name="connsiteX3" fmla="*/ 763325 w 1327868"/>
              <a:gd name="connsiteY3" fmla="*/ 270345 h 628153"/>
              <a:gd name="connsiteX4" fmla="*/ 922351 w 1327868"/>
              <a:gd name="connsiteY4" fmla="*/ 437322 h 628153"/>
              <a:gd name="connsiteX5" fmla="*/ 1200647 w 1327868"/>
              <a:gd name="connsiteY5" fmla="*/ 604299 h 628153"/>
              <a:gd name="connsiteX6" fmla="*/ 1327868 w 1327868"/>
              <a:gd name="connsiteY6" fmla="*/ 580445 h 628153"/>
              <a:gd name="connsiteX7" fmla="*/ 1327868 w 1327868"/>
              <a:gd name="connsiteY7" fmla="*/ 580445 h 6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868" h="628153">
                <a:moveTo>
                  <a:pt x="0" y="0"/>
                </a:moveTo>
                <a:cubicBezTo>
                  <a:pt x="48370" y="45720"/>
                  <a:pt x="96741" y="91440"/>
                  <a:pt x="174929" y="135172"/>
                </a:cubicBezTo>
                <a:cubicBezTo>
                  <a:pt x="253117" y="178904"/>
                  <a:pt x="371061" y="239864"/>
                  <a:pt x="469127" y="262393"/>
                </a:cubicBezTo>
                <a:cubicBezTo>
                  <a:pt x="567193" y="284922"/>
                  <a:pt x="687788" y="241190"/>
                  <a:pt x="763325" y="270345"/>
                </a:cubicBezTo>
                <a:cubicBezTo>
                  <a:pt x="838862" y="299500"/>
                  <a:pt x="849464" y="381663"/>
                  <a:pt x="922351" y="437322"/>
                </a:cubicBezTo>
                <a:cubicBezTo>
                  <a:pt x="995238" y="492981"/>
                  <a:pt x="1133061" y="580445"/>
                  <a:pt x="1200647" y="604299"/>
                </a:cubicBezTo>
                <a:cubicBezTo>
                  <a:pt x="1268233" y="628153"/>
                  <a:pt x="1327868" y="580445"/>
                  <a:pt x="1327868" y="580445"/>
                </a:cubicBezTo>
                <a:lnTo>
                  <a:pt x="1327868" y="580445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946921" y="5257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72728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History of   Hydrologic Model Development in Manitoba</a:t>
            </a:r>
            <a:br>
              <a:rPr lang="en-CA" sz="2000" b="1" dirty="0" smtClean="0"/>
            </a:br>
            <a:endParaRPr lang="en-CA" sz="2000" b="1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Model developed started in early seventies, leading to Manitoba </a:t>
            </a:r>
            <a:br>
              <a:rPr lang="en-CA" dirty="0" smtClean="0"/>
            </a:br>
            <a:r>
              <a:rPr lang="en-CA" dirty="0" smtClean="0"/>
              <a:t>  Antecedent Precipitation Index (MANAPI 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Since the MANAPI is used for routine flood forecasting)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Model Evaluation:- 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/>
              <a:t> </a:t>
            </a:r>
            <a:r>
              <a:rPr lang="en-CA" dirty="0" smtClean="0"/>
              <a:t>1985 MANITOBA  RIVER  FORECAST  DEVELOPMENT evaluation project; by Canada – Manitoba Flood Damage Reduction Program Agreement Respecting Flood Forecasting. Evaluated in 1985 against:- HSPF; SSARR, and SLURP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Recommended that:- 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/>
              <a:t>Lumped index models such as MANAPI or improvement thereof continue to be used for river forecasting in Southern Manitoba until more accurate and practical simulation models become available.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2008-2012; Improvement: From Fortran Dos Compiled routing to Excel Macro Based approach; convenient in data transfers, storage and graphics.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Current </a:t>
            </a:r>
            <a:r>
              <a:rPr lang="en-CA" dirty="0" smtClean="0">
                <a:solidFill>
                  <a:srgbClr val="FF0000"/>
                </a:solidFill>
              </a:rPr>
              <a:t>efforts</a:t>
            </a:r>
            <a:r>
              <a:rPr lang="en-CA" dirty="0" smtClean="0">
                <a:solidFill>
                  <a:srgbClr val="FF0000"/>
                </a:solidFill>
              </a:rPr>
              <a:t>; </a:t>
            </a:r>
            <a:r>
              <a:rPr lang="en-CA" dirty="0" smtClean="0">
                <a:solidFill>
                  <a:srgbClr val="FF0000"/>
                </a:solidFill>
              </a:rPr>
              <a:t>MANAPI  improvement (In House</a:t>
            </a:r>
            <a:r>
              <a:rPr lang="en-CA" dirty="0" smtClean="0">
                <a:solidFill>
                  <a:srgbClr val="FF0000"/>
                </a:solidFill>
              </a:rPr>
              <a:t>), HEC-HMS </a:t>
            </a:r>
            <a:r>
              <a:rPr lang="en-CA" dirty="0" smtClean="0">
                <a:solidFill>
                  <a:srgbClr val="FF0000"/>
                </a:solidFill>
              </a:rPr>
              <a:t>(In House), MIKE-SHE (Consultants), WATFLOOD (Manitoba Hydro);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smtClean="0"/>
              <a:t>Modelling </a:t>
            </a:r>
            <a:r>
              <a:rPr lang="en-CA" sz="2600" b="1" dirty="0" smtClean="0"/>
              <a:t>Limitations</a:t>
            </a:r>
            <a:endParaRPr lang="en-CA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196752"/>
            <a:ext cx="6696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600" dirty="0" smtClean="0"/>
              <a:t>Accounting explicitly for :-</a:t>
            </a:r>
          </a:p>
          <a:p>
            <a:pPr>
              <a:buFont typeface="Arial" pitchFamily="34" charset="0"/>
              <a:buChar char="•"/>
            </a:pPr>
            <a:endParaRPr lang="en-CA" sz="26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depression storages/ Contributing area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soil moisture distribution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land use and cover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physics of snowmelt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frozen Soils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 two dimensional overbank flows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runoff from rainstorms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ice related flooding</a:t>
            </a:r>
          </a:p>
          <a:p>
            <a:pPr lvl="2">
              <a:buFont typeface="Wingdings" pitchFamily="2" charset="2"/>
              <a:buChar char="v"/>
            </a:pPr>
            <a:r>
              <a:rPr lang="en-CA" sz="2600" dirty="0" smtClean="0"/>
              <a:t>Hysteresis effects like in 2011</a:t>
            </a:r>
          </a:p>
          <a:p>
            <a:pPr>
              <a:buFont typeface="Arial" pitchFamily="34" charset="0"/>
              <a:buChar char="•"/>
            </a:pP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560" t="10953" r="5923" b="1843"/>
          <a:stretch>
            <a:fillRect/>
          </a:stretch>
        </p:blipFill>
        <p:spPr bwMode="auto">
          <a:xfrm>
            <a:off x="251520" y="188640"/>
            <a:ext cx="8496944" cy="65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0689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</a:rPr>
              <a:t>Accurate Forecasts are highly dependent on forecasts from other neighbouring provinces and the US</a:t>
            </a:r>
            <a:endParaRPr lang="en-CA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2210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160,000 km 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285,000 km2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390,000 km2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49"/>
          <a:stretch>
            <a:fillRect/>
          </a:stretch>
        </p:blipFill>
        <p:spPr bwMode="auto">
          <a:xfrm>
            <a:off x="-34925" y="990600"/>
            <a:ext cx="917892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6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623</Words>
  <Application>Microsoft Office PowerPoint</Application>
  <PresentationFormat>On-screen Show (4:3)</PresentationFormat>
  <Paragraphs>163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Hydrologic Forecast Centre Products</vt:lpstr>
      <vt:lpstr>Slide 4</vt:lpstr>
      <vt:lpstr>Slide 5</vt:lpstr>
      <vt:lpstr>Slide 6</vt:lpstr>
      <vt:lpstr>Slide 7</vt:lpstr>
      <vt:lpstr>Slide 8</vt:lpstr>
      <vt:lpstr>Slide 9</vt:lpstr>
      <vt:lpstr>Slide 10</vt:lpstr>
      <vt:lpstr>Efforts in Modelling/ Tool Development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Concluding Remarks/ Future Direction</vt:lpstr>
      <vt:lpstr>Slide 25</vt:lpstr>
      <vt:lpstr>Slide 26</vt:lpstr>
      <vt:lpstr>End of Presentation  Thank You   </vt:lpstr>
    </vt:vector>
  </TitlesOfParts>
  <Company>Government of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PMutulu</dc:creator>
  <cp:lastModifiedBy>PMutulu</cp:lastModifiedBy>
  <cp:revision>171</cp:revision>
  <dcterms:created xsi:type="dcterms:W3CDTF">2011-10-28T22:33:04Z</dcterms:created>
  <dcterms:modified xsi:type="dcterms:W3CDTF">2013-01-29T16:05:49Z</dcterms:modified>
</cp:coreProperties>
</file>