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17" r:id="rId2"/>
    <p:sldMasterId id="2147483662" r:id="rId3"/>
    <p:sldMasterId id="2147483686" r:id="rId4"/>
    <p:sldMasterId id="2147483674" r:id="rId5"/>
    <p:sldMasterId id="2147483710" r:id="rId6"/>
    <p:sldMasterId id="2147483698" r:id="rId7"/>
  </p:sldMasterIdLst>
  <p:notesMasterIdLst>
    <p:notesMasterId r:id="rId35"/>
  </p:notesMasterIdLst>
  <p:handoutMasterIdLst>
    <p:handoutMasterId r:id="rId36"/>
  </p:handoutMasterIdLst>
  <p:sldIdLst>
    <p:sldId id="256" r:id="rId8"/>
    <p:sldId id="260" r:id="rId9"/>
    <p:sldId id="257" r:id="rId10"/>
    <p:sldId id="317" r:id="rId11"/>
    <p:sldId id="313" r:id="rId12"/>
    <p:sldId id="310" r:id="rId13"/>
    <p:sldId id="314" r:id="rId14"/>
    <p:sldId id="323" r:id="rId15"/>
    <p:sldId id="324" r:id="rId16"/>
    <p:sldId id="312" r:id="rId17"/>
    <p:sldId id="318" r:id="rId18"/>
    <p:sldId id="315" r:id="rId19"/>
    <p:sldId id="325" r:id="rId20"/>
    <p:sldId id="322" r:id="rId21"/>
    <p:sldId id="321" r:id="rId22"/>
    <p:sldId id="300" r:id="rId23"/>
    <p:sldId id="320" r:id="rId24"/>
    <p:sldId id="293" r:id="rId25"/>
    <p:sldId id="294" r:id="rId26"/>
    <p:sldId id="295" r:id="rId27"/>
    <p:sldId id="296" r:id="rId28"/>
    <p:sldId id="297" r:id="rId29"/>
    <p:sldId id="298" r:id="rId30"/>
    <p:sldId id="319" r:id="rId31"/>
    <p:sldId id="299" r:id="rId32"/>
    <p:sldId id="292" r:id="rId33"/>
    <p:sldId id="258" r:id="rId34"/>
  </p:sldIdLst>
  <p:sldSz cx="9144000" cy="6858000" type="screen4x3"/>
  <p:notesSz cx="6985000" cy="92837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72"/>
    <a:srgbClr val="00AAD2"/>
    <a:srgbClr val="FF0066"/>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6" autoAdjust="0"/>
    <p:restoredTop sz="87320" autoAdjust="0"/>
  </p:normalViewPr>
  <p:slideViewPr>
    <p:cSldViewPr snapToGrid="0">
      <p:cViewPr varScale="1">
        <p:scale>
          <a:sx n="73" d="100"/>
          <a:sy n="73" d="100"/>
        </p:scale>
        <p:origin x="-302" y="-58"/>
      </p:cViewPr>
      <p:guideLst>
        <p:guide orient="horz" pos="2160"/>
        <p:guide orient="horz" pos="799"/>
        <p:guide orient="horz" pos="2162"/>
        <p:guide pos="2880"/>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29627">
              <a:defRPr sz="1200" b="0"/>
            </a:lvl1pPr>
          </a:lstStyle>
          <a:p>
            <a:pPr>
              <a:defRPr/>
            </a:pPr>
            <a:endParaRPr lang="en-CA"/>
          </a:p>
        </p:txBody>
      </p:sp>
      <p:sp>
        <p:nvSpPr>
          <p:cNvPr id="43011" name="Rectangle 3"/>
          <p:cNvSpPr>
            <a:spLocks noGrp="1" noChangeArrowheads="1"/>
          </p:cNvSpPr>
          <p:nvPr>
            <p:ph type="dt" sz="quarter" idx="1"/>
          </p:nvPr>
        </p:nvSpPr>
        <p:spPr bwMode="auto">
          <a:xfrm>
            <a:off x="3956050" y="0"/>
            <a:ext cx="3027363" cy="465138"/>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29627">
              <a:defRPr sz="1200" b="0"/>
            </a:lvl1pPr>
          </a:lstStyle>
          <a:p>
            <a:pPr>
              <a:defRPr/>
            </a:pPr>
            <a:endParaRPr lang="en-CA"/>
          </a:p>
        </p:txBody>
      </p:sp>
      <p:sp>
        <p:nvSpPr>
          <p:cNvPr id="43012" name="Rectangle 4"/>
          <p:cNvSpPr>
            <a:spLocks noGrp="1" noChangeArrowheads="1"/>
          </p:cNvSpPr>
          <p:nvPr>
            <p:ph type="ftr" sz="quarter" idx="2"/>
          </p:nvPr>
        </p:nvSpPr>
        <p:spPr bwMode="auto">
          <a:xfrm>
            <a:off x="0" y="8816975"/>
            <a:ext cx="3027363" cy="465138"/>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29627">
              <a:defRPr sz="1200" b="0"/>
            </a:lvl1pPr>
          </a:lstStyle>
          <a:p>
            <a:pPr>
              <a:defRPr/>
            </a:pPr>
            <a:endParaRPr lang="en-CA"/>
          </a:p>
        </p:txBody>
      </p:sp>
      <p:sp>
        <p:nvSpPr>
          <p:cNvPr id="43013" name="Rectangle 5"/>
          <p:cNvSpPr>
            <a:spLocks noGrp="1" noChangeArrowheads="1"/>
          </p:cNvSpPr>
          <p:nvPr>
            <p:ph type="sldNum" sz="quarter" idx="3"/>
          </p:nvPr>
        </p:nvSpPr>
        <p:spPr bwMode="auto">
          <a:xfrm>
            <a:off x="3956050" y="8816975"/>
            <a:ext cx="3027363" cy="465138"/>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29627">
              <a:defRPr sz="1200" b="0"/>
            </a:lvl1pPr>
          </a:lstStyle>
          <a:p>
            <a:pPr>
              <a:defRPr/>
            </a:pPr>
            <a:fld id="{48CE8E27-9271-44A9-BF60-BC9D3A53932D}" type="slidenum">
              <a:rPr lang="en-CA"/>
              <a:pPr>
                <a:defRPr/>
              </a:pPr>
              <a:t>‹#›</a:t>
            </a:fld>
            <a:endParaRPr lang="en-CA"/>
          </a:p>
        </p:txBody>
      </p:sp>
    </p:spTree>
    <p:extLst>
      <p:ext uri="{BB962C8B-B14F-4D97-AF65-F5344CB8AC3E}">
        <p14:creationId xmlns:p14="http://schemas.microsoft.com/office/powerpoint/2010/main" val="2246253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a:defRPr sz="1200"/>
            </a:lvl1pPr>
          </a:lstStyle>
          <a:p>
            <a:pPr>
              <a:defRPr/>
            </a:pPr>
            <a:fld id="{A5411FA6-4E47-47F5-9006-D5276A510FDC}" type="datetimeFigureOut">
              <a:rPr lang="en-US"/>
              <a:pPr>
                <a:defRPr/>
              </a:pPr>
              <a:t>1/29/2013</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lIns="91221" tIns="45610" rIns="91221" bIns="45610" rtlCol="0" anchor="b"/>
          <a:lstStyle>
            <a:lvl1pPr algn="r">
              <a:defRPr sz="1200"/>
            </a:lvl1pPr>
          </a:lstStyle>
          <a:p>
            <a:pPr>
              <a:defRPr/>
            </a:pPr>
            <a:fld id="{5D3BBC4A-4B34-46E3-93A1-2FA5738DD518}" type="slidenum">
              <a:rPr lang="en-US"/>
              <a:pPr>
                <a:defRPr/>
              </a:pPr>
              <a:t>‹#›</a:t>
            </a:fld>
            <a:endParaRPr lang="en-US"/>
          </a:p>
        </p:txBody>
      </p:sp>
    </p:spTree>
    <p:extLst>
      <p:ext uri="{BB962C8B-B14F-4D97-AF65-F5344CB8AC3E}">
        <p14:creationId xmlns:p14="http://schemas.microsoft.com/office/powerpoint/2010/main" val="787716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3ADE8A-97C3-4F81-8961-C2931DF050E0}"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7A8DBA1-D40E-4958-8A4B-DC28C0101D37}" type="slidenum">
              <a:rPr lang="en-US" smtClean="0"/>
              <a:pPr/>
              <a:t>21</a:t>
            </a:fld>
            <a:endParaRPr lang="en-US" smtClean="0"/>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Makes model design visual</a:t>
            </a:r>
          </a:p>
          <a:p>
            <a:r>
              <a:rPr lang="en-US" smtClean="0"/>
              <a:t>State of the art industry standard programming</a:t>
            </a:r>
          </a:p>
          <a:p>
            <a:pPr lvl="1">
              <a:buFontTx/>
              <a:buChar char="•"/>
            </a:pPr>
            <a:r>
              <a:rPr lang="en-US" smtClean="0"/>
              <a:t>Potential to migrate to the Web</a:t>
            </a:r>
          </a:p>
          <a:p>
            <a:r>
              <a:rPr lang="en-US" smtClean="0"/>
              <a:t>Can be developed independently and in parallel to Wrm-Dss application </a:t>
            </a:r>
          </a:p>
          <a:p>
            <a:r>
              <a:rPr lang="en-US" smtClean="0"/>
              <a:t>No licencing / maintenance fees for dep’t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48B9C0E-3793-4619-B6BA-F23BC9C08AEA}" type="slidenum">
              <a:rPr lang="en-US" smtClean="0"/>
              <a:pPr/>
              <a:t>22</a:t>
            </a:fld>
            <a:endParaRPr lang="en-US" smtClean="0"/>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GUI replaces the need to edit a text file.</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CF7FAB-505E-492D-9837-A1AC6F3317E6}" type="slidenum">
              <a:rPr lang="en-US" smtClean="0"/>
              <a:pPr/>
              <a:t>23</a:t>
            </a:fld>
            <a:endParaRPr lang="en-US" smtClean="0"/>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Screen shot of GUI utility</a:t>
            </a:r>
          </a:p>
          <a:p>
            <a:pPr>
              <a:buFontTx/>
              <a:buChar char="•"/>
            </a:pPr>
            <a:r>
              <a:rPr lang="en-US" smtClean="0"/>
              <a:t>Background map can be turned off to have a clear view of schematic.</a:t>
            </a:r>
          </a:p>
          <a:p>
            <a:pPr>
              <a:buFontTx/>
              <a:buChar char="•"/>
            </a:pPr>
            <a:r>
              <a:rPr lang="en-US" smtClean="0"/>
              <a:t>Components and their labels can be made of any color.</a:t>
            </a:r>
          </a:p>
          <a:p>
            <a:pPr>
              <a:buFontTx/>
              <a:buChar char="•"/>
            </a:pPr>
            <a:r>
              <a:rPr lang="en-US" smtClean="0"/>
              <a:t>Components are connected to each other.  Moving a demand will not break the connection with its channel.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smtClean="0"/>
              <a:t>WCOs in Red Deer, Bow, </a:t>
            </a:r>
            <a:r>
              <a:rPr lang="en-US" dirty="0" err="1" smtClean="0"/>
              <a:t>Oldman</a:t>
            </a:r>
            <a:r>
              <a:rPr lang="en-US" dirty="0" smtClean="0"/>
              <a:t> and South Saskatchewan River sub-basins were established January 2007 in accordance with the recommendations in the SSRB Water Management Plan. The recommended WCOs are tied with natural flows and existing IOs. AENV has limited capacity to compute near real time natural flows at certain locations on main stems of Red Deer, Bow, </a:t>
            </a:r>
            <a:r>
              <a:rPr lang="en-US" dirty="0" err="1" smtClean="0"/>
              <a:t>Oldman</a:t>
            </a:r>
            <a:r>
              <a:rPr lang="en-US" dirty="0" smtClean="0"/>
              <a:t> and South Saskatchewan Rivers. The capacity needs to be expanded to include more locations in the main stems and also on major tributaries. Besides expanding to include more locations, the existing methodology needs to be reviewed and, if possible, refined. The ultimate goal is that Department should be able to implement the established WCOs in all the identified Water Management Areas (WMAs) and/or reaches and this information is made available to the public.  Therefore, an automated system for estimating natural flows in </a:t>
            </a:r>
            <a:r>
              <a:rPr lang="en-US" dirty="0" err="1" smtClean="0"/>
              <a:t>ungauged</a:t>
            </a:r>
            <a:r>
              <a:rPr lang="en-US" dirty="0" smtClean="0"/>
              <a:t> watersheds and a priority call administration system is proposed to implement the WCOs required under the Water Act.</a:t>
            </a:r>
          </a:p>
          <a:p>
            <a:pPr fontAlgn="auto">
              <a:spcBef>
                <a:spcPts val="0"/>
              </a:spcBef>
              <a:spcAft>
                <a:spcPts val="0"/>
              </a:spcAft>
              <a:defRPr/>
            </a:pPr>
            <a:endParaRPr lang="en-US" dirty="0" smtClean="0"/>
          </a:p>
          <a:p>
            <a:pPr fontAlgn="auto">
              <a:spcBef>
                <a:spcPts val="0"/>
              </a:spcBef>
              <a:spcAft>
                <a:spcPts val="0"/>
              </a:spcAft>
              <a:defRPr/>
            </a:pPr>
            <a:r>
              <a:rPr lang="en-US" b="1" dirty="0" smtClean="0"/>
              <a:t>Water shortage management tool </a:t>
            </a:r>
            <a:r>
              <a:rPr lang="en-US" dirty="0" smtClean="0"/>
              <a:t>-  Ability to delineate a watershed anywhere and identify all licences within the watershed.  Provide a list of all licences, compare conditions of licences and determine if withdrawal of water is allowed based on Natural flows and recorded flows at stations.  This is basically done at the established Water Management Areas which Have recorded flows.</a:t>
            </a:r>
          </a:p>
          <a:p>
            <a:pPr fontAlgn="auto">
              <a:spcBef>
                <a:spcPts val="0"/>
              </a:spcBef>
              <a:spcAft>
                <a:spcPts val="0"/>
              </a:spcAft>
              <a:defRPr/>
            </a:pPr>
            <a:endParaRPr lang="en-US" b="1" dirty="0" smtClean="0"/>
          </a:p>
          <a:p>
            <a:pPr fontAlgn="auto">
              <a:spcBef>
                <a:spcPts val="0"/>
              </a:spcBef>
              <a:spcAft>
                <a:spcPts val="0"/>
              </a:spcAft>
              <a:defRPr/>
            </a:pPr>
            <a:r>
              <a:rPr lang="en-US" b="1" dirty="0" smtClean="0"/>
              <a:t>Priority Administration tool – </a:t>
            </a:r>
            <a:r>
              <a:rPr lang="en-US" dirty="0" smtClean="0"/>
              <a:t>Search capability of licence in question,  Watershed delineation,  Identify licences upstream of priority call, sort Junior and Senior licences from the one requesting a priority call, ability to exempt certain purposes, export capability, map creation, produce Water Management Orders to stop diverting, send e-mails, text, or telephone call.</a:t>
            </a:r>
            <a:endParaRPr lang="en-US" b="1"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Steps for Pragmatic approach</a:t>
            </a:r>
          </a:p>
          <a:p>
            <a:pPr fontAlgn="auto">
              <a:spcBef>
                <a:spcPts val="0"/>
              </a:spcBef>
              <a:spcAft>
                <a:spcPts val="0"/>
              </a:spcAft>
              <a:defRPr/>
            </a:pPr>
            <a:endParaRPr lang="en-US" dirty="0" smtClean="0"/>
          </a:p>
          <a:p>
            <a:pPr marL="232395" indent="-232395" fontAlgn="auto">
              <a:lnSpc>
                <a:spcPct val="90000"/>
              </a:lnSpc>
              <a:spcBef>
                <a:spcPts val="0"/>
              </a:spcBef>
              <a:spcAft>
                <a:spcPts val="0"/>
              </a:spcAft>
              <a:buFont typeface="+mj-lt"/>
              <a:buAutoNum type="arabicPeriod"/>
              <a:defRPr/>
            </a:pPr>
            <a:r>
              <a:rPr lang="en-US" dirty="0" smtClean="0"/>
              <a:t>Estimation of a representative regional non-dimensional FDC</a:t>
            </a:r>
          </a:p>
          <a:p>
            <a:pPr fontAlgn="auto">
              <a:lnSpc>
                <a:spcPct val="90000"/>
              </a:lnSpc>
              <a:spcBef>
                <a:spcPts val="0"/>
              </a:spcBef>
              <a:spcAft>
                <a:spcPts val="0"/>
              </a:spcAft>
              <a:defRPr/>
            </a:pPr>
            <a:endParaRPr lang="en-US" dirty="0" smtClean="0"/>
          </a:p>
          <a:p>
            <a:pPr fontAlgn="auto">
              <a:lnSpc>
                <a:spcPct val="90000"/>
              </a:lnSpc>
              <a:spcBef>
                <a:spcPts val="0"/>
              </a:spcBef>
              <a:spcAft>
                <a:spcPts val="0"/>
              </a:spcAft>
              <a:defRPr/>
            </a:pPr>
            <a:r>
              <a:rPr lang="en-US" dirty="0" smtClean="0"/>
              <a:t>2. Calculation of actual FDC at the required (destination) site</a:t>
            </a:r>
          </a:p>
          <a:p>
            <a:pPr fontAlgn="auto">
              <a:lnSpc>
                <a:spcPct val="90000"/>
              </a:lnSpc>
              <a:spcBef>
                <a:spcPts val="0"/>
              </a:spcBef>
              <a:spcAft>
                <a:spcPts val="0"/>
              </a:spcAft>
              <a:defRPr/>
            </a:pPr>
            <a:r>
              <a:rPr lang="en-US" dirty="0" smtClean="0"/>
              <a:t>    (multiplying the non-dimensional regional curve by an estimate of the long-term mean discharge obtained)</a:t>
            </a:r>
          </a:p>
          <a:p>
            <a:pPr fontAlgn="auto">
              <a:lnSpc>
                <a:spcPct val="90000"/>
              </a:lnSpc>
              <a:spcBef>
                <a:spcPts val="0"/>
              </a:spcBef>
              <a:spcAft>
                <a:spcPts val="0"/>
              </a:spcAft>
              <a:defRPr/>
            </a:pPr>
            <a:endParaRPr lang="en-US" dirty="0" smtClean="0"/>
          </a:p>
          <a:p>
            <a:pPr fontAlgn="auto">
              <a:lnSpc>
                <a:spcPct val="90000"/>
              </a:lnSpc>
              <a:spcBef>
                <a:spcPts val="0"/>
              </a:spcBef>
              <a:spcAft>
                <a:spcPts val="0"/>
              </a:spcAft>
              <a:defRPr/>
            </a:pPr>
            <a:r>
              <a:rPr lang="en-US" dirty="0" smtClean="0"/>
              <a:t>3. Conversion of the actual FDC at a site into a continuous </a:t>
            </a:r>
            <a:r>
              <a:rPr lang="en-US" dirty="0" err="1" smtClean="0"/>
              <a:t>streamflow</a:t>
            </a:r>
            <a:r>
              <a:rPr lang="en-US" dirty="0" smtClean="0"/>
              <a:t> hydrograph</a:t>
            </a:r>
          </a:p>
          <a:p>
            <a:pPr fontAlgn="auto">
              <a:spcBef>
                <a:spcPts val="0"/>
              </a:spcBef>
              <a:spcAft>
                <a:spcPts val="0"/>
              </a:spcAft>
              <a:defRPr/>
            </a:pPr>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07FFE1-E0E6-4CA6-9EEE-83E652F8F662}" type="slidenum">
              <a:rPr lang="en-US" smtClean="0"/>
              <a:pPr/>
              <a:t>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7E2809-084C-4AEB-AC02-63F0A049F1BA}"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87EAD5-2CE4-425E-987F-99AE7F80B1B4}" type="slidenum">
              <a:rPr lang="en-US" smtClean="0"/>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4ACD41-05D0-40EA-819C-1058E9C17CB2}"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B87A5A-818E-4888-86FE-449ACE2306BA}"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B5854-1862-46A2-A033-9DA0743D6EC3}" type="slidenum">
              <a:rPr lang="en-US" smtClean="0"/>
              <a:pPr/>
              <a:t>10</a:t>
            </a:fld>
            <a:endParaRPr lang="en-US" smtClean="0"/>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xfrm>
            <a:off x="931863" y="4410075"/>
            <a:ext cx="5121275" cy="4178300"/>
          </a:xfrm>
          <a:noFill/>
        </p:spPr>
        <p:txBody>
          <a:bodyPr wrap="square" numCol="1" anchor="t" anchorCtr="0" compatLnSpc="1">
            <a:prstTxWarp prst="textNoShape">
              <a:avLst/>
            </a:prstTxWarp>
          </a:bodyPr>
          <a:lstStyle/>
          <a:p>
            <a:r>
              <a:rPr lang="en-US" sz="1300" smtClean="0"/>
              <a:t>- Align with Alberta’s “Unleashing Innovation on Water Strategy” Vision (“Today’s Opportunities, Tomorrow’s Promise: A 20-Year Strategic Plan for the new Government of Alberta).</a:t>
            </a:r>
          </a:p>
          <a:p>
            <a:r>
              <a:rPr lang="en-US" sz="1300" smtClean="0"/>
              <a:t>- Generate consistent results when performing queries on EMS records.</a:t>
            </a:r>
          </a:p>
          <a:p>
            <a:r>
              <a:rPr lang="en-US" sz="1300" smtClean="0"/>
              <a:t>- Automate labour intensive processes in dealing with water allocation.</a:t>
            </a:r>
          </a:p>
          <a:p>
            <a:r>
              <a:rPr lang="en-US" sz="1300" smtClean="0"/>
              <a:t>- Ease the use of GIS technology, data, information for water allocation.</a:t>
            </a:r>
          </a:p>
          <a:p>
            <a:r>
              <a:rPr lang="en-US" sz="1300" smtClean="0"/>
              <a:t>- A cost efficient solution to meet our business need.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4D90E5-978F-4760-B23A-10EC22B9B4FF}" type="slidenum">
              <a:rPr lang="en-US" smtClean="0"/>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75C9EDA-2DAD-4A95-8C8A-31A76FFA0FDE}" type="slidenum">
              <a:rPr lang="en-US" smtClean="0"/>
              <a:pPr/>
              <a:t>18</a:t>
            </a:fld>
            <a:endParaRPr lang="en-US" smtClean="0"/>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WRMM is a water allocation planning tool used by the Alberta Government</a:t>
            </a:r>
          </a:p>
          <a:p>
            <a:pPr>
              <a:buFontTx/>
              <a:buChar char="•"/>
            </a:pPr>
            <a:r>
              <a:rPr lang="en-US" smtClean="0"/>
              <a:t>Used on an ongoing basis for decision support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C3B4F3-16F2-4ACB-9C26-00D9AEACA170}" type="slidenum">
              <a:rPr lang="en-US" smtClean="0"/>
              <a:pPr/>
              <a:t>19</a:t>
            </a:fld>
            <a:endParaRPr lang="en-US" smtClean="0"/>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WRMM has been used:</a:t>
            </a:r>
          </a:p>
          <a:p>
            <a:pPr>
              <a:buFontTx/>
              <a:buChar char="•"/>
            </a:pPr>
            <a:r>
              <a:rPr lang="en-US" smtClean="0"/>
              <a:t>in all substantial water management planning projects in Southern Alberta </a:t>
            </a:r>
          </a:p>
          <a:p>
            <a:pPr>
              <a:buFontTx/>
              <a:buChar char="•"/>
            </a:pPr>
            <a:r>
              <a:rPr lang="en-US" smtClean="0"/>
              <a:t>in development of operation plans for our major water infrastructure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1CEA9D2-04B9-4DCA-A635-44D4BF98A0D2}" type="slidenum">
              <a:rPr lang="en-US" smtClean="0"/>
              <a:pPr/>
              <a:t>20</a:t>
            </a:fld>
            <a:endParaRPr lang="en-US" smtClean="0"/>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Current status:</a:t>
            </a:r>
          </a:p>
          <a:p>
            <a:pPr>
              <a:buFontTx/>
              <a:buChar char="•"/>
            </a:pPr>
            <a:r>
              <a:rPr lang="en-US" smtClean="0"/>
              <a:t>Debugging and stress testing of Wrm-Dss code</a:t>
            </a:r>
          </a:p>
          <a:p>
            <a:pPr>
              <a:buFontTx/>
              <a:buChar char="•"/>
            </a:pPr>
            <a:r>
              <a:rPr lang="en-US" smtClean="0"/>
              <a:t>Migrating our existing WRMM models to work in Wrm-Dss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8350" y="274638"/>
            <a:ext cx="17637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7213" y="274638"/>
            <a:ext cx="51387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7213" y="274638"/>
            <a:ext cx="70548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7213" y="1600200"/>
            <a:ext cx="34432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600200"/>
            <a:ext cx="34448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7213" y="274638"/>
            <a:ext cx="70548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1600200"/>
            <a:ext cx="34432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22900" y="1600200"/>
            <a:ext cx="344487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22900" y="3938588"/>
            <a:ext cx="344487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1600200"/>
            <a:ext cx="34432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600200"/>
            <a:ext cx="34448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9132" y="130799"/>
            <a:ext cx="7054850" cy="1143000"/>
          </a:xfrm>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8350" y="274638"/>
            <a:ext cx="17637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7213" y="274638"/>
            <a:ext cx="51387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7213" y="274638"/>
            <a:ext cx="70548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7213" y="1600200"/>
            <a:ext cx="34432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600200"/>
            <a:ext cx="34448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7213" y="274638"/>
            <a:ext cx="70548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1600200"/>
            <a:ext cx="34432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22900" y="1600200"/>
            <a:ext cx="344487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22900" y="3938588"/>
            <a:ext cx="344487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1600200"/>
            <a:ext cx="34432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600200"/>
            <a:ext cx="34448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9132" y="130799"/>
            <a:ext cx="7054850" cy="1143000"/>
          </a:xfrm>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AF3D736-904E-432C-A298-69545A77C096}" type="datetimeFigureOut">
              <a:rPr lang="en-US"/>
              <a:pPr>
                <a:defRPr/>
              </a:pPr>
              <a:t>1/29/2013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37BCE9-6054-46C9-9408-02660F164E4A}"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614E70F9-A0A7-4F2C-90B7-78879318AFB1}" type="datetimeFigureOut">
              <a:rPr lang="en-US"/>
              <a:pPr>
                <a:defRPr/>
              </a:pPr>
              <a:t>1/29/2013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8FD7494-2C5C-4282-86AB-AA9A4D484160}"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B2B340-5E97-479E-AD59-4E62BF468DD5}"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B2621-E604-475C-9BA8-247F72BDD24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98831F-510C-4E3C-8113-F3E487DB82CA}"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E856E9-47E5-46B5-9E87-2067D414378E}"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07F219-0098-44F9-9F94-5EE1D9396CFC}"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CCB184-9F75-4AEA-9284-FA917C05F96B}"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4E630F-6C9F-46B3-B536-3BF581D46916}" type="datetimeFigureOut">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DC9A61-E75E-494C-A03A-DA8C773F1445}"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15C0E6-74FB-446D-9992-F888AB1E2913}" type="datetimeFigureOut">
              <a:rPr lang="en-US"/>
              <a:pPr>
                <a:defRPr/>
              </a:pPr>
              <a:t>1/29/2013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98D4BD-0B87-4C88-893F-41CE6FFFA578}"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88B6B4-CEB2-4543-9F5C-91A12654596C}" type="datetimeFigureOut">
              <a:rPr lang="en-US"/>
              <a:pPr>
                <a:defRPr/>
              </a:pPr>
              <a:t>1/29/2013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6CF5A5-798F-42EB-B7BF-A4F69DB8F567}"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B0F987-4D5C-46FE-9F04-3B961CC50B6D}" type="datetimeFigureOut">
              <a:rPr lang="en-US"/>
              <a:pPr>
                <a:defRPr/>
              </a:pPr>
              <a:t>1/29/2013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121011-0642-435D-AB74-0BC8D3B06A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E2B824-1CC5-4CB9-94A8-FED5DC83DB8C}" type="datetimeFigureOut">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3D4394-E614-4336-B6AB-F2243F3B13B7}"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4AAD59-EB92-4873-ACE9-07E72A4E140C}" type="datetimeFigureOut">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AB7FC-3D77-4B5B-973B-39BCDB6A9DF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96D0C6-4140-40C1-84AE-B3D94F952407}"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7EB78-3FF5-414F-808C-F8C931FB700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B41BB6-281E-40EC-A4AE-0EA24AC93BEF}"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3EC02B-5750-46DF-B924-3B0E77C0EA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9.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7.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3.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7213" y="274638"/>
            <a:ext cx="70548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7213" y="1600200"/>
            <a:ext cx="7040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pic>
        <p:nvPicPr>
          <p:cNvPr id="1028" name="Picture 8" descr="GoA Blue C Stacked Reverse"/>
          <p:cNvPicPr>
            <a:picLocks noChangeAspect="1" noChangeArrowheads="1"/>
          </p:cNvPicPr>
          <p:nvPr userDrawn="1"/>
        </p:nvPicPr>
        <p:blipFill>
          <a:blip r:embed="rId16"/>
          <a:srcRect/>
          <a:stretch>
            <a:fillRect/>
          </a:stretch>
        </p:blipFill>
        <p:spPr bwMode="auto">
          <a:xfrm>
            <a:off x="106363" y="6208713"/>
            <a:ext cx="1368425" cy="460375"/>
          </a:xfrm>
          <a:prstGeom prst="rect">
            <a:avLst/>
          </a:prstGeom>
          <a:noFill/>
          <a:ln w="9525">
            <a:noFill/>
            <a:miter lim="800000"/>
            <a:headEnd/>
            <a:tailEnd/>
          </a:ln>
        </p:spPr>
      </p:pic>
      <p:pic>
        <p:nvPicPr>
          <p:cNvPr id="1029" name="Picture 9" descr="AB Logo orange RGB_reverse - tagline"/>
          <p:cNvPicPr>
            <a:picLocks noChangeAspect="1" noChangeArrowheads="1"/>
          </p:cNvPicPr>
          <p:nvPr userDrawn="1"/>
        </p:nvPicPr>
        <p:blipFill>
          <a:blip r:embed="rId17"/>
          <a:srcRect/>
          <a:stretch>
            <a:fillRect/>
          </a:stretch>
        </p:blipFill>
        <p:spPr bwMode="auto">
          <a:xfrm>
            <a:off x="106363" y="273050"/>
            <a:ext cx="1368425" cy="512763"/>
          </a:xfrm>
          <a:prstGeom prst="rect">
            <a:avLst/>
          </a:prstGeom>
          <a:noFill/>
          <a:ln w="9525">
            <a:noFill/>
            <a:miter lim="800000"/>
            <a:headEnd/>
            <a:tailEnd/>
          </a:ln>
        </p:spPr>
      </p:pic>
      <p:pic>
        <p:nvPicPr>
          <p:cNvPr id="1030" name="Picture 11" descr="Side-bar"/>
          <p:cNvPicPr>
            <a:picLocks noChangeAspect="1" noChangeArrowheads="1"/>
          </p:cNvPicPr>
          <p:nvPr userDrawn="1"/>
        </p:nvPicPr>
        <p:blipFill>
          <a:blip r:embed="rId18"/>
          <a:srcRect/>
          <a:stretch>
            <a:fillRect/>
          </a:stretch>
        </p:blipFill>
        <p:spPr bwMode="auto">
          <a:xfrm>
            <a:off x="0" y="3175"/>
            <a:ext cx="1600200" cy="6858000"/>
          </a:xfrm>
          <a:prstGeom prst="rect">
            <a:avLst/>
          </a:prstGeom>
          <a:noFill/>
          <a:ln w="9525">
            <a:noFill/>
            <a:miter lim="800000"/>
            <a:headEnd/>
            <a:tailEnd/>
          </a:ln>
        </p:spPr>
      </p:pic>
      <p:sp>
        <p:nvSpPr>
          <p:cNvPr id="1038" name="Line 14"/>
          <p:cNvSpPr>
            <a:spLocks noChangeShapeType="1"/>
          </p:cNvSpPr>
          <p:nvPr userDrawn="1"/>
        </p:nvSpPr>
        <p:spPr bwMode="auto">
          <a:xfrm>
            <a:off x="1827213" y="1462088"/>
            <a:ext cx="7085012" cy="0"/>
          </a:xfrm>
          <a:prstGeom prst="line">
            <a:avLst/>
          </a:prstGeom>
          <a:noFill/>
          <a:ln w="19050">
            <a:solidFill>
              <a:srgbClr val="005072"/>
            </a:solidFill>
            <a:round/>
            <a:headEnd/>
            <a:tailEnd/>
          </a:ln>
          <a:effectLst/>
        </p:spPr>
        <p:txBody>
          <a:bodyPr/>
          <a:lstStyle/>
          <a:p>
            <a:pPr>
              <a:defRPr/>
            </a:pPr>
            <a:endParaRPr lang="en-US"/>
          </a:p>
        </p:txBody>
      </p:sp>
      <p:pic>
        <p:nvPicPr>
          <p:cNvPr id="1032" name="Picture 16" descr="AB Logo orange RGB_reverse - no tagline"/>
          <p:cNvPicPr>
            <a:picLocks noChangeAspect="1" noChangeArrowheads="1"/>
          </p:cNvPicPr>
          <p:nvPr userDrawn="1"/>
        </p:nvPicPr>
        <p:blipFill>
          <a:blip r:embed="rId19"/>
          <a:srcRect/>
          <a:stretch>
            <a:fillRect/>
          </a:stretch>
        </p:blipFill>
        <p:spPr bwMode="auto">
          <a:xfrm>
            <a:off x="92075" y="257175"/>
            <a:ext cx="1371600" cy="385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3" r:id="rId1"/>
    <p:sldLayoutId id="2147484032" r:id="rId2"/>
    <p:sldLayoutId id="2147484031" r:id="rId3"/>
    <p:sldLayoutId id="2147484030" r:id="rId4"/>
    <p:sldLayoutId id="2147484029" r:id="rId5"/>
    <p:sldLayoutId id="2147484028" r:id="rId6"/>
    <p:sldLayoutId id="2147484027" r:id="rId7"/>
    <p:sldLayoutId id="2147484026" r:id="rId8"/>
    <p:sldLayoutId id="2147484025" r:id="rId9"/>
    <p:sldLayoutId id="2147484024" r:id="rId10"/>
    <p:sldLayoutId id="2147484023" r:id="rId11"/>
    <p:sldLayoutId id="2147484022" r:id="rId12"/>
    <p:sldLayoutId id="2147484021" r:id="rId13"/>
    <p:sldLayoutId id="2147484020" r:id="rId14"/>
  </p:sldLayoutIdLst>
  <p:txStyles>
    <p:titleStyle>
      <a:lvl1pPr algn="l" rtl="0" eaLnBrk="0" fontAlgn="base" hangingPunct="0">
        <a:spcBef>
          <a:spcPct val="0"/>
        </a:spcBef>
        <a:spcAft>
          <a:spcPct val="0"/>
        </a:spcAft>
        <a:defRPr sz="3200" b="1">
          <a:solidFill>
            <a:srgbClr val="005072"/>
          </a:solidFill>
          <a:latin typeface="+mj-lt"/>
          <a:ea typeface="+mj-ea"/>
          <a:cs typeface="+mj-cs"/>
        </a:defRPr>
      </a:lvl1pPr>
      <a:lvl2pPr algn="l" rtl="0" eaLnBrk="0" fontAlgn="base" hangingPunct="0">
        <a:spcBef>
          <a:spcPct val="0"/>
        </a:spcBef>
        <a:spcAft>
          <a:spcPct val="0"/>
        </a:spcAft>
        <a:defRPr sz="3200" b="1">
          <a:solidFill>
            <a:srgbClr val="005072"/>
          </a:solidFill>
          <a:latin typeface="Arial" charset="0"/>
        </a:defRPr>
      </a:lvl2pPr>
      <a:lvl3pPr algn="l" rtl="0" eaLnBrk="0" fontAlgn="base" hangingPunct="0">
        <a:spcBef>
          <a:spcPct val="0"/>
        </a:spcBef>
        <a:spcAft>
          <a:spcPct val="0"/>
        </a:spcAft>
        <a:defRPr sz="3200" b="1">
          <a:solidFill>
            <a:srgbClr val="005072"/>
          </a:solidFill>
          <a:latin typeface="Arial" charset="0"/>
        </a:defRPr>
      </a:lvl3pPr>
      <a:lvl4pPr algn="l" rtl="0" eaLnBrk="0" fontAlgn="base" hangingPunct="0">
        <a:spcBef>
          <a:spcPct val="0"/>
        </a:spcBef>
        <a:spcAft>
          <a:spcPct val="0"/>
        </a:spcAft>
        <a:defRPr sz="3200" b="1">
          <a:solidFill>
            <a:srgbClr val="005072"/>
          </a:solidFill>
          <a:latin typeface="Arial" charset="0"/>
        </a:defRPr>
      </a:lvl4pPr>
      <a:lvl5pPr algn="l" rtl="0" eaLnBrk="0" fontAlgn="base" hangingPunct="0">
        <a:spcBef>
          <a:spcPct val="0"/>
        </a:spcBef>
        <a:spcAft>
          <a:spcPct val="0"/>
        </a:spcAft>
        <a:defRPr sz="3200" b="1">
          <a:solidFill>
            <a:srgbClr val="005072"/>
          </a:solidFill>
          <a:latin typeface="Arial" charset="0"/>
        </a:defRPr>
      </a:lvl5pPr>
      <a:lvl6pPr marL="457200" algn="l" rtl="0" fontAlgn="base">
        <a:spcBef>
          <a:spcPct val="0"/>
        </a:spcBef>
        <a:spcAft>
          <a:spcPct val="0"/>
        </a:spcAft>
        <a:defRPr sz="3200" b="1">
          <a:solidFill>
            <a:srgbClr val="005072"/>
          </a:solidFill>
          <a:latin typeface="Arial" charset="0"/>
        </a:defRPr>
      </a:lvl6pPr>
      <a:lvl7pPr marL="914400" algn="l" rtl="0" fontAlgn="base">
        <a:spcBef>
          <a:spcPct val="0"/>
        </a:spcBef>
        <a:spcAft>
          <a:spcPct val="0"/>
        </a:spcAft>
        <a:defRPr sz="3200" b="1">
          <a:solidFill>
            <a:srgbClr val="005072"/>
          </a:solidFill>
          <a:latin typeface="Arial" charset="0"/>
        </a:defRPr>
      </a:lvl7pPr>
      <a:lvl8pPr marL="1371600" algn="l" rtl="0" fontAlgn="base">
        <a:spcBef>
          <a:spcPct val="0"/>
        </a:spcBef>
        <a:spcAft>
          <a:spcPct val="0"/>
        </a:spcAft>
        <a:defRPr sz="3200" b="1">
          <a:solidFill>
            <a:srgbClr val="005072"/>
          </a:solidFill>
          <a:latin typeface="Arial" charset="0"/>
        </a:defRPr>
      </a:lvl8pPr>
      <a:lvl9pPr marL="1828800" algn="l" rtl="0" fontAlgn="base">
        <a:spcBef>
          <a:spcPct val="0"/>
        </a:spcBef>
        <a:spcAft>
          <a:spcPct val="0"/>
        </a:spcAft>
        <a:defRPr sz="3200" b="1">
          <a:solidFill>
            <a:srgbClr val="005072"/>
          </a:solidFill>
          <a:latin typeface="Arial" charset="0"/>
        </a:defRPr>
      </a:lvl9pPr>
    </p:titleStyle>
    <p:bodyStyle>
      <a:lvl1pPr marL="342900" indent="-342900" algn="l" rtl="0" eaLnBrk="0" fontAlgn="base" hangingPunct="0">
        <a:spcBef>
          <a:spcPct val="20000"/>
        </a:spcBef>
        <a:spcAft>
          <a:spcPct val="0"/>
        </a:spcAft>
        <a:buChar char="•"/>
        <a:defRPr sz="2000">
          <a:solidFill>
            <a:srgbClr val="005072"/>
          </a:solidFill>
          <a:latin typeface="+mn-lt"/>
          <a:ea typeface="+mn-ea"/>
          <a:cs typeface="+mn-cs"/>
        </a:defRPr>
      </a:lvl1pPr>
      <a:lvl2pPr marL="742950" indent="-285750" algn="l" rtl="0" eaLnBrk="0" fontAlgn="base" hangingPunct="0">
        <a:spcBef>
          <a:spcPct val="20000"/>
        </a:spcBef>
        <a:spcAft>
          <a:spcPct val="0"/>
        </a:spcAft>
        <a:buChar char="–"/>
        <a:defRPr sz="2800">
          <a:solidFill>
            <a:srgbClr val="00AAD2"/>
          </a:solidFill>
          <a:latin typeface="+mn-lt"/>
        </a:defRPr>
      </a:lvl2pPr>
      <a:lvl3pPr marL="1143000" indent="-228600" algn="l" rtl="0" eaLnBrk="0" fontAlgn="base" hangingPunct="0">
        <a:spcBef>
          <a:spcPct val="20000"/>
        </a:spcBef>
        <a:spcAft>
          <a:spcPct val="0"/>
        </a:spcAft>
        <a:buChar char="•"/>
        <a:defRPr sz="2400">
          <a:solidFill>
            <a:srgbClr val="00AAD2"/>
          </a:solidFill>
          <a:latin typeface="+mn-lt"/>
        </a:defRPr>
      </a:lvl3pPr>
      <a:lvl4pPr marL="1600200" indent="-228600" algn="l" rtl="0" eaLnBrk="0" fontAlgn="base" hangingPunct="0">
        <a:spcBef>
          <a:spcPct val="20000"/>
        </a:spcBef>
        <a:spcAft>
          <a:spcPct val="0"/>
        </a:spcAft>
        <a:buChar char="–"/>
        <a:defRPr sz="2000">
          <a:solidFill>
            <a:srgbClr val="00AAD2"/>
          </a:solidFill>
          <a:latin typeface="+mn-lt"/>
        </a:defRPr>
      </a:lvl4pPr>
      <a:lvl5pPr marL="2057400" indent="-228600" algn="l" rtl="0" eaLnBrk="0" fontAlgn="base" hangingPunct="0">
        <a:spcBef>
          <a:spcPct val="20000"/>
        </a:spcBef>
        <a:spcAft>
          <a:spcPct val="0"/>
        </a:spcAft>
        <a:buChar char="»"/>
        <a:defRPr sz="2000">
          <a:solidFill>
            <a:srgbClr val="00AAD2"/>
          </a:solidFill>
          <a:latin typeface="+mn-lt"/>
        </a:defRPr>
      </a:lvl5pPr>
      <a:lvl6pPr marL="2514600" indent="-228600" algn="l" rtl="0" fontAlgn="base">
        <a:spcBef>
          <a:spcPct val="20000"/>
        </a:spcBef>
        <a:spcAft>
          <a:spcPct val="0"/>
        </a:spcAft>
        <a:buChar char="»"/>
        <a:defRPr>
          <a:solidFill>
            <a:srgbClr val="00AAD2"/>
          </a:solidFill>
          <a:latin typeface="+mn-lt"/>
        </a:defRPr>
      </a:lvl6pPr>
      <a:lvl7pPr marL="2971800" indent="-228600" algn="l" rtl="0" fontAlgn="base">
        <a:spcBef>
          <a:spcPct val="20000"/>
        </a:spcBef>
        <a:spcAft>
          <a:spcPct val="0"/>
        </a:spcAft>
        <a:buChar char="»"/>
        <a:defRPr>
          <a:solidFill>
            <a:srgbClr val="00AAD2"/>
          </a:solidFill>
          <a:latin typeface="+mn-lt"/>
        </a:defRPr>
      </a:lvl7pPr>
      <a:lvl8pPr marL="3429000" indent="-228600" algn="l" rtl="0" fontAlgn="base">
        <a:spcBef>
          <a:spcPct val="20000"/>
        </a:spcBef>
        <a:spcAft>
          <a:spcPct val="0"/>
        </a:spcAft>
        <a:buChar char="»"/>
        <a:defRPr>
          <a:solidFill>
            <a:srgbClr val="00AAD2"/>
          </a:solidFill>
          <a:latin typeface="+mn-lt"/>
        </a:defRPr>
      </a:lvl8pPr>
      <a:lvl9pPr marL="3886200" indent="-228600" algn="l" rtl="0" fontAlgn="base">
        <a:spcBef>
          <a:spcPct val="20000"/>
        </a:spcBef>
        <a:spcAft>
          <a:spcPct val="0"/>
        </a:spcAft>
        <a:buChar char="»"/>
        <a:defRPr>
          <a:solidFill>
            <a:srgbClr val="00AAD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827213" y="274638"/>
            <a:ext cx="70548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1827213" y="1600200"/>
            <a:ext cx="7040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p:txBody>
      </p:sp>
      <p:pic>
        <p:nvPicPr>
          <p:cNvPr id="16388" name="Picture 8" descr="GoA Blue C Stacked Reverse"/>
          <p:cNvPicPr>
            <a:picLocks noChangeAspect="1" noChangeArrowheads="1"/>
          </p:cNvPicPr>
          <p:nvPr userDrawn="1"/>
        </p:nvPicPr>
        <p:blipFill>
          <a:blip r:embed="rId16"/>
          <a:srcRect/>
          <a:stretch>
            <a:fillRect/>
          </a:stretch>
        </p:blipFill>
        <p:spPr bwMode="auto">
          <a:xfrm>
            <a:off x="106363" y="6208713"/>
            <a:ext cx="1368425" cy="460375"/>
          </a:xfrm>
          <a:prstGeom prst="rect">
            <a:avLst/>
          </a:prstGeom>
          <a:noFill/>
          <a:ln w="9525">
            <a:noFill/>
            <a:miter lim="800000"/>
            <a:headEnd/>
            <a:tailEnd/>
          </a:ln>
        </p:spPr>
      </p:pic>
      <p:pic>
        <p:nvPicPr>
          <p:cNvPr id="16389" name="Picture 9" descr="AB Logo orange RGB_reverse - tagline"/>
          <p:cNvPicPr>
            <a:picLocks noChangeAspect="1" noChangeArrowheads="1"/>
          </p:cNvPicPr>
          <p:nvPr userDrawn="1"/>
        </p:nvPicPr>
        <p:blipFill>
          <a:blip r:embed="rId17"/>
          <a:srcRect/>
          <a:stretch>
            <a:fillRect/>
          </a:stretch>
        </p:blipFill>
        <p:spPr bwMode="auto">
          <a:xfrm>
            <a:off x="106363" y="273050"/>
            <a:ext cx="1368425" cy="512763"/>
          </a:xfrm>
          <a:prstGeom prst="rect">
            <a:avLst/>
          </a:prstGeom>
          <a:noFill/>
          <a:ln w="9525">
            <a:noFill/>
            <a:miter lim="800000"/>
            <a:headEnd/>
            <a:tailEnd/>
          </a:ln>
        </p:spPr>
      </p:pic>
      <p:pic>
        <p:nvPicPr>
          <p:cNvPr id="16390" name="Picture 11" descr="Side-bar"/>
          <p:cNvPicPr>
            <a:picLocks noChangeAspect="1" noChangeArrowheads="1"/>
          </p:cNvPicPr>
          <p:nvPr userDrawn="1"/>
        </p:nvPicPr>
        <p:blipFill>
          <a:blip r:embed="rId18"/>
          <a:srcRect/>
          <a:stretch>
            <a:fillRect/>
          </a:stretch>
        </p:blipFill>
        <p:spPr bwMode="auto">
          <a:xfrm>
            <a:off x="0" y="3175"/>
            <a:ext cx="1600200" cy="6858000"/>
          </a:xfrm>
          <a:prstGeom prst="rect">
            <a:avLst/>
          </a:prstGeom>
          <a:noFill/>
          <a:ln w="9525">
            <a:noFill/>
            <a:miter lim="800000"/>
            <a:headEnd/>
            <a:tailEnd/>
          </a:ln>
        </p:spPr>
      </p:pic>
      <p:pic>
        <p:nvPicPr>
          <p:cNvPr id="16391" name="Picture 16" descr="AB Logo orange RGB_reverse - no tagline"/>
          <p:cNvPicPr>
            <a:picLocks noChangeAspect="1" noChangeArrowheads="1"/>
          </p:cNvPicPr>
          <p:nvPr userDrawn="1"/>
        </p:nvPicPr>
        <p:blipFill>
          <a:blip r:embed="rId19"/>
          <a:srcRect/>
          <a:stretch>
            <a:fillRect/>
          </a:stretch>
        </p:blipFill>
        <p:spPr bwMode="auto">
          <a:xfrm>
            <a:off x="92075" y="257175"/>
            <a:ext cx="1371600" cy="385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7" r:id="rId1"/>
    <p:sldLayoutId id="2147484046" r:id="rId2"/>
    <p:sldLayoutId id="2147484045" r:id="rId3"/>
    <p:sldLayoutId id="2147484044" r:id="rId4"/>
    <p:sldLayoutId id="2147484043" r:id="rId5"/>
    <p:sldLayoutId id="2147484042" r:id="rId6"/>
    <p:sldLayoutId id="2147484041" r:id="rId7"/>
    <p:sldLayoutId id="2147484040" r:id="rId8"/>
    <p:sldLayoutId id="2147484039" r:id="rId9"/>
    <p:sldLayoutId id="2147484038" r:id="rId10"/>
    <p:sldLayoutId id="2147484037" r:id="rId11"/>
    <p:sldLayoutId id="2147484036" r:id="rId12"/>
    <p:sldLayoutId id="2147484035" r:id="rId13"/>
    <p:sldLayoutId id="2147484034" r:id="rId14"/>
  </p:sldLayoutIdLst>
  <p:txStyles>
    <p:titleStyle>
      <a:lvl1pPr algn="l" rtl="0" eaLnBrk="0" fontAlgn="base" hangingPunct="0">
        <a:spcBef>
          <a:spcPct val="0"/>
        </a:spcBef>
        <a:spcAft>
          <a:spcPct val="0"/>
        </a:spcAft>
        <a:defRPr sz="3200" b="1">
          <a:solidFill>
            <a:srgbClr val="005072"/>
          </a:solidFill>
          <a:latin typeface="+mj-lt"/>
          <a:ea typeface="+mj-ea"/>
          <a:cs typeface="+mj-cs"/>
        </a:defRPr>
      </a:lvl1pPr>
      <a:lvl2pPr algn="l" rtl="0" eaLnBrk="0" fontAlgn="base" hangingPunct="0">
        <a:spcBef>
          <a:spcPct val="0"/>
        </a:spcBef>
        <a:spcAft>
          <a:spcPct val="0"/>
        </a:spcAft>
        <a:defRPr sz="3200" b="1">
          <a:solidFill>
            <a:srgbClr val="005072"/>
          </a:solidFill>
          <a:latin typeface="Arial" charset="0"/>
        </a:defRPr>
      </a:lvl2pPr>
      <a:lvl3pPr algn="l" rtl="0" eaLnBrk="0" fontAlgn="base" hangingPunct="0">
        <a:spcBef>
          <a:spcPct val="0"/>
        </a:spcBef>
        <a:spcAft>
          <a:spcPct val="0"/>
        </a:spcAft>
        <a:defRPr sz="3200" b="1">
          <a:solidFill>
            <a:srgbClr val="005072"/>
          </a:solidFill>
          <a:latin typeface="Arial" charset="0"/>
        </a:defRPr>
      </a:lvl3pPr>
      <a:lvl4pPr algn="l" rtl="0" eaLnBrk="0" fontAlgn="base" hangingPunct="0">
        <a:spcBef>
          <a:spcPct val="0"/>
        </a:spcBef>
        <a:spcAft>
          <a:spcPct val="0"/>
        </a:spcAft>
        <a:defRPr sz="3200" b="1">
          <a:solidFill>
            <a:srgbClr val="005072"/>
          </a:solidFill>
          <a:latin typeface="Arial" charset="0"/>
        </a:defRPr>
      </a:lvl4pPr>
      <a:lvl5pPr algn="l" rtl="0" eaLnBrk="0" fontAlgn="base" hangingPunct="0">
        <a:spcBef>
          <a:spcPct val="0"/>
        </a:spcBef>
        <a:spcAft>
          <a:spcPct val="0"/>
        </a:spcAft>
        <a:defRPr sz="3200" b="1">
          <a:solidFill>
            <a:srgbClr val="005072"/>
          </a:solidFill>
          <a:latin typeface="Arial" charset="0"/>
        </a:defRPr>
      </a:lvl5pPr>
      <a:lvl6pPr marL="457200" algn="l" rtl="0" fontAlgn="base">
        <a:spcBef>
          <a:spcPct val="0"/>
        </a:spcBef>
        <a:spcAft>
          <a:spcPct val="0"/>
        </a:spcAft>
        <a:defRPr sz="3200" b="1">
          <a:solidFill>
            <a:srgbClr val="005072"/>
          </a:solidFill>
          <a:latin typeface="Arial" charset="0"/>
        </a:defRPr>
      </a:lvl6pPr>
      <a:lvl7pPr marL="914400" algn="l" rtl="0" fontAlgn="base">
        <a:spcBef>
          <a:spcPct val="0"/>
        </a:spcBef>
        <a:spcAft>
          <a:spcPct val="0"/>
        </a:spcAft>
        <a:defRPr sz="3200" b="1">
          <a:solidFill>
            <a:srgbClr val="005072"/>
          </a:solidFill>
          <a:latin typeface="Arial" charset="0"/>
        </a:defRPr>
      </a:lvl7pPr>
      <a:lvl8pPr marL="1371600" algn="l" rtl="0" fontAlgn="base">
        <a:spcBef>
          <a:spcPct val="0"/>
        </a:spcBef>
        <a:spcAft>
          <a:spcPct val="0"/>
        </a:spcAft>
        <a:defRPr sz="3200" b="1">
          <a:solidFill>
            <a:srgbClr val="005072"/>
          </a:solidFill>
          <a:latin typeface="Arial" charset="0"/>
        </a:defRPr>
      </a:lvl8pPr>
      <a:lvl9pPr marL="1828800" algn="l" rtl="0" fontAlgn="base">
        <a:spcBef>
          <a:spcPct val="0"/>
        </a:spcBef>
        <a:spcAft>
          <a:spcPct val="0"/>
        </a:spcAft>
        <a:defRPr sz="3200" b="1">
          <a:solidFill>
            <a:srgbClr val="005072"/>
          </a:solidFill>
          <a:latin typeface="Arial" charset="0"/>
        </a:defRPr>
      </a:lvl9pPr>
    </p:titleStyle>
    <p:bodyStyle>
      <a:lvl1pPr marL="342900" indent="-342900" algn="l" rtl="0" eaLnBrk="0" fontAlgn="base" hangingPunct="0">
        <a:spcBef>
          <a:spcPct val="20000"/>
        </a:spcBef>
        <a:spcAft>
          <a:spcPct val="0"/>
        </a:spcAft>
        <a:buChar char="•"/>
        <a:defRPr sz="2000">
          <a:solidFill>
            <a:srgbClr val="005072"/>
          </a:solidFill>
          <a:latin typeface="+mn-lt"/>
          <a:ea typeface="+mn-ea"/>
          <a:cs typeface="+mn-cs"/>
        </a:defRPr>
      </a:lvl1pPr>
      <a:lvl2pPr marL="742950" indent="-285750" algn="l" rtl="0" eaLnBrk="0" fontAlgn="base" hangingPunct="0">
        <a:spcBef>
          <a:spcPct val="20000"/>
        </a:spcBef>
        <a:spcAft>
          <a:spcPct val="0"/>
        </a:spcAft>
        <a:buChar char="–"/>
        <a:defRPr sz="2800">
          <a:solidFill>
            <a:srgbClr val="00AAD2"/>
          </a:solidFill>
          <a:latin typeface="+mn-lt"/>
        </a:defRPr>
      </a:lvl2pPr>
      <a:lvl3pPr marL="1143000" indent="-228600" algn="l" rtl="0" eaLnBrk="0" fontAlgn="base" hangingPunct="0">
        <a:spcBef>
          <a:spcPct val="20000"/>
        </a:spcBef>
        <a:spcAft>
          <a:spcPct val="0"/>
        </a:spcAft>
        <a:buChar char="•"/>
        <a:defRPr sz="2400">
          <a:solidFill>
            <a:srgbClr val="00AAD2"/>
          </a:solidFill>
          <a:latin typeface="+mn-lt"/>
        </a:defRPr>
      </a:lvl3pPr>
      <a:lvl4pPr marL="1600200" indent="-228600" algn="l" rtl="0" eaLnBrk="0" fontAlgn="base" hangingPunct="0">
        <a:spcBef>
          <a:spcPct val="20000"/>
        </a:spcBef>
        <a:spcAft>
          <a:spcPct val="0"/>
        </a:spcAft>
        <a:buChar char="–"/>
        <a:defRPr sz="2000">
          <a:solidFill>
            <a:srgbClr val="00AAD2"/>
          </a:solidFill>
          <a:latin typeface="+mn-lt"/>
        </a:defRPr>
      </a:lvl4pPr>
      <a:lvl5pPr marL="2057400" indent="-228600" algn="l" rtl="0" eaLnBrk="0" fontAlgn="base" hangingPunct="0">
        <a:spcBef>
          <a:spcPct val="20000"/>
        </a:spcBef>
        <a:spcAft>
          <a:spcPct val="0"/>
        </a:spcAft>
        <a:buChar char="»"/>
        <a:defRPr sz="2000">
          <a:solidFill>
            <a:srgbClr val="00AAD2"/>
          </a:solidFill>
          <a:latin typeface="+mn-lt"/>
        </a:defRPr>
      </a:lvl5pPr>
      <a:lvl6pPr marL="2514600" indent="-228600" algn="l" rtl="0" fontAlgn="base">
        <a:spcBef>
          <a:spcPct val="20000"/>
        </a:spcBef>
        <a:spcAft>
          <a:spcPct val="0"/>
        </a:spcAft>
        <a:buChar char="»"/>
        <a:defRPr>
          <a:solidFill>
            <a:srgbClr val="00AAD2"/>
          </a:solidFill>
          <a:latin typeface="+mn-lt"/>
        </a:defRPr>
      </a:lvl6pPr>
      <a:lvl7pPr marL="2971800" indent="-228600" algn="l" rtl="0" fontAlgn="base">
        <a:spcBef>
          <a:spcPct val="20000"/>
        </a:spcBef>
        <a:spcAft>
          <a:spcPct val="0"/>
        </a:spcAft>
        <a:buChar char="»"/>
        <a:defRPr>
          <a:solidFill>
            <a:srgbClr val="00AAD2"/>
          </a:solidFill>
          <a:latin typeface="+mn-lt"/>
        </a:defRPr>
      </a:lvl7pPr>
      <a:lvl8pPr marL="3429000" indent="-228600" algn="l" rtl="0" fontAlgn="base">
        <a:spcBef>
          <a:spcPct val="20000"/>
        </a:spcBef>
        <a:spcAft>
          <a:spcPct val="0"/>
        </a:spcAft>
        <a:buChar char="»"/>
        <a:defRPr>
          <a:solidFill>
            <a:srgbClr val="00AAD2"/>
          </a:solidFill>
          <a:latin typeface="+mn-lt"/>
        </a:defRPr>
      </a:lvl8pPr>
      <a:lvl9pPr marL="3886200" indent="-228600" algn="l" rtl="0" fontAlgn="base">
        <a:spcBef>
          <a:spcPct val="20000"/>
        </a:spcBef>
        <a:spcAft>
          <a:spcPct val="0"/>
        </a:spcAft>
        <a:buChar char="»"/>
        <a:defRPr>
          <a:solidFill>
            <a:srgbClr val="00AAD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746" name="Picture 12" descr="Simplified-Blue-title-page_Quality80"/>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17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1749" name="Picture 14" descr="AB Logo orange RGB_reverse - no tagline"/>
          <p:cNvPicPr>
            <a:picLocks noChangeAspect="1" noChangeArrowheads="1"/>
          </p:cNvPicPr>
          <p:nvPr userDrawn="1"/>
        </p:nvPicPr>
        <p:blipFill>
          <a:blip r:embed="rId14"/>
          <a:srcRect/>
          <a:stretch>
            <a:fillRect/>
          </a:stretch>
        </p:blipFill>
        <p:spPr bwMode="auto">
          <a:xfrm>
            <a:off x="152400" y="177800"/>
            <a:ext cx="1254125"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8" r:id="rId1"/>
    <p:sldLayoutId id="2147484057" r:id="rId2"/>
    <p:sldLayoutId id="2147484056" r:id="rId3"/>
    <p:sldLayoutId id="2147484055" r:id="rId4"/>
    <p:sldLayoutId id="2147484054" r:id="rId5"/>
    <p:sldLayoutId id="2147484053" r:id="rId6"/>
    <p:sldLayoutId id="2147484052" r:id="rId7"/>
    <p:sldLayoutId id="2147484051" r:id="rId8"/>
    <p:sldLayoutId id="2147484050" r:id="rId9"/>
    <p:sldLayoutId id="2147484049" r:id="rId10"/>
    <p:sldLayoutId id="21474840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4034" name="Picture 8" descr="Simplified-Blue-divider-page2_Quality80"/>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44035" name="Picture 15" descr="AB Logo orange RGB_reverse - no tagline"/>
          <p:cNvPicPr>
            <a:picLocks noChangeAspect="1" noChangeArrowheads="1"/>
          </p:cNvPicPr>
          <p:nvPr userDrawn="1"/>
        </p:nvPicPr>
        <p:blipFill>
          <a:blip r:embed="rId14"/>
          <a:srcRect/>
          <a:stretch>
            <a:fillRect/>
          </a:stretch>
        </p:blipFill>
        <p:spPr bwMode="auto">
          <a:xfrm>
            <a:off x="211138" y="193675"/>
            <a:ext cx="2278062" cy="639763"/>
          </a:xfrm>
          <a:prstGeom prst="rect">
            <a:avLst/>
          </a:prstGeom>
          <a:noFill/>
          <a:ln w="9525">
            <a:noFill/>
            <a:miter lim="800000"/>
            <a:headEnd/>
            <a:tailEnd/>
          </a:ln>
        </p:spPr>
      </p:pic>
      <p:sp>
        <p:nvSpPr>
          <p:cNvPr id="4403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69" r:id="rId1"/>
    <p:sldLayoutId id="2147484068" r:id="rId2"/>
    <p:sldLayoutId id="2147484067" r:id="rId3"/>
    <p:sldLayoutId id="2147484066" r:id="rId4"/>
    <p:sldLayoutId id="2147484065" r:id="rId5"/>
    <p:sldLayoutId id="2147484064" r:id="rId6"/>
    <p:sldLayoutId id="2147484063" r:id="rId7"/>
    <p:sldLayoutId id="2147484062" r:id="rId8"/>
    <p:sldLayoutId id="2147484061" r:id="rId9"/>
    <p:sldLayoutId id="2147484060" r:id="rId10"/>
    <p:sldLayoutId id="21474840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6322" name="Picture 16" descr="Side-bar-divider"/>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63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6325" name="Picture 18" descr="AB Logo orange RGB_reverse - no tagline"/>
          <p:cNvPicPr>
            <a:picLocks noChangeAspect="1" noChangeArrowheads="1"/>
          </p:cNvPicPr>
          <p:nvPr userDrawn="1"/>
        </p:nvPicPr>
        <p:blipFill>
          <a:blip r:embed="rId14"/>
          <a:srcRect/>
          <a:stretch>
            <a:fillRect/>
          </a:stretch>
        </p:blipFill>
        <p:spPr bwMode="auto">
          <a:xfrm>
            <a:off x="92075" y="257175"/>
            <a:ext cx="1371600" cy="385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9" r:id="rId1"/>
    <p:sldLayoutId id="2147484078" r:id="rId2"/>
    <p:sldLayoutId id="2147484077" r:id="rId3"/>
    <p:sldLayoutId id="2147484076" r:id="rId4"/>
    <p:sldLayoutId id="2147484075" r:id="rId5"/>
    <p:sldLayoutId id="2147484074" r:id="rId6"/>
    <p:sldLayoutId id="2147484073" r:id="rId7"/>
    <p:sldLayoutId id="2147484072" r:id="rId8"/>
    <p:sldLayoutId id="2147484071" r:id="rId9"/>
    <p:sldLayoutId id="2147484070" r:id="rId10"/>
    <p:sldLayoutId id="214748410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8610" name="Picture 8" descr="Simplified-Blue-divider-page2_Quality80"/>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6861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8613" name="Picture 8" descr="AB-ENVSRD-logo"/>
          <p:cNvPicPr>
            <a:picLocks noChangeAspect="1" noChangeArrowheads="1"/>
          </p:cNvPicPr>
          <p:nvPr userDrawn="1"/>
        </p:nvPicPr>
        <p:blipFill>
          <a:blip r:embed="rId14"/>
          <a:srcRect/>
          <a:stretch>
            <a:fillRect/>
          </a:stretch>
        </p:blipFill>
        <p:spPr bwMode="auto">
          <a:xfrm>
            <a:off x="5414963" y="6489700"/>
            <a:ext cx="3729037" cy="368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9" r:id="rId1"/>
    <p:sldLayoutId id="2147484088" r:id="rId2"/>
    <p:sldLayoutId id="2147484087" r:id="rId3"/>
    <p:sldLayoutId id="2147484086" r:id="rId4"/>
    <p:sldLayoutId id="2147484085" r:id="rId5"/>
    <p:sldLayoutId id="2147484084" r:id="rId6"/>
    <p:sldLayoutId id="2147484102" r:id="rId7"/>
    <p:sldLayoutId id="2147484083" r:id="rId8"/>
    <p:sldLayoutId id="2147484082" r:id="rId9"/>
    <p:sldLayoutId id="2147484081" r:id="rId10"/>
    <p:sldLayoutId id="21474840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0898" name="Picture 11" descr="Side-bar"/>
          <p:cNvPicPr>
            <a:picLocks noChangeAspect="1" noChangeArrowheads="1"/>
          </p:cNvPicPr>
          <p:nvPr userDrawn="1"/>
        </p:nvPicPr>
        <p:blipFill>
          <a:blip r:embed="rId13"/>
          <a:srcRect/>
          <a:stretch>
            <a:fillRect/>
          </a:stretch>
        </p:blipFill>
        <p:spPr bwMode="auto">
          <a:xfrm>
            <a:off x="0" y="3175"/>
            <a:ext cx="1600200" cy="6858000"/>
          </a:xfrm>
          <a:prstGeom prst="rect">
            <a:avLst/>
          </a:prstGeom>
          <a:noFill/>
          <a:ln w="9525">
            <a:noFill/>
            <a:miter lim="800000"/>
            <a:headEnd/>
            <a:tailEnd/>
          </a:ln>
        </p:spPr>
      </p:pic>
      <p:sp>
        <p:nvSpPr>
          <p:cNvPr id="808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9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10A2D7-371B-46C2-8705-C46B6BC8E082}" type="datetimeFigureOut">
              <a:rPr lang="en-US"/>
              <a:pPr>
                <a:defRPr/>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E65E95-F5BD-4055-823A-A8F71E161492}" type="slidenum">
              <a:rPr lang="en-US"/>
              <a:pPr>
                <a:defRPr/>
              </a:pPr>
              <a:t>‹#›</a:t>
            </a:fld>
            <a:endParaRPr lang="en-US"/>
          </a:p>
        </p:txBody>
      </p:sp>
      <p:pic>
        <p:nvPicPr>
          <p:cNvPr id="80904" name="Picture 16" descr="AB Logo orange RGB_reverse - no tagline"/>
          <p:cNvPicPr>
            <a:picLocks noChangeAspect="1" noChangeArrowheads="1"/>
          </p:cNvPicPr>
          <p:nvPr userDrawn="1"/>
        </p:nvPicPr>
        <p:blipFill>
          <a:blip r:embed="rId14"/>
          <a:srcRect/>
          <a:stretch>
            <a:fillRect/>
          </a:stretch>
        </p:blipFill>
        <p:spPr bwMode="auto">
          <a:xfrm>
            <a:off x="92075" y="257175"/>
            <a:ext cx="1371600" cy="385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0" r:id="rId1"/>
    <p:sldLayoutId id="2147484099" r:id="rId2"/>
    <p:sldLayoutId id="2147484098" r:id="rId3"/>
    <p:sldLayoutId id="2147484097" r:id="rId4"/>
    <p:sldLayoutId id="2147484096" r:id="rId5"/>
    <p:sldLayoutId id="2147484095" r:id="rId6"/>
    <p:sldLayoutId id="2147484094" r:id="rId7"/>
    <p:sldLayoutId id="2147484093" r:id="rId8"/>
    <p:sldLayoutId id="2147484092" r:id="rId9"/>
    <p:sldLayoutId id="2147484091" r:id="rId10"/>
    <p:sldLayoutId id="21474840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rb.environment.alberta.ca/licence_viewer.html" TargetMode="External"/><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audio" Target="../media/audio4.wav"/><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ctrTitle"/>
          </p:nvPr>
        </p:nvSpPr>
        <p:spPr>
          <a:xfrm>
            <a:off x="0" y="855663"/>
            <a:ext cx="9144000" cy="1519237"/>
          </a:xfrm>
        </p:spPr>
        <p:txBody>
          <a:bodyPr/>
          <a:lstStyle/>
          <a:p>
            <a:pPr eaLnBrk="1" hangingPunct="1"/>
            <a:r>
              <a:rPr lang="en-US" sz="5400" b="1" smtClean="0"/>
              <a:t>Alberta Tools</a:t>
            </a:r>
          </a:p>
        </p:txBody>
      </p:sp>
      <p:sp>
        <p:nvSpPr>
          <p:cNvPr id="95234" name="Subtitle 2"/>
          <p:cNvSpPr>
            <a:spLocks noGrp="1"/>
          </p:cNvSpPr>
          <p:nvPr>
            <p:ph type="subTitle" idx="1"/>
          </p:nvPr>
        </p:nvSpPr>
        <p:spPr>
          <a:xfrm>
            <a:off x="404813" y="3346450"/>
            <a:ext cx="8320087" cy="1752600"/>
          </a:xfrm>
        </p:spPr>
        <p:txBody>
          <a:bodyPr/>
          <a:lstStyle/>
          <a:p>
            <a:pPr eaLnBrk="1" hangingPunct="1">
              <a:lnSpc>
                <a:spcPct val="90000"/>
              </a:lnSpc>
            </a:pPr>
            <a:r>
              <a:rPr lang="en-US" sz="2400" smtClean="0">
                <a:solidFill>
                  <a:schemeClr val="tx1"/>
                </a:solidFill>
              </a:rPr>
              <a:t>ESRD Hydrology Community of Practice</a:t>
            </a:r>
          </a:p>
          <a:p>
            <a:pPr eaLnBrk="1" hangingPunct="1">
              <a:lnSpc>
                <a:spcPct val="90000"/>
              </a:lnSpc>
            </a:pPr>
            <a:r>
              <a:rPr lang="en-US" sz="2400" smtClean="0">
                <a:solidFill>
                  <a:schemeClr val="tx1"/>
                </a:solidFill>
              </a:rPr>
              <a:t>Chiadih Chang</a:t>
            </a:r>
          </a:p>
          <a:p>
            <a:pPr eaLnBrk="1" hangingPunct="1">
              <a:lnSpc>
                <a:spcPct val="90000"/>
              </a:lnSpc>
            </a:pPr>
            <a:r>
              <a:rPr lang="en-US" sz="2400" smtClean="0">
                <a:solidFill>
                  <a:schemeClr val="tx1"/>
                </a:solidFill>
              </a:rPr>
              <a:t>Alberta Environment and Sustainable Resource Development</a:t>
            </a:r>
          </a:p>
          <a:p>
            <a:pPr eaLnBrk="1" hangingPunct="1">
              <a:lnSpc>
                <a:spcPct val="90000"/>
              </a:lnSpc>
            </a:pPr>
            <a:endParaRPr lang="en-US" sz="2400" smtClean="0">
              <a:solidFill>
                <a:schemeClr val="tx1"/>
              </a:solidFill>
            </a:endParaRPr>
          </a:p>
        </p:txBody>
      </p:sp>
      <p:sp>
        <p:nvSpPr>
          <p:cNvPr id="4" name="Subtitle 2"/>
          <p:cNvSpPr txBox="1">
            <a:spLocks/>
          </p:cNvSpPr>
          <p:nvPr/>
        </p:nvSpPr>
        <p:spPr bwMode="auto">
          <a:xfrm>
            <a:off x="1128713" y="5578475"/>
            <a:ext cx="7489825" cy="706438"/>
          </a:xfrm>
          <a:prstGeom prst="rect">
            <a:avLst/>
          </a:prstGeom>
          <a:noFill/>
          <a:ln w="9525">
            <a:noFill/>
            <a:miter lim="800000"/>
            <a:headEnd/>
            <a:tailEnd/>
          </a:ln>
        </p:spPr>
        <p:txBody>
          <a:bodyPr/>
          <a:lstStyle/>
          <a:p>
            <a:pPr algn="ctr">
              <a:lnSpc>
                <a:spcPct val="90000"/>
              </a:lnSpc>
              <a:spcBef>
                <a:spcPct val="20000"/>
              </a:spcBef>
              <a:buFont typeface="Arial" charset="0"/>
              <a:buNone/>
              <a:defRPr/>
            </a:pPr>
            <a:r>
              <a:rPr lang="en-US" sz="2000" b="0" dirty="0">
                <a:latin typeface="+mn-lt"/>
              </a:rPr>
              <a:t>PPWB Prairie Hydrology Workshop</a:t>
            </a:r>
          </a:p>
          <a:p>
            <a:pPr algn="ctr">
              <a:lnSpc>
                <a:spcPct val="90000"/>
              </a:lnSpc>
              <a:spcBef>
                <a:spcPct val="20000"/>
              </a:spcBef>
              <a:buFont typeface="Arial" charset="0"/>
              <a:buNone/>
              <a:defRPr/>
            </a:pPr>
            <a:r>
              <a:rPr lang="en-US" sz="2000" b="0" dirty="0">
                <a:latin typeface="+mn-lt"/>
              </a:rPr>
              <a:t>Winnipeg, January 29-30, 2013</a:t>
            </a:r>
          </a:p>
        </p:txBody>
      </p:sp>
      <p:pic>
        <p:nvPicPr>
          <p:cNvPr id="95236" name="Picture 4" descr="ESRD logo with Alberta.jpg"/>
          <p:cNvPicPr>
            <a:picLocks noChangeAspect="1"/>
          </p:cNvPicPr>
          <p:nvPr/>
        </p:nvPicPr>
        <p:blipFill>
          <a:blip r:embed="rId2"/>
          <a:srcRect/>
          <a:stretch>
            <a:fillRect/>
          </a:stretch>
        </p:blipFill>
        <p:spPr bwMode="auto">
          <a:xfrm>
            <a:off x="5614988" y="6511925"/>
            <a:ext cx="3529012" cy="34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1658938" y="404813"/>
            <a:ext cx="7010400" cy="1143000"/>
          </a:xfrm>
        </p:spPr>
        <p:txBody>
          <a:bodyPr/>
          <a:lstStyle/>
          <a:p>
            <a:r>
              <a:rPr lang="en-US" sz="3600" smtClean="0"/>
              <a:t>Benefits of Using ArcHydro</a:t>
            </a:r>
          </a:p>
        </p:txBody>
      </p:sp>
      <p:sp>
        <p:nvSpPr>
          <p:cNvPr id="108546" name="Rectangle 3"/>
          <p:cNvSpPr>
            <a:spLocks noChangeArrowheads="1"/>
          </p:cNvSpPr>
          <p:nvPr/>
        </p:nvSpPr>
        <p:spPr bwMode="auto">
          <a:xfrm>
            <a:off x="1820863" y="1879600"/>
            <a:ext cx="7132637" cy="4127500"/>
          </a:xfrm>
          <a:prstGeom prst="rect">
            <a:avLst/>
          </a:prstGeom>
          <a:noFill/>
          <a:ln w="9525">
            <a:noFill/>
            <a:miter lim="800000"/>
            <a:headEnd/>
            <a:tailEnd/>
          </a:ln>
        </p:spPr>
        <p:txBody>
          <a:bodyPr/>
          <a:lstStyle/>
          <a:p>
            <a:pPr marL="231775" indent="-231775">
              <a:spcBef>
                <a:spcPct val="20000"/>
              </a:spcBef>
              <a:buFontTx/>
              <a:buChar char="•"/>
            </a:pPr>
            <a:r>
              <a:rPr lang="en-US" sz="2400" b="0" dirty="0">
                <a:solidFill>
                  <a:srgbClr val="005072"/>
                </a:solidFill>
              </a:rPr>
              <a:t>A simple, extensible </a:t>
            </a:r>
            <a:r>
              <a:rPr lang="en-US" sz="2400" b="0" dirty="0" err="1">
                <a:solidFill>
                  <a:srgbClr val="005072"/>
                </a:solidFill>
              </a:rPr>
              <a:t>geodatabase</a:t>
            </a:r>
            <a:r>
              <a:rPr lang="en-US" sz="2400" b="0" dirty="0">
                <a:solidFill>
                  <a:srgbClr val="005072"/>
                </a:solidFill>
              </a:rPr>
              <a:t> design</a:t>
            </a:r>
          </a:p>
          <a:p>
            <a:pPr marL="231775" indent="-231775">
              <a:spcBef>
                <a:spcPct val="20000"/>
              </a:spcBef>
              <a:buFontTx/>
              <a:buChar char="•"/>
            </a:pPr>
            <a:r>
              <a:rPr lang="en-US" sz="2400" b="0" dirty="0">
                <a:solidFill>
                  <a:srgbClr val="005072"/>
                </a:solidFill>
              </a:rPr>
              <a:t>Scale-independent</a:t>
            </a:r>
          </a:p>
          <a:p>
            <a:pPr marL="231775" indent="-231775">
              <a:spcBef>
                <a:spcPct val="20000"/>
              </a:spcBef>
              <a:buFontTx/>
              <a:buChar char="•"/>
            </a:pPr>
            <a:r>
              <a:rPr lang="en-US" sz="2400" b="0" dirty="0">
                <a:solidFill>
                  <a:srgbClr val="005072"/>
                </a:solidFill>
              </a:rPr>
              <a:t>Strong water resources network model</a:t>
            </a:r>
          </a:p>
          <a:p>
            <a:pPr marL="231775" indent="-231775">
              <a:spcBef>
                <a:spcPct val="20000"/>
              </a:spcBef>
              <a:buFontTx/>
              <a:buChar char="•"/>
            </a:pPr>
            <a:r>
              <a:rPr lang="en-US" sz="2400" b="0" dirty="0">
                <a:solidFill>
                  <a:srgbClr val="005072"/>
                </a:solidFill>
              </a:rPr>
              <a:t>Features integrated through relationships</a:t>
            </a:r>
          </a:p>
          <a:p>
            <a:pPr marL="231775" indent="-231775">
              <a:spcBef>
                <a:spcPct val="20000"/>
              </a:spcBef>
              <a:buFontTx/>
              <a:buChar char="•"/>
            </a:pPr>
            <a:r>
              <a:rPr lang="en-US" sz="2400" b="0" dirty="0">
                <a:solidFill>
                  <a:srgbClr val="005072"/>
                </a:solidFill>
              </a:rPr>
              <a:t>Supported by customized </a:t>
            </a:r>
            <a:r>
              <a:rPr lang="en-US" sz="2400" b="0" dirty="0" err="1">
                <a:solidFill>
                  <a:srgbClr val="005072"/>
                </a:solidFill>
              </a:rPr>
              <a:t>ArcHydro</a:t>
            </a:r>
            <a:r>
              <a:rPr lang="en-US" sz="2400" b="0" dirty="0">
                <a:solidFill>
                  <a:srgbClr val="005072"/>
                </a:solidFill>
              </a:rPr>
              <a:t> toolset</a:t>
            </a:r>
          </a:p>
          <a:p>
            <a:pPr marL="231775" indent="-231775">
              <a:spcBef>
                <a:spcPct val="20000"/>
              </a:spcBef>
              <a:buFontTx/>
              <a:buChar char="•"/>
            </a:pPr>
            <a:r>
              <a:rPr lang="en-US" sz="2400" b="0" dirty="0">
                <a:solidFill>
                  <a:srgbClr val="005072"/>
                </a:solidFill>
              </a:rPr>
              <a:t>Integration of geospatial and temporal water resources information</a:t>
            </a:r>
          </a:p>
          <a:p>
            <a:pPr marL="231775" indent="-231775">
              <a:spcBef>
                <a:spcPct val="20000"/>
              </a:spcBef>
              <a:buFontTx/>
              <a:buChar char="•"/>
            </a:pPr>
            <a:r>
              <a:rPr lang="en-US" sz="2400" b="0" dirty="0">
                <a:solidFill>
                  <a:srgbClr val="005072"/>
                </a:solidFill>
              </a:rPr>
              <a:t>Simplifying connection to water resources models, e.g., Alberta IFN Desktop Method, MIKE SHE, </a:t>
            </a:r>
            <a:r>
              <a:rPr lang="en-US" sz="2400" b="0" dirty="0" smtClean="0">
                <a:solidFill>
                  <a:srgbClr val="005072"/>
                </a:solidFill>
              </a:rPr>
              <a:t>HEC-</a:t>
            </a:r>
            <a:r>
              <a:rPr lang="en-US" sz="2400" b="0" dirty="0" err="1" smtClean="0">
                <a:solidFill>
                  <a:srgbClr val="005072"/>
                </a:solidFill>
              </a:rPr>
              <a:t>GeoRAS</a:t>
            </a:r>
            <a:r>
              <a:rPr lang="en-US" sz="2400" b="0" dirty="0" smtClean="0">
                <a:solidFill>
                  <a:srgbClr val="005072"/>
                </a:solidFill>
              </a:rPr>
              <a:t>, HEC-</a:t>
            </a:r>
            <a:r>
              <a:rPr lang="en-US" sz="2400" b="0" dirty="0" err="1" smtClean="0">
                <a:solidFill>
                  <a:srgbClr val="005072"/>
                </a:solidFill>
              </a:rPr>
              <a:t>GeoMHS</a:t>
            </a:r>
            <a:endParaRPr lang="en-US" sz="2400" b="0" dirty="0">
              <a:solidFill>
                <a:srgbClr val="005072"/>
              </a:solidFill>
            </a:endParaRPr>
          </a:p>
        </p:txBody>
      </p:sp>
      <p:pic>
        <p:nvPicPr>
          <p:cNvPr id="108547" name="Picture 4" descr="j0283209"/>
          <p:cNvPicPr>
            <a:picLocks noChangeAspect="1" noChangeArrowheads="1" noCrop="1"/>
          </p:cNvPicPr>
          <p:nvPr/>
        </p:nvPicPr>
        <p:blipFill>
          <a:blip r:embed="rId3"/>
          <a:srcRect/>
          <a:stretch>
            <a:fillRect/>
          </a:stretch>
        </p:blipFill>
        <p:spPr bwMode="auto">
          <a:xfrm>
            <a:off x="8150225" y="279400"/>
            <a:ext cx="831850" cy="81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mtClean="0"/>
              <a:t>Alberta Tools</a:t>
            </a:r>
          </a:p>
        </p:txBody>
      </p:sp>
      <p:sp>
        <p:nvSpPr>
          <p:cNvPr id="110594" name="Content Placeholder 2"/>
          <p:cNvSpPr>
            <a:spLocks noGrp="1"/>
          </p:cNvSpPr>
          <p:nvPr>
            <p:ph idx="1"/>
          </p:nvPr>
        </p:nvSpPr>
        <p:spPr>
          <a:xfrm>
            <a:off x="1828800" y="1600200"/>
            <a:ext cx="7124700" cy="4906963"/>
          </a:xfrm>
        </p:spPr>
        <p:txBody>
          <a:bodyPr/>
          <a:lstStyle/>
          <a:p>
            <a:pPr marL="381000" indent="-381000">
              <a:buFontTx/>
              <a:buAutoNum type="arabicPeriod"/>
            </a:pPr>
            <a:r>
              <a:rPr lang="en-US" sz="2400" smtClean="0">
                <a:solidFill>
                  <a:srgbClr val="00AAD2"/>
                </a:solidFill>
              </a:rPr>
              <a:t>AB ArcHydro</a:t>
            </a:r>
          </a:p>
          <a:p>
            <a:pPr marL="381000" indent="-381000">
              <a:buFontTx/>
              <a:buAutoNum type="arabicPeriod"/>
            </a:pPr>
            <a:endParaRPr lang="en-US" sz="2400" smtClean="0"/>
          </a:p>
          <a:p>
            <a:pPr marL="381000" indent="-381000">
              <a:buFontTx/>
              <a:buAutoNum type="arabicPeriod"/>
            </a:pPr>
            <a:r>
              <a:rPr lang="en-US" sz="2400" smtClean="0"/>
              <a:t>Alberta Water Allocation Information Toolbox (AWAIT)</a:t>
            </a:r>
          </a:p>
          <a:p>
            <a:pPr marL="381000" indent="-381000">
              <a:buFontTx/>
              <a:buAutoNum type="arabicPeriod"/>
            </a:pPr>
            <a:endParaRPr lang="en-US" sz="2400" smtClean="0"/>
          </a:p>
          <a:p>
            <a:pPr marL="381000" indent="-381000">
              <a:buFontTx/>
              <a:buAutoNum type="arabicPeriod"/>
            </a:pPr>
            <a:r>
              <a:rPr lang="en-US" sz="2400" smtClean="0">
                <a:solidFill>
                  <a:srgbClr val="00AAD2"/>
                </a:solidFill>
              </a:rPr>
              <a:t>SSRB Licence Viewer</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Water Allocation Modelling</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Tools for SSRB WMP Implementation</a:t>
            </a:r>
          </a:p>
          <a:p>
            <a:pPr marL="381000" indent="-381000">
              <a:buFontTx/>
              <a:buAutoNum type="arabicPeriod"/>
            </a:pPr>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1911350" y="379413"/>
            <a:ext cx="3800475" cy="820737"/>
          </a:xfrm>
        </p:spPr>
        <p:txBody>
          <a:bodyPr/>
          <a:lstStyle/>
          <a:p>
            <a:r>
              <a:rPr lang="en-US" smtClean="0"/>
              <a:t>What Is AWAIT ?</a:t>
            </a:r>
          </a:p>
        </p:txBody>
      </p:sp>
      <p:sp>
        <p:nvSpPr>
          <p:cNvPr id="111618" name="Text Box 5"/>
          <p:cNvSpPr txBox="1">
            <a:spLocks noChangeArrowheads="1"/>
          </p:cNvSpPr>
          <p:nvPr/>
        </p:nvSpPr>
        <p:spPr bwMode="auto">
          <a:xfrm>
            <a:off x="1825625" y="1676400"/>
            <a:ext cx="7318375" cy="4832350"/>
          </a:xfrm>
          <a:prstGeom prst="rect">
            <a:avLst/>
          </a:prstGeom>
          <a:noFill/>
          <a:ln w="12700">
            <a:noFill/>
            <a:miter lim="800000"/>
            <a:headEnd type="none" w="sm" len="sm"/>
            <a:tailEnd type="none" w="sm" len="sm"/>
          </a:ln>
        </p:spPr>
        <p:txBody>
          <a:bodyPr>
            <a:spAutoFit/>
          </a:bodyPr>
          <a:lstStyle/>
          <a:p>
            <a:r>
              <a:rPr lang="en-CA" sz="2800" b="0">
                <a:solidFill>
                  <a:srgbClr val="005072"/>
                </a:solidFill>
              </a:rPr>
              <a:t>Alberta Water Allocation Information Toolbox (AWAIT) is a user-friendly, GIS-based decision support toolbox to automatically:</a:t>
            </a:r>
          </a:p>
          <a:p>
            <a:pPr lvl="1">
              <a:buFontTx/>
              <a:buChar char="-"/>
            </a:pPr>
            <a:r>
              <a:rPr lang="en-CA" sz="2800" b="0">
                <a:solidFill>
                  <a:srgbClr val="005072"/>
                </a:solidFill>
              </a:rPr>
              <a:t> extract</a:t>
            </a:r>
          </a:p>
          <a:p>
            <a:pPr lvl="1">
              <a:buFontTx/>
              <a:buChar char="-"/>
            </a:pPr>
            <a:r>
              <a:rPr lang="en-CA" sz="2800" b="0">
                <a:solidFill>
                  <a:srgbClr val="005072"/>
                </a:solidFill>
              </a:rPr>
              <a:t> filter</a:t>
            </a:r>
          </a:p>
          <a:p>
            <a:pPr lvl="1">
              <a:buFontTx/>
              <a:buChar char="-"/>
            </a:pPr>
            <a:r>
              <a:rPr lang="en-CA" sz="2800" b="0">
                <a:solidFill>
                  <a:srgbClr val="005072"/>
                </a:solidFill>
              </a:rPr>
              <a:t> query</a:t>
            </a:r>
          </a:p>
          <a:p>
            <a:pPr lvl="1">
              <a:buFontTx/>
              <a:buChar char="-"/>
            </a:pPr>
            <a:r>
              <a:rPr lang="en-CA" sz="2800" b="0">
                <a:solidFill>
                  <a:srgbClr val="005072"/>
                </a:solidFill>
              </a:rPr>
              <a:t> display, and</a:t>
            </a:r>
          </a:p>
          <a:p>
            <a:pPr lvl="1">
              <a:buFontTx/>
              <a:buChar char="-"/>
            </a:pPr>
            <a:r>
              <a:rPr lang="en-CA" sz="2800" b="0">
                <a:solidFill>
                  <a:srgbClr val="005072"/>
                </a:solidFill>
              </a:rPr>
              <a:t> summarize</a:t>
            </a:r>
          </a:p>
          <a:p>
            <a:r>
              <a:rPr lang="en-CA" sz="2800" b="0">
                <a:solidFill>
                  <a:srgbClr val="005072"/>
                </a:solidFill>
              </a:rPr>
              <a:t>water allocation and approval information stored in the Environmental Management System (EMS) of Alberta.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792288" y="144463"/>
            <a:ext cx="7054850" cy="735012"/>
          </a:xfrm>
        </p:spPr>
        <p:txBody>
          <a:bodyPr/>
          <a:lstStyle/>
          <a:p>
            <a:r>
              <a:rPr lang="en-US" smtClean="0"/>
              <a:t>AWAIT Interfaces</a:t>
            </a:r>
          </a:p>
        </p:txBody>
      </p:sp>
      <p:pic>
        <p:nvPicPr>
          <p:cNvPr id="112642" name="Picture 4"/>
          <p:cNvPicPr>
            <a:picLocks noChangeAspect="1" noChangeArrowheads="1"/>
          </p:cNvPicPr>
          <p:nvPr/>
        </p:nvPicPr>
        <p:blipFill>
          <a:blip r:embed="rId2"/>
          <a:srcRect/>
          <a:stretch>
            <a:fillRect/>
          </a:stretch>
        </p:blipFill>
        <p:spPr bwMode="auto">
          <a:xfrm>
            <a:off x="238125" y="1044575"/>
            <a:ext cx="8715375" cy="5003800"/>
          </a:xfrm>
          <a:prstGeom prst="rect">
            <a:avLst/>
          </a:prstGeom>
          <a:noFill/>
          <a:ln w="9525">
            <a:noFill/>
            <a:miter lim="800000"/>
            <a:headEnd/>
            <a:tailEnd/>
          </a:ln>
        </p:spPr>
      </p:pic>
      <p:pic>
        <p:nvPicPr>
          <p:cNvPr id="112643" name="Picture 6"/>
          <p:cNvPicPr>
            <a:picLocks noChangeAspect="1" noChangeArrowheads="1"/>
          </p:cNvPicPr>
          <p:nvPr/>
        </p:nvPicPr>
        <p:blipFill>
          <a:blip r:embed="rId3"/>
          <a:srcRect/>
          <a:stretch>
            <a:fillRect/>
          </a:stretch>
        </p:blipFill>
        <p:spPr bwMode="auto">
          <a:xfrm>
            <a:off x="3692525" y="3906838"/>
            <a:ext cx="2151063" cy="295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874838" y="155575"/>
            <a:ext cx="7054850" cy="1143000"/>
          </a:xfrm>
        </p:spPr>
        <p:txBody>
          <a:bodyPr/>
          <a:lstStyle/>
          <a:p>
            <a:r>
              <a:rPr lang="en-US" smtClean="0"/>
              <a:t>Query Example</a:t>
            </a:r>
          </a:p>
        </p:txBody>
      </p:sp>
      <p:pic>
        <p:nvPicPr>
          <p:cNvPr id="113666" name="Picture 4"/>
          <p:cNvPicPr>
            <a:picLocks noChangeAspect="1" noChangeArrowheads="1"/>
          </p:cNvPicPr>
          <p:nvPr/>
        </p:nvPicPr>
        <p:blipFill>
          <a:blip r:embed="rId2"/>
          <a:srcRect/>
          <a:stretch>
            <a:fillRect/>
          </a:stretch>
        </p:blipFill>
        <p:spPr bwMode="auto">
          <a:xfrm>
            <a:off x="250825" y="1203325"/>
            <a:ext cx="8710613" cy="4770438"/>
          </a:xfrm>
          <a:prstGeom prst="rect">
            <a:avLst/>
          </a:prstGeom>
          <a:noFill/>
          <a:ln w="9525">
            <a:noFill/>
            <a:miter lim="800000"/>
            <a:headEnd/>
            <a:tailEnd/>
          </a:ln>
        </p:spPr>
      </p:pic>
      <p:pic>
        <p:nvPicPr>
          <p:cNvPr id="113667" name="Picture 5"/>
          <p:cNvPicPr>
            <a:picLocks noChangeAspect="1" noChangeArrowheads="1"/>
          </p:cNvPicPr>
          <p:nvPr/>
        </p:nvPicPr>
        <p:blipFill>
          <a:blip r:embed="rId3"/>
          <a:srcRect/>
          <a:stretch>
            <a:fillRect/>
          </a:stretch>
        </p:blipFill>
        <p:spPr bwMode="auto">
          <a:xfrm>
            <a:off x="1733550" y="1876425"/>
            <a:ext cx="3289300" cy="371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mtClean="0"/>
              <a:t>Alberta Tools</a:t>
            </a:r>
          </a:p>
        </p:txBody>
      </p:sp>
      <p:sp>
        <p:nvSpPr>
          <p:cNvPr id="114690" name="Content Placeholder 2"/>
          <p:cNvSpPr>
            <a:spLocks noGrp="1"/>
          </p:cNvSpPr>
          <p:nvPr>
            <p:ph idx="1"/>
          </p:nvPr>
        </p:nvSpPr>
        <p:spPr>
          <a:xfrm>
            <a:off x="1828800" y="1600200"/>
            <a:ext cx="7124700" cy="4906963"/>
          </a:xfrm>
        </p:spPr>
        <p:txBody>
          <a:bodyPr/>
          <a:lstStyle/>
          <a:p>
            <a:pPr marL="381000" indent="-381000">
              <a:buFontTx/>
              <a:buAutoNum type="arabicPeriod"/>
            </a:pPr>
            <a:r>
              <a:rPr lang="en-US" sz="2400" smtClean="0">
                <a:solidFill>
                  <a:srgbClr val="00AAD2"/>
                </a:solidFill>
              </a:rPr>
              <a:t>AB ArcHydro</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Alberta Water Allocation Information Toolbox (AWAIT)</a:t>
            </a:r>
          </a:p>
          <a:p>
            <a:pPr marL="381000" indent="-381000">
              <a:buFontTx/>
              <a:buAutoNum type="arabicPeriod"/>
            </a:pPr>
            <a:endParaRPr lang="en-US" sz="2400" smtClean="0"/>
          </a:p>
          <a:p>
            <a:pPr marL="381000" indent="-381000">
              <a:buFontTx/>
              <a:buAutoNum type="arabicPeriod"/>
            </a:pPr>
            <a:r>
              <a:rPr lang="en-US" sz="2400" smtClean="0"/>
              <a:t>SSRB Licence Viewer</a:t>
            </a:r>
          </a:p>
          <a:p>
            <a:pPr marL="381000" indent="-381000">
              <a:buFontTx/>
              <a:buAutoNum type="arabicPeriod"/>
            </a:pPr>
            <a:endParaRPr lang="en-US" sz="2400" smtClean="0"/>
          </a:p>
          <a:p>
            <a:pPr marL="381000" indent="-381000">
              <a:buFontTx/>
              <a:buAutoNum type="arabicPeriod"/>
            </a:pPr>
            <a:r>
              <a:rPr lang="en-US" sz="2400" smtClean="0">
                <a:solidFill>
                  <a:srgbClr val="00AAD2"/>
                </a:solidFill>
              </a:rPr>
              <a:t>Water Allocation Modelling</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Tools for SSRB WMP Implementation</a:t>
            </a:r>
          </a:p>
          <a:p>
            <a:pPr marL="381000" indent="-381000">
              <a:buFontTx/>
              <a:buAutoNum type="arabicPeriod"/>
            </a:pPr>
            <a:endParaRPr 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5"/>
          <p:cNvSpPr>
            <a:spLocks noChangeArrowheads="1"/>
          </p:cNvSpPr>
          <p:nvPr/>
        </p:nvSpPr>
        <p:spPr bwMode="auto">
          <a:xfrm>
            <a:off x="4667250" y="638175"/>
            <a:ext cx="3810000" cy="457200"/>
          </a:xfrm>
          <a:prstGeom prst="rect">
            <a:avLst/>
          </a:prstGeom>
          <a:noFill/>
          <a:ln w="9525">
            <a:noFill/>
            <a:miter lim="800000"/>
            <a:headEnd/>
            <a:tailEnd/>
          </a:ln>
        </p:spPr>
        <p:txBody>
          <a:bodyPr>
            <a:spAutoFit/>
          </a:bodyPr>
          <a:lstStyle/>
          <a:p>
            <a:r>
              <a:rPr lang="en-US" sz="1200">
                <a:latin typeface="Calibri" pitchFamily="34" charset="0"/>
                <a:hlinkClick r:id="rId3"/>
              </a:rPr>
              <a:t>http://ssrb.environment.alberta.ca/licence_viewer.html</a:t>
            </a:r>
            <a:endParaRPr lang="en-US" sz="1200">
              <a:latin typeface="Calibri" pitchFamily="34" charset="0"/>
            </a:endParaRPr>
          </a:p>
          <a:p>
            <a:endParaRPr lang="en-US" sz="1200">
              <a:latin typeface="Calibri" pitchFamily="34" charset="0"/>
            </a:endParaRPr>
          </a:p>
        </p:txBody>
      </p:sp>
      <p:sp>
        <p:nvSpPr>
          <p:cNvPr id="7" name="Rectangle 2"/>
          <p:cNvSpPr txBox="1">
            <a:spLocks noChangeArrowheads="1"/>
          </p:cNvSpPr>
          <p:nvPr/>
        </p:nvSpPr>
        <p:spPr>
          <a:xfrm>
            <a:off x="914400" y="142875"/>
            <a:ext cx="8229600" cy="569913"/>
          </a:xfrm>
          <a:prstGeom prst="rect">
            <a:avLst/>
          </a:prstGeom>
        </p:spPr>
        <p:txBody>
          <a:bodyPr>
            <a:normAutofit lnSpcReduction="10000"/>
          </a:bodyPr>
          <a:lstStyle/>
          <a:p>
            <a:pPr algn="ctr" fontAlgn="auto">
              <a:spcAft>
                <a:spcPts val="0"/>
              </a:spcAft>
              <a:defRPr/>
            </a:pPr>
            <a:r>
              <a:rPr lang="en-US" sz="3200" dirty="0">
                <a:latin typeface="+mj-lt"/>
                <a:ea typeface="+mj-ea"/>
                <a:cs typeface="+mj-cs"/>
              </a:rPr>
              <a:t>Public SSRB Licence Viewer</a:t>
            </a:r>
          </a:p>
        </p:txBody>
      </p:sp>
      <p:sp>
        <p:nvSpPr>
          <p:cNvPr id="9" name="Rectangle 2"/>
          <p:cNvSpPr txBox="1">
            <a:spLocks noChangeArrowheads="1"/>
          </p:cNvSpPr>
          <p:nvPr/>
        </p:nvSpPr>
        <p:spPr>
          <a:xfrm>
            <a:off x="0" y="733425"/>
            <a:ext cx="4495800" cy="304800"/>
          </a:xfrm>
          <a:prstGeom prst="rect">
            <a:avLst/>
          </a:prstGeom>
        </p:spPr>
        <p:txBody>
          <a:bodyPr anchor="ctr">
            <a:normAutofit fontScale="77500" lnSpcReduction="20000"/>
          </a:bodyPr>
          <a:lstStyle/>
          <a:p>
            <a:pPr fontAlgn="auto">
              <a:spcAft>
                <a:spcPts val="0"/>
              </a:spcAft>
              <a:defRPr/>
            </a:pPr>
            <a:r>
              <a:rPr lang="en-US" dirty="0">
                <a:latin typeface="+mj-lt"/>
                <a:ea typeface="+mj-ea"/>
                <a:cs typeface="+mj-cs"/>
              </a:rPr>
              <a:t>Required as part of the SSRB Implementation Plan</a:t>
            </a:r>
          </a:p>
        </p:txBody>
      </p:sp>
      <p:pic>
        <p:nvPicPr>
          <p:cNvPr id="115716" name="Picture 10"/>
          <p:cNvPicPr>
            <a:picLocks noChangeAspect="1" noChangeArrowheads="1"/>
          </p:cNvPicPr>
          <p:nvPr/>
        </p:nvPicPr>
        <p:blipFill>
          <a:blip r:embed="rId4"/>
          <a:srcRect t="13628" b="5009"/>
          <a:stretch>
            <a:fillRect/>
          </a:stretch>
        </p:blipFill>
        <p:spPr bwMode="auto">
          <a:xfrm>
            <a:off x="153988" y="1044575"/>
            <a:ext cx="4203700" cy="2667000"/>
          </a:xfrm>
          <a:prstGeom prst="rect">
            <a:avLst/>
          </a:prstGeom>
          <a:noFill/>
          <a:ln w="9525">
            <a:noFill/>
            <a:miter lim="800000"/>
            <a:headEnd/>
            <a:tailEnd/>
          </a:ln>
        </p:spPr>
      </p:pic>
      <p:sp>
        <p:nvSpPr>
          <p:cNvPr id="115717" name="Rectangle 2"/>
          <p:cNvSpPr txBox="1">
            <a:spLocks noChangeArrowheads="1"/>
          </p:cNvSpPr>
          <p:nvPr/>
        </p:nvSpPr>
        <p:spPr bwMode="auto">
          <a:xfrm>
            <a:off x="463550" y="3733800"/>
            <a:ext cx="3352800" cy="533400"/>
          </a:xfrm>
          <a:prstGeom prst="rect">
            <a:avLst/>
          </a:prstGeom>
          <a:noFill/>
          <a:ln w="9525">
            <a:noFill/>
            <a:miter lim="800000"/>
            <a:headEnd/>
            <a:tailEnd/>
          </a:ln>
        </p:spPr>
        <p:txBody>
          <a:bodyPr anchor="ctr"/>
          <a:lstStyle/>
          <a:p>
            <a:pPr algn="ctr"/>
            <a:r>
              <a:rPr lang="en-US" sz="1400">
                <a:latin typeface="Calibri" pitchFamily="34" charset="0"/>
              </a:rPr>
              <a:t>If desired select a predefined Water Management Area (WMA)</a:t>
            </a:r>
          </a:p>
        </p:txBody>
      </p:sp>
      <p:pic>
        <p:nvPicPr>
          <p:cNvPr id="115718" name="Picture 12"/>
          <p:cNvPicPr>
            <a:picLocks noChangeAspect="1" noChangeArrowheads="1"/>
          </p:cNvPicPr>
          <p:nvPr/>
        </p:nvPicPr>
        <p:blipFill>
          <a:blip r:embed="rId5"/>
          <a:srcRect t="13828" b="5209"/>
          <a:stretch>
            <a:fillRect/>
          </a:stretch>
        </p:blipFill>
        <p:spPr bwMode="auto">
          <a:xfrm>
            <a:off x="4476750" y="979488"/>
            <a:ext cx="4489450" cy="2819400"/>
          </a:xfrm>
          <a:prstGeom prst="rect">
            <a:avLst/>
          </a:prstGeom>
          <a:noFill/>
          <a:ln w="9525">
            <a:noFill/>
            <a:miter lim="800000"/>
            <a:headEnd/>
            <a:tailEnd/>
          </a:ln>
        </p:spPr>
      </p:pic>
      <p:sp>
        <p:nvSpPr>
          <p:cNvPr id="115719" name="Rectangle 2"/>
          <p:cNvSpPr txBox="1">
            <a:spLocks noChangeArrowheads="1"/>
          </p:cNvSpPr>
          <p:nvPr/>
        </p:nvSpPr>
        <p:spPr bwMode="auto">
          <a:xfrm>
            <a:off x="4360863" y="3786188"/>
            <a:ext cx="3275012" cy="685800"/>
          </a:xfrm>
          <a:prstGeom prst="rect">
            <a:avLst/>
          </a:prstGeom>
          <a:noFill/>
          <a:ln w="9525">
            <a:noFill/>
            <a:miter lim="800000"/>
            <a:headEnd/>
            <a:tailEnd/>
          </a:ln>
        </p:spPr>
        <p:txBody>
          <a:bodyPr anchor="ctr"/>
          <a:lstStyle/>
          <a:p>
            <a:pPr>
              <a:lnSpc>
                <a:spcPct val="80000"/>
              </a:lnSpc>
            </a:pPr>
            <a:r>
              <a:rPr lang="en-US" sz="1300">
                <a:latin typeface="Calibri" pitchFamily="34" charset="0"/>
              </a:rPr>
              <a:t>Display all licences spatially on the map, with the ability of selecting the certain activities such as Agriculture, Municipal, etc.</a:t>
            </a:r>
          </a:p>
        </p:txBody>
      </p:sp>
      <p:pic>
        <p:nvPicPr>
          <p:cNvPr id="115720" name="Picture 14"/>
          <p:cNvPicPr>
            <a:picLocks noChangeAspect="1" noChangeArrowheads="1"/>
          </p:cNvPicPr>
          <p:nvPr/>
        </p:nvPicPr>
        <p:blipFill>
          <a:blip r:embed="rId4"/>
          <a:srcRect t="13628" r="78046" b="22261"/>
          <a:stretch>
            <a:fillRect/>
          </a:stretch>
        </p:blipFill>
        <p:spPr bwMode="auto">
          <a:xfrm>
            <a:off x="7545388" y="3486150"/>
            <a:ext cx="1598612" cy="2546350"/>
          </a:xfrm>
          <a:prstGeom prst="rect">
            <a:avLst/>
          </a:prstGeom>
          <a:noFill/>
          <a:ln w="9525">
            <a:noFill/>
            <a:miter lim="800000"/>
            <a:headEnd/>
            <a:tailEnd/>
          </a:ln>
        </p:spPr>
      </p:pic>
      <p:pic>
        <p:nvPicPr>
          <p:cNvPr id="115721" name="Picture 15"/>
          <p:cNvPicPr>
            <a:picLocks noChangeAspect="1" noChangeArrowheads="1"/>
          </p:cNvPicPr>
          <p:nvPr/>
        </p:nvPicPr>
        <p:blipFill>
          <a:blip r:embed="rId6"/>
          <a:srcRect l="19231" t="34470" r="17747" b="19640"/>
          <a:stretch>
            <a:fillRect/>
          </a:stretch>
        </p:blipFill>
        <p:spPr bwMode="auto">
          <a:xfrm>
            <a:off x="4014788" y="4495800"/>
            <a:ext cx="3478212" cy="2362200"/>
          </a:xfrm>
          <a:prstGeom prst="rect">
            <a:avLst/>
          </a:prstGeom>
          <a:noFill/>
          <a:ln w="9525">
            <a:noFill/>
            <a:miter lim="800000"/>
            <a:headEnd/>
            <a:tailEnd/>
          </a:ln>
        </p:spPr>
      </p:pic>
      <p:sp>
        <p:nvSpPr>
          <p:cNvPr id="17" name="Rectangle 2"/>
          <p:cNvSpPr txBox="1">
            <a:spLocks noChangeArrowheads="1"/>
          </p:cNvSpPr>
          <p:nvPr/>
        </p:nvSpPr>
        <p:spPr>
          <a:xfrm>
            <a:off x="7481888" y="6024563"/>
            <a:ext cx="1484312" cy="685800"/>
          </a:xfrm>
          <a:prstGeom prst="rect">
            <a:avLst/>
          </a:prstGeom>
        </p:spPr>
        <p:txBody>
          <a:bodyPr anchor="ctr">
            <a:normAutofit fontScale="85000" lnSpcReduction="10000"/>
          </a:bodyPr>
          <a:lstStyle/>
          <a:p>
            <a:pPr>
              <a:lnSpc>
                <a:spcPct val="80000"/>
              </a:lnSpc>
              <a:defRPr/>
            </a:pPr>
            <a:r>
              <a:rPr lang="en-US" sz="1500" dirty="0">
                <a:latin typeface="Calibri" pitchFamily="34" charset="0"/>
              </a:rPr>
              <a:t>Export Capabilities and link to the scanned </a:t>
            </a:r>
            <a:r>
              <a:rPr lang="en-US" sz="1500" dirty="0" err="1">
                <a:latin typeface="Calibri" pitchFamily="34" charset="0"/>
              </a:rPr>
              <a:t>licence</a:t>
            </a:r>
            <a:r>
              <a:rPr lang="en-US" sz="1500" dirty="0">
                <a:latin typeface="Calibri" pitchFamily="34" charset="0"/>
              </a:rPr>
              <a:t> document </a:t>
            </a:r>
          </a:p>
        </p:txBody>
      </p:sp>
      <p:pic>
        <p:nvPicPr>
          <p:cNvPr id="115723" name="Picture 17"/>
          <p:cNvPicPr>
            <a:picLocks noChangeAspect="1" noChangeArrowheads="1"/>
          </p:cNvPicPr>
          <p:nvPr/>
        </p:nvPicPr>
        <p:blipFill>
          <a:blip r:embed="rId7"/>
          <a:srcRect l="-4167" t="13773" r="7018" b="20039"/>
          <a:stretch>
            <a:fillRect/>
          </a:stretch>
        </p:blipFill>
        <p:spPr bwMode="auto">
          <a:xfrm>
            <a:off x="0" y="4552950"/>
            <a:ext cx="3768725" cy="2120900"/>
          </a:xfrm>
          <a:prstGeom prst="rect">
            <a:avLst/>
          </a:prstGeom>
          <a:noFill/>
          <a:ln w="9525">
            <a:noFill/>
            <a:miter lim="800000"/>
            <a:headEnd/>
            <a:tailEnd/>
          </a:ln>
        </p:spPr>
      </p:pic>
      <p:sp>
        <p:nvSpPr>
          <p:cNvPr id="19" name="Rectangle 2"/>
          <p:cNvSpPr txBox="1">
            <a:spLocks noChangeArrowheads="1"/>
          </p:cNvSpPr>
          <p:nvPr/>
        </p:nvSpPr>
        <p:spPr>
          <a:xfrm>
            <a:off x="688975" y="5867400"/>
            <a:ext cx="3054350" cy="509588"/>
          </a:xfrm>
          <a:prstGeom prst="rect">
            <a:avLst/>
          </a:prstGeom>
        </p:spPr>
        <p:txBody>
          <a:bodyPr anchor="ctr">
            <a:normAutofit/>
          </a:bodyPr>
          <a:lstStyle/>
          <a:p>
            <a:pPr algn="r" fontAlgn="auto">
              <a:spcAft>
                <a:spcPts val="0"/>
              </a:spcAft>
              <a:defRPr/>
            </a:pPr>
            <a:r>
              <a:rPr lang="en-US" sz="1600" b="0" dirty="0">
                <a:latin typeface="+mj-lt"/>
                <a:ea typeface="+mj-ea"/>
                <a:cs typeface="+mj-cs"/>
              </a:rPr>
              <a:t>Select by user defined polygon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smtClean="0"/>
              <a:t>Alberta Tools</a:t>
            </a:r>
          </a:p>
        </p:txBody>
      </p:sp>
      <p:sp>
        <p:nvSpPr>
          <p:cNvPr id="117762" name="Content Placeholder 2"/>
          <p:cNvSpPr>
            <a:spLocks noGrp="1"/>
          </p:cNvSpPr>
          <p:nvPr>
            <p:ph idx="1"/>
          </p:nvPr>
        </p:nvSpPr>
        <p:spPr>
          <a:xfrm>
            <a:off x="1828800" y="1600200"/>
            <a:ext cx="7124700" cy="4906963"/>
          </a:xfrm>
        </p:spPr>
        <p:txBody>
          <a:bodyPr/>
          <a:lstStyle/>
          <a:p>
            <a:pPr marL="381000" indent="-381000">
              <a:buFontTx/>
              <a:buAutoNum type="arabicPeriod"/>
            </a:pPr>
            <a:r>
              <a:rPr lang="en-US" sz="2400" smtClean="0">
                <a:solidFill>
                  <a:srgbClr val="00AAD2"/>
                </a:solidFill>
              </a:rPr>
              <a:t>AB ArcHydro</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Alberta Water Allocation Information Toolbox (AWAIT)</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SSRB Licence Viewer</a:t>
            </a:r>
          </a:p>
          <a:p>
            <a:pPr marL="381000" indent="-381000">
              <a:buFontTx/>
              <a:buAutoNum type="arabicPeriod"/>
            </a:pPr>
            <a:endParaRPr lang="en-US" sz="2400" smtClean="0"/>
          </a:p>
          <a:p>
            <a:pPr marL="381000" indent="-381000">
              <a:buFontTx/>
              <a:buAutoNum type="arabicPeriod"/>
            </a:pPr>
            <a:r>
              <a:rPr lang="en-US" sz="2400" smtClean="0"/>
              <a:t>Water Allocation Modelling</a:t>
            </a:r>
          </a:p>
          <a:p>
            <a:pPr marL="381000" indent="-381000">
              <a:buFontTx/>
              <a:buAutoNum type="arabicPeriod"/>
            </a:pPr>
            <a:endParaRPr lang="en-US" sz="2400" smtClean="0"/>
          </a:p>
          <a:p>
            <a:pPr marL="381000" indent="-381000">
              <a:buFontTx/>
              <a:buAutoNum type="arabicPeriod"/>
            </a:pPr>
            <a:r>
              <a:rPr lang="en-US" sz="2400" smtClean="0">
                <a:solidFill>
                  <a:srgbClr val="00AAD2"/>
                </a:solidFill>
              </a:rPr>
              <a:t>Tools for SSRB WMP Implementation</a:t>
            </a:r>
          </a:p>
          <a:p>
            <a:pPr marL="381000" indent="-381000">
              <a:buFontTx/>
              <a:buAutoNum type="arabicPeriod"/>
            </a:pPr>
            <a:endParaRPr 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smtClean="0"/>
              <a:t>Water Allocation Modelling</a:t>
            </a:r>
          </a:p>
        </p:txBody>
      </p:sp>
      <p:sp>
        <p:nvSpPr>
          <p:cNvPr id="118786" name="Rectangle 3"/>
          <p:cNvSpPr>
            <a:spLocks noGrp="1" noChangeArrowheads="1"/>
          </p:cNvSpPr>
          <p:nvPr>
            <p:ph type="body" idx="1"/>
          </p:nvPr>
        </p:nvSpPr>
        <p:spPr>
          <a:xfrm>
            <a:off x="1827213" y="1981200"/>
            <a:ext cx="7040562" cy="4144963"/>
          </a:xfrm>
        </p:spPr>
        <p:txBody>
          <a:bodyPr/>
          <a:lstStyle/>
          <a:p>
            <a:r>
              <a:rPr lang="en-US" sz="2800" b="1" smtClean="0"/>
              <a:t>WRMM</a:t>
            </a:r>
          </a:p>
          <a:p>
            <a:pPr lvl="1"/>
            <a:r>
              <a:rPr lang="en-US" sz="2400" smtClean="0"/>
              <a:t>Water Resources Management Model</a:t>
            </a:r>
          </a:p>
          <a:p>
            <a:pPr lvl="1"/>
            <a:endParaRPr lang="en-US" sz="2400" smtClean="0"/>
          </a:p>
          <a:p>
            <a:r>
              <a:rPr lang="en-US" sz="2800" b="1" smtClean="0"/>
              <a:t>Wrm-Dss</a:t>
            </a:r>
          </a:p>
          <a:p>
            <a:pPr lvl="1"/>
            <a:r>
              <a:rPr lang="en-US" sz="2400" smtClean="0"/>
              <a:t>Water Resources Management</a:t>
            </a:r>
          </a:p>
          <a:p>
            <a:pPr lvl="2">
              <a:buFontTx/>
              <a:buNone/>
            </a:pPr>
            <a:r>
              <a:rPr lang="en-US" sz="2800" smtClean="0"/>
              <a:t>		Decision Support System</a:t>
            </a:r>
          </a:p>
          <a:p>
            <a:pPr lvl="2">
              <a:buFontTx/>
              <a:buNone/>
            </a:pP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ChangeArrowheads="1"/>
          </p:cNvSpPr>
          <p:nvPr>
            <p:ph type="body" idx="1"/>
          </p:nvPr>
        </p:nvSpPr>
        <p:spPr>
          <a:xfrm>
            <a:off x="1733550" y="1743075"/>
            <a:ext cx="7410450" cy="4883150"/>
          </a:xfrm>
        </p:spPr>
        <p:txBody>
          <a:bodyPr/>
          <a:lstStyle/>
          <a:p>
            <a:pPr>
              <a:lnSpc>
                <a:spcPct val="90000"/>
              </a:lnSpc>
              <a:buFontTx/>
              <a:buNone/>
            </a:pPr>
            <a:r>
              <a:rPr lang="en-US" sz="2200" b="1" smtClean="0">
                <a:solidFill>
                  <a:schemeClr val="folHlink"/>
                </a:solidFill>
              </a:rPr>
              <a:t>WRMM (the original)</a:t>
            </a:r>
            <a:endParaRPr lang="en-US" sz="2200" smtClean="0">
              <a:solidFill>
                <a:schemeClr val="folHlink"/>
              </a:solidFill>
            </a:endParaRPr>
          </a:p>
          <a:p>
            <a:pPr>
              <a:lnSpc>
                <a:spcPct val="90000"/>
              </a:lnSpc>
              <a:buFontTx/>
              <a:buNone/>
            </a:pPr>
            <a:endParaRPr lang="en-US" sz="2200" smtClean="0">
              <a:solidFill>
                <a:schemeClr val="folHlink"/>
              </a:solidFill>
            </a:endParaRPr>
          </a:p>
          <a:p>
            <a:pPr>
              <a:lnSpc>
                <a:spcPct val="90000"/>
              </a:lnSpc>
            </a:pPr>
            <a:r>
              <a:rPr lang="en-US" sz="2200" smtClean="0"/>
              <a:t>Owned by Alberta ESRD</a:t>
            </a:r>
            <a:br>
              <a:rPr lang="en-US" sz="2200" smtClean="0"/>
            </a:br>
            <a:endParaRPr lang="en-US" sz="2200" smtClean="0"/>
          </a:p>
          <a:p>
            <a:pPr>
              <a:lnSpc>
                <a:spcPct val="90000"/>
              </a:lnSpc>
            </a:pPr>
            <a:r>
              <a:rPr lang="en-US" sz="2200" smtClean="0"/>
              <a:t>Used in Southern Alberta Water Planning </a:t>
            </a:r>
          </a:p>
          <a:p>
            <a:pPr lvl="1">
              <a:lnSpc>
                <a:spcPct val="90000"/>
              </a:lnSpc>
            </a:pPr>
            <a:r>
              <a:rPr lang="en-US" sz="2200" smtClean="0"/>
              <a:t>30 year history</a:t>
            </a:r>
          </a:p>
          <a:p>
            <a:pPr>
              <a:lnSpc>
                <a:spcPct val="90000"/>
              </a:lnSpc>
            </a:pPr>
            <a:endParaRPr lang="en-US" sz="2200" smtClean="0"/>
          </a:p>
          <a:p>
            <a:pPr>
              <a:lnSpc>
                <a:spcPct val="90000"/>
              </a:lnSpc>
            </a:pPr>
            <a:r>
              <a:rPr lang="en-US" sz="2200" smtClean="0"/>
              <a:t>Designed specifically for Alberta (1</a:t>
            </a:r>
            <a:r>
              <a:rPr lang="en-US" sz="2200" baseline="30000" smtClean="0"/>
              <a:t>st</a:t>
            </a:r>
            <a:r>
              <a:rPr lang="en-US" sz="2200" smtClean="0"/>
              <a:t> in time, 1</a:t>
            </a:r>
            <a:r>
              <a:rPr lang="en-US" sz="2200" baseline="30000" smtClean="0"/>
              <a:t>st</a:t>
            </a:r>
            <a:r>
              <a:rPr lang="en-US" sz="2200" smtClean="0"/>
              <a:t> in right)</a:t>
            </a:r>
          </a:p>
          <a:p>
            <a:pPr lvl="1">
              <a:lnSpc>
                <a:spcPct val="90000"/>
              </a:lnSpc>
            </a:pPr>
            <a:r>
              <a:rPr lang="en-US" sz="2200" smtClean="0"/>
              <a:t>Water Act</a:t>
            </a:r>
          </a:p>
          <a:p>
            <a:pPr lvl="1">
              <a:lnSpc>
                <a:spcPct val="90000"/>
              </a:lnSpc>
            </a:pPr>
            <a:r>
              <a:rPr lang="en-US" sz="2200" smtClean="0"/>
              <a:t>Instream objectives</a:t>
            </a:r>
          </a:p>
          <a:p>
            <a:pPr lvl="1">
              <a:lnSpc>
                <a:spcPct val="90000"/>
              </a:lnSpc>
            </a:pPr>
            <a:r>
              <a:rPr lang="en-US" sz="2200" smtClean="0"/>
              <a:t>Reservoir operating policy</a:t>
            </a:r>
            <a:br>
              <a:rPr lang="en-US" sz="2200" smtClean="0"/>
            </a:br>
            <a:endParaRPr lang="en-US" sz="2200" smtClean="0"/>
          </a:p>
          <a:p>
            <a:pPr>
              <a:lnSpc>
                <a:spcPct val="90000"/>
              </a:lnSpc>
            </a:pPr>
            <a:r>
              <a:rPr lang="en-US" sz="2200" smtClean="0"/>
              <a:t>Runs quickly</a:t>
            </a:r>
            <a:br>
              <a:rPr lang="en-US" sz="2200" smtClean="0"/>
            </a:br>
            <a:endParaRPr lang="en-US" sz="2200" smtClean="0"/>
          </a:p>
        </p:txBody>
      </p:sp>
      <p:sp>
        <p:nvSpPr>
          <p:cNvPr id="120834" name="Rectangle 6"/>
          <p:cNvSpPr>
            <a:spLocks noGrp="1" noChangeArrowheads="1"/>
          </p:cNvSpPr>
          <p:nvPr>
            <p:ph type="title"/>
          </p:nvPr>
        </p:nvSpPr>
        <p:spPr/>
        <p:txBody>
          <a:bodyPr/>
          <a:lstStyle/>
          <a:p>
            <a:r>
              <a:rPr lang="en-US" smtClean="0"/>
              <a:t>Water Allocation Modelling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mtClean="0"/>
              <a:t>Purposes of the Presentation</a:t>
            </a:r>
          </a:p>
        </p:txBody>
      </p:sp>
      <p:sp>
        <p:nvSpPr>
          <p:cNvPr id="11267" name="Content Placeholder 2"/>
          <p:cNvSpPr>
            <a:spLocks noGrp="1"/>
          </p:cNvSpPr>
          <p:nvPr>
            <p:ph idx="1"/>
          </p:nvPr>
        </p:nvSpPr>
        <p:spPr>
          <a:xfrm>
            <a:off x="1827213" y="1600200"/>
            <a:ext cx="7026275" cy="4525963"/>
          </a:xfrm>
        </p:spPr>
        <p:txBody>
          <a:bodyPr/>
          <a:lstStyle/>
          <a:p>
            <a:r>
              <a:rPr lang="en-US" sz="2400" smtClean="0"/>
              <a:t>Share the information about Alberta tools</a:t>
            </a:r>
          </a:p>
          <a:p>
            <a:endParaRPr lang="en-US" sz="2400" smtClean="0"/>
          </a:p>
          <a:p>
            <a:r>
              <a:rPr lang="en-US" sz="2400" smtClean="0"/>
              <a:t>Exchange experiences and ideas</a:t>
            </a:r>
          </a:p>
          <a:p>
            <a:endParaRPr lang="en-US" sz="2400" smtClean="0"/>
          </a:p>
          <a:p>
            <a:r>
              <a:rPr lang="en-US" sz="2400" smtClean="0"/>
              <a:t>Foster collaboration opportunity</a:t>
            </a:r>
          </a:p>
        </p:txBody>
      </p:sp>
      <p:grpSp>
        <p:nvGrpSpPr>
          <p:cNvPr id="11268" name="Group 3"/>
          <p:cNvGrpSpPr>
            <a:grpSpLocks/>
          </p:cNvGrpSpPr>
          <p:nvPr/>
        </p:nvGrpSpPr>
        <p:grpSpPr bwMode="auto">
          <a:xfrm>
            <a:off x="3806825" y="4527550"/>
            <a:ext cx="1447800" cy="1219200"/>
            <a:chOff x="5088" y="96"/>
            <a:chExt cx="566" cy="566"/>
          </a:xfrm>
        </p:grpSpPr>
        <p:grpSp>
          <p:nvGrpSpPr>
            <p:cNvPr id="96311" name="Group 4"/>
            <p:cNvGrpSpPr>
              <a:grpSpLocks/>
            </p:cNvGrpSpPr>
            <p:nvPr/>
          </p:nvGrpSpPr>
          <p:grpSpPr bwMode="auto">
            <a:xfrm>
              <a:off x="5088" y="96"/>
              <a:ext cx="566" cy="566"/>
              <a:chOff x="5088" y="96"/>
              <a:chExt cx="566" cy="566"/>
            </a:xfrm>
          </p:grpSpPr>
          <p:grpSp>
            <p:nvGrpSpPr>
              <p:cNvPr id="96313" name="Group 5"/>
              <p:cNvGrpSpPr>
                <a:grpSpLocks/>
              </p:cNvGrpSpPr>
              <p:nvPr/>
            </p:nvGrpSpPr>
            <p:grpSpPr bwMode="auto">
              <a:xfrm>
                <a:off x="5088" y="96"/>
                <a:ext cx="566" cy="566"/>
                <a:chOff x="5088" y="96"/>
                <a:chExt cx="566" cy="566"/>
              </a:xfrm>
            </p:grpSpPr>
            <p:grpSp>
              <p:nvGrpSpPr>
                <p:cNvPr id="96315" name="Group 33"/>
                <p:cNvGrpSpPr>
                  <a:grpSpLocks/>
                </p:cNvGrpSpPr>
                <p:nvPr/>
              </p:nvGrpSpPr>
              <p:grpSpPr bwMode="auto">
                <a:xfrm>
                  <a:off x="5088" y="96"/>
                  <a:ext cx="566" cy="566"/>
                  <a:chOff x="5088" y="96"/>
                  <a:chExt cx="566" cy="566"/>
                </a:xfrm>
              </p:grpSpPr>
              <p:sp>
                <p:nvSpPr>
                  <p:cNvPr id="96317" name="Oval 7"/>
                  <p:cNvSpPr>
                    <a:spLocks noChangeArrowheads="1"/>
                  </p:cNvSpPr>
                  <p:nvPr/>
                </p:nvSpPr>
                <p:spPr bwMode="auto">
                  <a:xfrm>
                    <a:off x="5088" y="96"/>
                    <a:ext cx="566" cy="566"/>
                  </a:xfrm>
                  <a:prstGeom prst="ellipse">
                    <a:avLst/>
                  </a:prstGeom>
                  <a:solidFill>
                    <a:srgbClr val="FF0000"/>
                  </a:solidFill>
                  <a:ln w="9525">
                    <a:noFill/>
                    <a:round/>
                    <a:headEnd/>
                    <a:tailEnd/>
                  </a:ln>
                </p:spPr>
                <p:txBody>
                  <a:bodyPr/>
                  <a:lstStyle/>
                  <a:p>
                    <a:endParaRPr lang="en-US"/>
                  </a:p>
                </p:txBody>
              </p:sp>
              <p:sp>
                <p:nvSpPr>
                  <p:cNvPr id="96318" name="Oval 8"/>
                  <p:cNvSpPr>
                    <a:spLocks noChangeArrowheads="1"/>
                  </p:cNvSpPr>
                  <p:nvPr/>
                </p:nvSpPr>
                <p:spPr bwMode="auto">
                  <a:xfrm>
                    <a:off x="5148" y="153"/>
                    <a:ext cx="446" cy="450"/>
                  </a:xfrm>
                  <a:prstGeom prst="ellipse">
                    <a:avLst/>
                  </a:prstGeom>
                  <a:solidFill>
                    <a:srgbClr val="FFFFFF"/>
                  </a:solidFill>
                  <a:ln w="9525">
                    <a:noFill/>
                    <a:round/>
                    <a:headEnd/>
                    <a:tailEnd/>
                  </a:ln>
                </p:spPr>
                <p:txBody>
                  <a:bodyPr/>
                  <a:lstStyle/>
                  <a:p>
                    <a:endParaRPr lang="en-US"/>
                  </a:p>
                </p:txBody>
              </p:sp>
            </p:grpSp>
            <p:sp>
              <p:nvSpPr>
                <p:cNvPr id="96316" name="Oval 9"/>
                <p:cNvSpPr>
                  <a:spLocks noChangeArrowheads="1"/>
                </p:cNvSpPr>
                <p:nvPr/>
              </p:nvSpPr>
              <p:spPr bwMode="auto">
                <a:xfrm>
                  <a:off x="5208" y="214"/>
                  <a:ext cx="325" cy="328"/>
                </a:xfrm>
                <a:prstGeom prst="ellipse">
                  <a:avLst/>
                </a:prstGeom>
                <a:solidFill>
                  <a:srgbClr val="0000FF"/>
                </a:solidFill>
                <a:ln w="9525">
                  <a:noFill/>
                  <a:round/>
                  <a:headEnd/>
                  <a:tailEnd/>
                </a:ln>
              </p:spPr>
              <p:txBody>
                <a:bodyPr/>
                <a:lstStyle/>
                <a:p>
                  <a:endParaRPr lang="en-US"/>
                </a:p>
              </p:txBody>
            </p:sp>
          </p:grpSp>
          <p:sp>
            <p:nvSpPr>
              <p:cNvPr id="96314" name="Oval 10"/>
              <p:cNvSpPr>
                <a:spLocks noChangeArrowheads="1"/>
              </p:cNvSpPr>
              <p:nvPr/>
            </p:nvSpPr>
            <p:spPr bwMode="auto">
              <a:xfrm>
                <a:off x="5267" y="274"/>
                <a:ext cx="207" cy="208"/>
              </a:xfrm>
              <a:prstGeom prst="ellipse">
                <a:avLst/>
              </a:prstGeom>
              <a:solidFill>
                <a:srgbClr val="FFFFFF"/>
              </a:solidFill>
              <a:ln w="9525">
                <a:noFill/>
                <a:round/>
                <a:headEnd/>
                <a:tailEnd/>
              </a:ln>
            </p:spPr>
            <p:txBody>
              <a:bodyPr/>
              <a:lstStyle/>
              <a:p>
                <a:endParaRPr lang="en-US"/>
              </a:p>
            </p:txBody>
          </p:sp>
        </p:grpSp>
        <p:sp>
          <p:nvSpPr>
            <p:cNvPr id="96312" name="Oval 11"/>
            <p:cNvSpPr>
              <a:spLocks noChangeArrowheads="1"/>
            </p:cNvSpPr>
            <p:nvPr/>
          </p:nvSpPr>
          <p:spPr bwMode="auto">
            <a:xfrm>
              <a:off x="5327" y="334"/>
              <a:ext cx="87" cy="88"/>
            </a:xfrm>
            <a:prstGeom prst="ellipse">
              <a:avLst/>
            </a:prstGeom>
            <a:solidFill>
              <a:srgbClr val="FF0000"/>
            </a:solidFill>
            <a:ln w="9525">
              <a:noFill/>
              <a:round/>
              <a:headEnd/>
              <a:tailEnd/>
            </a:ln>
          </p:spPr>
          <p:txBody>
            <a:bodyPr/>
            <a:lstStyle/>
            <a:p>
              <a:endParaRPr lang="en-US"/>
            </a:p>
          </p:txBody>
        </p:sp>
      </p:grpSp>
      <p:grpSp>
        <p:nvGrpSpPr>
          <p:cNvPr id="6" name="Group 12"/>
          <p:cNvGrpSpPr>
            <a:grpSpLocks/>
          </p:cNvGrpSpPr>
          <p:nvPr/>
        </p:nvGrpSpPr>
        <p:grpSpPr bwMode="auto">
          <a:xfrm>
            <a:off x="4506913" y="4852988"/>
            <a:ext cx="373062" cy="290512"/>
            <a:chOff x="5376" y="197"/>
            <a:chExt cx="235" cy="183"/>
          </a:xfrm>
        </p:grpSpPr>
        <p:sp>
          <p:nvSpPr>
            <p:cNvPr id="96296" name="Freeform 13"/>
            <p:cNvSpPr>
              <a:spLocks/>
            </p:cNvSpPr>
            <p:nvPr/>
          </p:nvSpPr>
          <p:spPr bwMode="auto">
            <a:xfrm>
              <a:off x="5378" y="368"/>
              <a:ext cx="18" cy="12"/>
            </a:xfrm>
            <a:custGeom>
              <a:avLst/>
              <a:gdLst>
                <a:gd name="T0" fmla="*/ 0 w 70"/>
                <a:gd name="T1" fmla="*/ 0 h 49"/>
                <a:gd name="T2" fmla="*/ 0 w 70"/>
                <a:gd name="T3" fmla="*/ 0 h 49"/>
                <a:gd name="T4" fmla="*/ 0 w 70"/>
                <a:gd name="T5" fmla="*/ 0 h 49"/>
                <a:gd name="T6" fmla="*/ 0 w 70"/>
                <a:gd name="T7" fmla="*/ 0 h 49"/>
                <a:gd name="T8" fmla="*/ 0 w 70"/>
                <a:gd name="T9" fmla="*/ 0 h 49"/>
                <a:gd name="T10" fmla="*/ 0 60000 65536"/>
                <a:gd name="T11" fmla="*/ 0 60000 65536"/>
                <a:gd name="T12" fmla="*/ 0 60000 65536"/>
                <a:gd name="T13" fmla="*/ 0 60000 65536"/>
                <a:gd name="T14" fmla="*/ 0 60000 65536"/>
                <a:gd name="T15" fmla="*/ 0 w 70"/>
                <a:gd name="T16" fmla="*/ 0 h 49"/>
                <a:gd name="T17" fmla="*/ 70 w 70"/>
                <a:gd name="T18" fmla="*/ 49 h 49"/>
              </a:gdLst>
              <a:ahLst/>
              <a:cxnLst>
                <a:cxn ang="T10">
                  <a:pos x="T0" y="T1"/>
                </a:cxn>
                <a:cxn ang="T11">
                  <a:pos x="T2" y="T3"/>
                </a:cxn>
                <a:cxn ang="T12">
                  <a:pos x="T4" y="T5"/>
                </a:cxn>
                <a:cxn ang="T13">
                  <a:pos x="T6" y="T7"/>
                </a:cxn>
                <a:cxn ang="T14">
                  <a:pos x="T8" y="T9"/>
                </a:cxn>
              </a:cxnLst>
              <a:rect l="T15" t="T16" r="T17" b="T18"/>
              <a:pathLst>
                <a:path w="70" h="49">
                  <a:moveTo>
                    <a:pt x="0" y="23"/>
                  </a:moveTo>
                  <a:lnTo>
                    <a:pt x="32" y="0"/>
                  </a:lnTo>
                  <a:lnTo>
                    <a:pt x="70" y="49"/>
                  </a:lnTo>
                  <a:lnTo>
                    <a:pt x="12" y="41"/>
                  </a:lnTo>
                  <a:lnTo>
                    <a:pt x="0" y="23"/>
                  </a:lnTo>
                  <a:close/>
                </a:path>
              </a:pathLst>
            </a:custGeom>
            <a:solidFill>
              <a:srgbClr val="3F3F3F"/>
            </a:solidFill>
            <a:ln w="9525">
              <a:noFill/>
              <a:round/>
              <a:headEnd/>
              <a:tailEnd/>
            </a:ln>
          </p:spPr>
          <p:txBody>
            <a:bodyPr/>
            <a:lstStyle/>
            <a:p>
              <a:endParaRPr lang="en-US"/>
            </a:p>
          </p:txBody>
        </p:sp>
        <p:sp>
          <p:nvSpPr>
            <p:cNvPr id="96297" name="Freeform 14"/>
            <p:cNvSpPr>
              <a:spLocks/>
            </p:cNvSpPr>
            <p:nvPr/>
          </p:nvSpPr>
          <p:spPr bwMode="auto">
            <a:xfrm>
              <a:off x="5376" y="350"/>
              <a:ext cx="10" cy="23"/>
            </a:xfrm>
            <a:custGeom>
              <a:avLst/>
              <a:gdLst>
                <a:gd name="T0" fmla="*/ 0 w 40"/>
                <a:gd name="T1" fmla="*/ 0 h 95"/>
                <a:gd name="T2" fmla="*/ 0 w 40"/>
                <a:gd name="T3" fmla="*/ 0 h 95"/>
                <a:gd name="T4" fmla="*/ 0 w 40"/>
                <a:gd name="T5" fmla="*/ 0 h 95"/>
                <a:gd name="T6" fmla="*/ 0 w 40"/>
                <a:gd name="T7" fmla="*/ 0 h 95"/>
                <a:gd name="T8" fmla="*/ 0 w 40"/>
                <a:gd name="T9" fmla="*/ 0 h 95"/>
                <a:gd name="T10" fmla="*/ 0 60000 65536"/>
                <a:gd name="T11" fmla="*/ 0 60000 65536"/>
                <a:gd name="T12" fmla="*/ 0 60000 65536"/>
                <a:gd name="T13" fmla="*/ 0 60000 65536"/>
                <a:gd name="T14" fmla="*/ 0 60000 65536"/>
                <a:gd name="T15" fmla="*/ 0 w 40"/>
                <a:gd name="T16" fmla="*/ 0 h 95"/>
                <a:gd name="T17" fmla="*/ 40 w 40"/>
                <a:gd name="T18" fmla="*/ 95 h 95"/>
              </a:gdLst>
              <a:ahLst/>
              <a:cxnLst>
                <a:cxn ang="T10">
                  <a:pos x="T0" y="T1"/>
                </a:cxn>
                <a:cxn ang="T11">
                  <a:pos x="T2" y="T3"/>
                </a:cxn>
                <a:cxn ang="T12">
                  <a:pos x="T4" y="T5"/>
                </a:cxn>
                <a:cxn ang="T13">
                  <a:pos x="T6" y="T7"/>
                </a:cxn>
                <a:cxn ang="T14">
                  <a:pos x="T8" y="T9"/>
                </a:cxn>
              </a:cxnLst>
              <a:rect l="T15" t="T16" r="T17" b="T18"/>
              <a:pathLst>
                <a:path w="40" h="95">
                  <a:moveTo>
                    <a:pt x="25" y="0"/>
                  </a:moveTo>
                  <a:lnTo>
                    <a:pt x="40" y="72"/>
                  </a:lnTo>
                  <a:lnTo>
                    <a:pt x="9" y="95"/>
                  </a:lnTo>
                  <a:lnTo>
                    <a:pt x="0" y="74"/>
                  </a:lnTo>
                  <a:lnTo>
                    <a:pt x="25" y="0"/>
                  </a:lnTo>
                  <a:close/>
                </a:path>
              </a:pathLst>
            </a:custGeom>
            <a:solidFill>
              <a:srgbClr val="5F5F5F"/>
            </a:solidFill>
            <a:ln w="9525">
              <a:noFill/>
              <a:round/>
              <a:headEnd/>
              <a:tailEnd/>
            </a:ln>
          </p:spPr>
          <p:txBody>
            <a:bodyPr/>
            <a:lstStyle/>
            <a:p>
              <a:endParaRPr lang="en-US"/>
            </a:p>
          </p:txBody>
        </p:sp>
        <p:sp>
          <p:nvSpPr>
            <p:cNvPr id="96298" name="Freeform 15"/>
            <p:cNvSpPr>
              <a:spLocks/>
            </p:cNvSpPr>
            <p:nvPr/>
          </p:nvSpPr>
          <p:spPr bwMode="auto">
            <a:xfrm>
              <a:off x="5382" y="349"/>
              <a:ext cx="14" cy="31"/>
            </a:xfrm>
            <a:custGeom>
              <a:avLst/>
              <a:gdLst>
                <a:gd name="T0" fmla="*/ 0 w 53"/>
                <a:gd name="T1" fmla="*/ 0 h 123"/>
                <a:gd name="T2" fmla="*/ 0 w 53"/>
                <a:gd name="T3" fmla="*/ 0 h 123"/>
                <a:gd name="T4" fmla="*/ 0 w 53"/>
                <a:gd name="T5" fmla="*/ 0 h 123"/>
                <a:gd name="T6" fmla="*/ 0 w 53"/>
                <a:gd name="T7" fmla="*/ 0 h 123"/>
                <a:gd name="T8" fmla="*/ 0 w 53"/>
                <a:gd name="T9" fmla="*/ 0 h 123"/>
                <a:gd name="T10" fmla="*/ 0 60000 65536"/>
                <a:gd name="T11" fmla="*/ 0 60000 65536"/>
                <a:gd name="T12" fmla="*/ 0 60000 65536"/>
                <a:gd name="T13" fmla="*/ 0 60000 65536"/>
                <a:gd name="T14" fmla="*/ 0 60000 65536"/>
                <a:gd name="T15" fmla="*/ 0 w 53"/>
                <a:gd name="T16" fmla="*/ 0 h 123"/>
                <a:gd name="T17" fmla="*/ 53 w 53"/>
                <a:gd name="T18" fmla="*/ 123 h 123"/>
              </a:gdLst>
              <a:ahLst/>
              <a:cxnLst>
                <a:cxn ang="T10">
                  <a:pos x="T0" y="T1"/>
                </a:cxn>
                <a:cxn ang="T11">
                  <a:pos x="T2" y="T3"/>
                </a:cxn>
                <a:cxn ang="T12">
                  <a:pos x="T4" y="T5"/>
                </a:cxn>
                <a:cxn ang="T13">
                  <a:pos x="T6" y="T7"/>
                </a:cxn>
                <a:cxn ang="T14">
                  <a:pos x="T8" y="T9"/>
                </a:cxn>
              </a:cxnLst>
              <a:rect l="T15" t="T16" r="T17" b="T18"/>
              <a:pathLst>
                <a:path w="53" h="123">
                  <a:moveTo>
                    <a:pt x="0" y="0"/>
                  </a:moveTo>
                  <a:lnTo>
                    <a:pt x="13" y="76"/>
                  </a:lnTo>
                  <a:lnTo>
                    <a:pt x="53" y="123"/>
                  </a:lnTo>
                  <a:lnTo>
                    <a:pt x="36" y="64"/>
                  </a:lnTo>
                  <a:lnTo>
                    <a:pt x="0" y="0"/>
                  </a:lnTo>
                  <a:close/>
                </a:path>
              </a:pathLst>
            </a:custGeom>
            <a:solidFill>
              <a:srgbClr val="9F9F9F"/>
            </a:solidFill>
            <a:ln w="9525">
              <a:noFill/>
              <a:round/>
              <a:headEnd/>
              <a:tailEnd/>
            </a:ln>
          </p:spPr>
          <p:txBody>
            <a:bodyPr/>
            <a:lstStyle/>
            <a:p>
              <a:endParaRPr lang="en-US"/>
            </a:p>
          </p:txBody>
        </p:sp>
        <p:grpSp>
          <p:nvGrpSpPr>
            <p:cNvPr id="96299" name="Group 16"/>
            <p:cNvGrpSpPr>
              <a:grpSpLocks/>
            </p:cNvGrpSpPr>
            <p:nvPr/>
          </p:nvGrpSpPr>
          <p:grpSpPr bwMode="auto">
            <a:xfrm>
              <a:off x="5384" y="197"/>
              <a:ext cx="227" cy="174"/>
              <a:chOff x="5384" y="197"/>
              <a:chExt cx="227" cy="174"/>
            </a:xfrm>
          </p:grpSpPr>
          <p:sp>
            <p:nvSpPr>
              <p:cNvPr id="96300" name="Freeform 17"/>
              <p:cNvSpPr>
                <a:spLocks/>
              </p:cNvSpPr>
              <p:nvPr/>
            </p:nvSpPr>
            <p:spPr bwMode="auto">
              <a:xfrm>
                <a:off x="5384" y="246"/>
                <a:ext cx="196" cy="125"/>
              </a:xfrm>
              <a:custGeom>
                <a:avLst/>
                <a:gdLst>
                  <a:gd name="T0" fmla="*/ 0 w 782"/>
                  <a:gd name="T1" fmla="*/ 0 h 501"/>
                  <a:gd name="T2" fmla="*/ 0 w 782"/>
                  <a:gd name="T3" fmla="*/ 0 h 501"/>
                  <a:gd name="T4" fmla="*/ 0 w 782"/>
                  <a:gd name="T5" fmla="*/ 0 h 501"/>
                  <a:gd name="T6" fmla="*/ 0 w 782"/>
                  <a:gd name="T7" fmla="*/ 0 h 501"/>
                  <a:gd name="T8" fmla="*/ 0 w 782"/>
                  <a:gd name="T9" fmla="*/ 0 h 501"/>
                  <a:gd name="T10" fmla="*/ 0 w 782"/>
                  <a:gd name="T11" fmla="*/ 0 h 501"/>
                  <a:gd name="T12" fmla="*/ 0 w 782"/>
                  <a:gd name="T13" fmla="*/ 0 h 501"/>
                  <a:gd name="T14" fmla="*/ 0 w 782"/>
                  <a:gd name="T15" fmla="*/ 0 h 501"/>
                  <a:gd name="T16" fmla="*/ 0 w 782"/>
                  <a:gd name="T17" fmla="*/ 0 h 501"/>
                  <a:gd name="T18" fmla="*/ 0 w 782"/>
                  <a:gd name="T19" fmla="*/ 0 h 501"/>
                  <a:gd name="T20" fmla="*/ 0 w 782"/>
                  <a:gd name="T21" fmla="*/ 0 h 5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2"/>
                  <a:gd name="T34" fmla="*/ 0 h 501"/>
                  <a:gd name="T35" fmla="*/ 782 w 782"/>
                  <a:gd name="T36" fmla="*/ 501 h 5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2" h="501">
                    <a:moveTo>
                      <a:pt x="632" y="0"/>
                    </a:moveTo>
                    <a:lnTo>
                      <a:pt x="16" y="457"/>
                    </a:lnTo>
                    <a:lnTo>
                      <a:pt x="9" y="463"/>
                    </a:lnTo>
                    <a:lnTo>
                      <a:pt x="3" y="472"/>
                    </a:lnTo>
                    <a:lnTo>
                      <a:pt x="0" y="483"/>
                    </a:lnTo>
                    <a:lnTo>
                      <a:pt x="4" y="494"/>
                    </a:lnTo>
                    <a:lnTo>
                      <a:pt x="12" y="499"/>
                    </a:lnTo>
                    <a:lnTo>
                      <a:pt x="20" y="501"/>
                    </a:lnTo>
                    <a:lnTo>
                      <a:pt x="32" y="497"/>
                    </a:lnTo>
                    <a:lnTo>
                      <a:pt x="782" y="149"/>
                    </a:lnTo>
                    <a:lnTo>
                      <a:pt x="632" y="0"/>
                    </a:lnTo>
                    <a:close/>
                  </a:path>
                </a:pathLst>
              </a:custGeom>
              <a:solidFill>
                <a:srgbClr val="808080"/>
              </a:solidFill>
              <a:ln w="9525">
                <a:noFill/>
                <a:round/>
                <a:headEnd/>
                <a:tailEnd/>
              </a:ln>
            </p:spPr>
            <p:txBody>
              <a:bodyPr/>
              <a:lstStyle/>
              <a:p>
                <a:endParaRPr lang="en-US"/>
              </a:p>
            </p:txBody>
          </p:sp>
          <p:sp>
            <p:nvSpPr>
              <p:cNvPr id="96301" name="Freeform 18"/>
              <p:cNvSpPr>
                <a:spLocks/>
              </p:cNvSpPr>
              <p:nvPr/>
            </p:nvSpPr>
            <p:spPr bwMode="auto">
              <a:xfrm>
                <a:off x="5528" y="239"/>
                <a:ext cx="65" cy="30"/>
              </a:xfrm>
              <a:custGeom>
                <a:avLst/>
                <a:gdLst>
                  <a:gd name="T0" fmla="*/ 0 w 261"/>
                  <a:gd name="T1" fmla="*/ 0 h 120"/>
                  <a:gd name="T2" fmla="*/ 0 w 261"/>
                  <a:gd name="T3" fmla="*/ 0 h 120"/>
                  <a:gd name="T4" fmla="*/ 0 w 261"/>
                  <a:gd name="T5" fmla="*/ 0 h 120"/>
                  <a:gd name="T6" fmla="*/ 0 w 261"/>
                  <a:gd name="T7" fmla="*/ 0 h 120"/>
                  <a:gd name="T8" fmla="*/ 0 w 261"/>
                  <a:gd name="T9" fmla="*/ 0 h 120"/>
                  <a:gd name="T10" fmla="*/ 0 w 261"/>
                  <a:gd name="T11" fmla="*/ 0 h 120"/>
                  <a:gd name="T12" fmla="*/ 0 w 261"/>
                  <a:gd name="T13" fmla="*/ 0 h 120"/>
                  <a:gd name="T14" fmla="*/ 0 60000 65536"/>
                  <a:gd name="T15" fmla="*/ 0 60000 65536"/>
                  <a:gd name="T16" fmla="*/ 0 60000 65536"/>
                  <a:gd name="T17" fmla="*/ 0 60000 65536"/>
                  <a:gd name="T18" fmla="*/ 0 60000 65536"/>
                  <a:gd name="T19" fmla="*/ 0 60000 65536"/>
                  <a:gd name="T20" fmla="*/ 0 60000 65536"/>
                  <a:gd name="T21" fmla="*/ 0 w 261"/>
                  <a:gd name="T22" fmla="*/ 0 h 120"/>
                  <a:gd name="T23" fmla="*/ 261 w 261"/>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120">
                    <a:moveTo>
                      <a:pt x="13" y="64"/>
                    </a:moveTo>
                    <a:lnTo>
                      <a:pt x="112" y="0"/>
                    </a:lnTo>
                    <a:lnTo>
                      <a:pt x="261" y="110"/>
                    </a:lnTo>
                    <a:lnTo>
                      <a:pt x="239" y="120"/>
                    </a:lnTo>
                    <a:lnTo>
                      <a:pt x="102" y="36"/>
                    </a:lnTo>
                    <a:lnTo>
                      <a:pt x="0" y="93"/>
                    </a:lnTo>
                    <a:lnTo>
                      <a:pt x="13" y="64"/>
                    </a:lnTo>
                    <a:close/>
                  </a:path>
                </a:pathLst>
              </a:custGeom>
              <a:solidFill>
                <a:srgbClr val="808080"/>
              </a:solidFill>
              <a:ln w="9525">
                <a:noFill/>
                <a:round/>
                <a:headEnd/>
                <a:tailEnd/>
              </a:ln>
            </p:spPr>
            <p:txBody>
              <a:bodyPr/>
              <a:lstStyle/>
              <a:p>
                <a:endParaRPr lang="en-US"/>
              </a:p>
            </p:txBody>
          </p:sp>
          <p:sp>
            <p:nvSpPr>
              <p:cNvPr id="96302" name="Freeform 19"/>
              <p:cNvSpPr>
                <a:spLocks/>
              </p:cNvSpPr>
              <p:nvPr/>
            </p:nvSpPr>
            <p:spPr bwMode="auto">
              <a:xfrm>
                <a:off x="5526" y="234"/>
                <a:ext cx="63" cy="60"/>
              </a:xfrm>
              <a:custGeom>
                <a:avLst/>
                <a:gdLst>
                  <a:gd name="T0" fmla="*/ 0 w 248"/>
                  <a:gd name="T1" fmla="*/ 0 h 241"/>
                  <a:gd name="T2" fmla="*/ 0 w 248"/>
                  <a:gd name="T3" fmla="*/ 0 h 241"/>
                  <a:gd name="T4" fmla="*/ 0 w 248"/>
                  <a:gd name="T5" fmla="*/ 0 h 241"/>
                  <a:gd name="T6" fmla="*/ 0 w 248"/>
                  <a:gd name="T7" fmla="*/ 0 h 241"/>
                  <a:gd name="T8" fmla="*/ 0 w 248"/>
                  <a:gd name="T9" fmla="*/ 0 h 241"/>
                  <a:gd name="T10" fmla="*/ 0 w 248"/>
                  <a:gd name="T11" fmla="*/ 0 h 241"/>
                  <a:gd name="T12" fmla="*/ 0 w 248"/>
                  <a:gd name="T13" fmla="*/ 0 h 241"/>
                  <a:gd name="T14" fmla="*/ 0 w 248"/>
                  <a:gd name="T15" fmla="*/ 0 h 241"/>
                  <a:gd name="T16" fmla="*/ 0 w 248"/>
                  <a:gd name="T17" fmla="*/ 0 h 241"/>
                  <a:gd name="T18" fmla="*/ 0 w 248"/>
                  <a:gd name="T19" fmla="*/ 0 h 241"/>
                  <a:gd name="T20" fmla="*/ 0 w 248"/>
                  <a:gd name="T21" fmla="*/ 0 h 241"/>
                  <a:gd name="T22" fmla="*/ 0 w 248"/>
                  <a:gd name="T23" fmla="*/ 0 h 241"/>
                  <a:gd name="T24" fmla="*/ 0 w 248"/>
                  <a:gd name="T25" fmla="*/ 0 h 241"/>
                  <a:gd name="T26" fmla="*/ 0 w 248"/>
                  <a:gd name="T27" fmla="*/ 0 h 241"/>
                  <a:gd name="T28" fmla="*/ 0 w 248"/>
                  <a:gd name="T29" fmla="*/ 0 h 241"/>
                  <a:gd name="T30" fmla="*/ 0 w 248"/>
                  <a:gd name="T31" fmla="*/ 0 h 241"/>
                  <a:gd name="T32" fmla="*/ 0 w 248"/>
                  <a:gd name="T33" fmla="*/ 0 h 241"/>
                  <a:gd name="T34" fmla="*/ 0 w 248"/>
                  <a:gd name="T35" fmla="*/ 0 h 241"/>
                  <a:gd name="T36" fmla="*/ 0 w 248"/>
                  <a:gd name="T37" fmla="*/ 0 h 241"/>
                  <a:gd name="T38" fmla="*/ 0 w 248"/>
                  <a:gd name="T39" fmla="*/ 0 h 241"/>
                  <a:gd name="T40" fmla="*/ 0 w 248"/>
                  <a:gd name="T41" fmla="*/ 0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241"/>
                  <a:gd name="T65" fmla="*/ 248 w 248"/>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241">
                    <a:moveTo>
                      <a:pt x="128" y="0"/>
                    </a:moveTo>
                    <a:lnTo>
                      <a:pt x="11" y="84"/>
                    </a:lnTo>
                    <a:lnTo>
                      <a:pt x="6" y="97"/>
                    </a:lnTo>
                    <a:lnTo>
                      <a:pt x="2" y="111"/>
                    </a:lnTo>
                    <a:lnTo>
                      <a:pt x="0" y="130"/>
                    </a:lnTo>
                    <a:lnTo>
                      <a:pt x="0" y="146"/>
                    </a:lnTo>
                    <a:lnTo>
                      <a:pt x="3" y="165"/>
                    </a:lnTo>
                    <a:lnTo>
                      <a:pt x="8" y="181"/>
                    </a:lnTo>
                    <a:lnTo>
                      <a:pt x="19" y="196"/>
                    </a:lnTo>
                    <a:lnTo>
                      <a:pt x="31" y="210"/>
                    </a:lnTo>
                    <a:lnTo>
                      <a:pt x="49" y="222"/>
                    </a:lnTo>
                    <a:lnTo>
                      <a:pt x="63" y="231"/>
                    </a:lnTo>
                    <a:lnTo>
                      <a:pt x="81" y="237"/>
                    </a:lnTo>
                    <a:lnTo>
                      <a:pt x="98" y="241"/>
                    </a:lnTo>
                    <a:lnTo>
                      <a:pt x="115" y="241"/>
                    </a:lnTo>
                    <a:lnTo>
                      <a:pt x="248" y="181"/>
                    </a:lnTo>
                    <a:lnTo>
                      <a:pt x="112" y="48"/>
                    </a:lnTo>
                    <a:lnTo>
                      <a:pt x="13" y="105"/>
                    </a:lnTo>
                    <a:lnTo>
                      <a:pt x="21" y="86"/>
                    </a:lnTo>
                    <a:lnTo>
                      <a:pt x="122" y="22"/>
                    </a:lnTo>
                    <a:lnTo>
                      <a:pt x="128" y="0"/>
                    </a:lnTo>
                    <a:close/>
                  </a:path>
                </a:pathLst>
              </a:custGeom>
              <a:solidFill>
                <a:srgbClr val="C0C0C0"/>
              </a:solidFill>
              <a:ln w="9525">
                <a:noFill/>
                <a:round/>
                <a:headEnd/>
                <a:tailEnd/>
              </a:ln>
            </p:spPr>
            <p:txBody>
              <a:bodyPr/>
              <a:lstStyle/>
              <a:p>
                <a:endParaRPr lang="en-US"/>
              </a:p>
            </p:txBody>
          </p:sp>
          <p:sp>
            <p:nvSpPr>
              <p:cNvPr id="96303" name="Freeform 20"/>
              <p:cNvSpPr>
                <a:spLocks/>
              </p:cNvSpPr>
              <p:nvPr/>
            </p:nvSpPr>
            <p:spPr bwMode="auto">
              <a:xfrm>
                <a:off x="5555" y="246"/>
                <a:ext cx="37" cy="34"/>
              </a:xfrm>
              <a:custGeom>
                <a:avLst/>
                <a:gdLst>
                  <a:gd name="T0" fmla="*/ 0 w 150"/>
                  <a:gd name="T1" fmla="*/ 0 h 136"/>
                  <a:gd name="T2" fmla="*/ 0 w 150"/>
                  <a:gd name="T3" fmla="*/ 0 h 136"/>
                  <a:gd name="T4" fmla="*/ 0 w 150"/>
                  <a:gd name="T5" fmla="*/ 0 h 136"/>
                  <a:gd name="T6" fmla="*/ 0 w 150"/>
                  <a:gd name="T7" fmla="*/ 0 h 136"/>
                  <a:gd name="T8" fmla="*/ 0 w 150"/>
                  <a:gd name="T9" fmla="*/ 0 h 136"/>
                  <a:gd name="T10" fmla="*/ 0 w 150"/>
                  <a:gd name="T11" fmla="*/ 0 h 136"/>
                  <a:gd name="T12" fmla="*/ 0 w 150"/>
                  <a:gd name="T13" fmla="*/ 0 h 136"/>
                  <a:gd name="T14" fmla="*/ 0 w 150"/>
                  <a:gd name="T15" fmla="*/ 0 h 136"/>
                  <a:gd name="T16" fmla="*/ 0 w 150"/>
                  <a:gd name="T17" fmla="*/ 0 h 136"/>
                  <a:gd name="T18" fmla="*/ 0 w 150"/>
                  <a:gd name="T19" fmla="*/ 0 h 136"/>
                  <a:gd name="T20" fmla="*/ 0 w 150"/>
                  <a:gd name="T21" fmla="*/ 0 h 136"/>
                  <a:gd name="T22" fmla="*/ 0 w 150"/>
                  <a:gd name="T23" fmla="*/ 0 h 136"/>
                  <a:gd name="T24" fmla="*/ 0 w 150"/>
                  <a:gd name="T25" fmla="*/ 0 h 136"/>
                  <a:gd name="T26" fmla="*/ 0 w 150"/>
                  <a:gd name="T27" fmla="*/ 0 h 136"/>
                  <a:gd name="T28" fmla="*/ 0 w 150"/>
                  <a:gd name="T29" fmla="*/ 0 h 136"/>
                  <a:gd name="T30" fmla="*/ 0 w 150"/>
                  <a:gd name="T31" fmla="*/ 0 h 136"/>
                  <a:gd name="T32" fmla="*/ 0 w 150"/>
                  <a:gd name="T33" fmla="*/ 0 h 136"/>
                  <a:gd name="T34" fmla="*/ 0 w 150"/>
                  <a:gd name="T35" fmla="*/ 0 h 136"/>
                  <a:gd name="T36" fmla="*/ 0 w 150"/>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36"/>
                  <a:gd name="T59" fmla="*/ 150 w 150"/>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36">
                    <a:moveTo>
                      <a:pt x="0" y="0"/>
                    </a:moveTo>
                    <a:lnTo>
                      <a:pt x="3" y="13"/>
                    </a:lnTo>
                    <a:lnTo>
                      <a:pt x="6" y="23"/>
                    </a:lnTo>
                    <a:lnTo>
                      <a:pt x="9" y="33"/>
                    </a:lnTo>
                    <a:lnTo>
                      <a:pt x="14" y="47"/>
                    </a:lnTo>
                    <a:lnTo>
                      <a:pt x="20" y="59"/>
                    </a:lnTo>
                    <a:lnTo>
                      <a:pt x="31" y="76"/>
                    </a:lnTo>
                    <a:lnTo>
                      <a:pt x="43" y="89"/>
                    </a:lnTo>
                    <a:lnTo>
                      <a:pt x="58" y="102"/>
                    </a:lnTo>
                    <a:lnTo>
                      <a:pt x="72" y="113"/>
                    </a:lnTo>
                    <a:lnTo>
                      <a:pt x="87" y="122"/>
                    </a:lnTo>
                    <a:lnTo>
                      <a:pt x="102" y="129"/>
                    </a:lnTo>
                    <a:lnTo>
                      <a:pt x="116" y="135"/>
                    </a:lnTo>
                    <a:lnTo>
                      <a:pt x="124" y="136"/>
                    </a:lnTo>
                    <a:lnTo>
                      <a:pt x="134" y="133"/>
                    </a:lnTo>
                    <a:lnTo>
                      <a:pt x="140" y="124"/>
                    </a:lnTo>
                    <a:lnTo>
                      <a:pt x="146" y="113"/>
                    </a:lnTo>
                    <a:lnTo>
                      <a:pt x="150" y="99"/>
                    </a:lnTo>
                    <a:lnTo>
                      <a:pt x="0" y="0"/>
                    </a:lnTo>
                    <a:close/>
                  </a:path>
                </a:pathLst>
              </a:custGeom>
              <a:solidFill>
                <a:srgbClr val="9F9F9F"/>
              </a:solidFill>
              <a:ln w="9525">
                <a:noFill/>
                <a:round/>
                <a:headEnd/>
                <a:tailEnd/>
              </a:ln>
            </p:spPr>
            <p:txBody>
              <a:bodyPr/>
              <a:lstStyle/>
              <a:p>
                <a:endParaRPr lang="en-US"/>
              </a:p>
            </p:txBody>
          </p:sp>
          <p:sp>
            <p:nvSpPr>
              <p:cNvPr id="96304" name="Freeform 21"/>
              <p:cNvSpPr>
                <a:spLocks/>
              </p:cNvSpPr>
              <p:nvPr/>
            </p:nvSpPr>
            <p:spPr bwMode="auto">
              <a:xfrm>
                <a:off x="5555" y="233"/>
                <a:ext cx="38" cy="34"/>
              </a:xfrm>
              <a:custGeom>
                <a:avLst/>
                <a:gdLst>
                  <a:gd name="T0" fmla="*/ 0 w 152"/>
                  <a:gd name="T1" fmla="*/ 0 h 134"/>
                  <a:gd name="T2" fmla="*/ 0 w 152"/>
                  <a:gd name="T3" fmla="*/ 0 h 134"/>
                  <a:gd name="T4" fmla="*/ 0 w 152"/>
                  <a:gd name="T5" fmla="*/ 0 h 134"/>
                  <a:gd name="T6" fmla="*/ 0 w 152"/>
                  <a:gd name="T7" fmla="*/ 0 h 134"/>
                  <a:gd name="T8" fmla="*/ 0 w 152"/>
                  <a:gd name="T9" fmla="*/ 0 h 134"/>
                  <a:gd name="T10" fmla="*/ 0 w 152"/>
                  <a:gd name="T11" fmla="*/ 0 h 134"/>
                  <a:gd name="T12" fmla="*/ 0 w 152"/>
                  <a:gd name="T13" fmla="*/ 0 h 134"/>
                  <a:gd name="T14" fmla="*/ 0 w 152"/>
                  <a:gd name="T15" fmla="*/ 0 h 134"/>
                  <a:gd name="T16" fmla="*/ 0 w 152"/>
                  <a:gd name="T17" fmla="*/ 0 h 134"/>
                  <a:gd name="T18" fmla="*/ 0 w 152"/>
                  <a:gd name="T19" fmla="*/ 0 h 134"/>
                  <a:gd name="T20" fmla="*/ 0 w 152"/>
                  <a:gd name="T21" fmla="*/ 0 h 134"/>
                  <a:gd name="T22" fmla="*/ 0 w 152"/>
                  <a:gd name="T23" fmla="*/ 0 h 134"/>
                  <a:gd name="T24" fmla="*/ 0 w 152"/>
                  <a:gd name="T25" fmla="*/ 0 h 134"/>
                  <a:gd name="T26" fmla="*/ 0 w 152"/>
                  <a:gd name="T27" fmla="*/ 0 h 134"/>
                  <a:gd name="T28" fmla="*/ 0 w 152"/>
                  <a:gd name="T29" fmla="*/ 0 h 134"/>
                  <a:gd name="T30" fmla="*/ 0 w 152"/>
                  <a:gd name="T31" fmla="*/ 0 h 134"/>
                  <a:gd name="T32" fmla="*/ 0 w 152"/>
                  <a:gd name="T33" fmla="*/ 0 h 134"/>
                  <a:gd name="T34" fmla="*/ 0 w 152"/>
                  <a:gd name="T35" fmla="*/ 0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134"/>
                  <a:gd name="T56" fmla="*/ 152 w 152"/>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134">
                    <a:moveTo>
                      <a:pt x="0" y="33"/>
                    </a:moveTo>
                    <a:lnTo>
                      <a:pt x="0" y="23"/>
                    </a:lnTo>
                    <a:lnTo>
                      <a:pt x="4" y="13"/>
                    </a:lnTo>
                    <a:lnTo>
                      <a:pt x="15" y="4"/>
                    </a:lnTo>
                    <a:lnTo>
                      <a:pt x="28" y="0"/>
                    </a:lnTo>
                    <a:lnTo>
                      <a:pt x="40" y="0"/>
                    </a:lnTo>
                    <a:lnTo>
                      <a:pt x="56" y="4"/>
                    </a:lnTo>
                    <a:lnTo>
                      <a:pt x="74" y="11"/>
                    </a:lnTo>
                    <a:lnTo>
                      <a:pt x="91" y="18"/>
                    </a:lnTo>
                    <a:lnTo>
                      <a:pt x="107" y="29"/>
                    </a:lnTo>
                    <a:lnTo>
                      <a:pt x="119" y="40"/>
                    </a:lnTo>
                    <a:lnTo>
                      <a:pt x="129" y="52"/>
                    </a:lnTo>
                    <a:lnTo>
                      <a:pt x="136" y="66"/>
                    </a:lnTo>
                    <a:lnTo>
                      <a:pt x="142" y="80"/>
                    </a:lnTo>
                    <a:lnTo>
                      <a:pt x="149" y="100"/>
                    </a:lnTo>
                    <a:lnTo>
                      <a:pt x="152" y="117"/>
                    </a:lnTo>
                    <a:lnTo>
                      <a:pt x="151" y="134"/>
                    </a:lnTo>
                    <a:lnTo>
                      <a:pt x="0" y="33"/>
                    </a:lnTo>
                    <a:close/>
                  </a:path>
                </a:pathLst>
              </a:custGeom>
              <a:solidFill>
                <a:srgbClr val="9F9F9F"/>
              </a:solidFill>
              <a:ln w="9525">
                <a:noFill/>
                <a:round/>
                <a:headEnd/>
                <a:tailEnd/>
              </a:ln>
            </p:spPr>
            <p:txBody>
              <a:bodyPr/>
              <a:lstStyle/>
              <a:p>
                <a:endParaRPr lang="en-US"/>
              </a:p>
            </p:txBody>
          </p:sp>
          <p:sp>
            <p:nvSpPr>
              <p:cNvPr id="96305" name="Freeform 22"/>
              <p:cNvSpPr>
                <a:spLocks/>
              </p:cNvSpPr>
              <p:nvPr/>
            </p:nvSpPr>
            <p:spPr bwMode="auto">
              <a:xfrm>
                <a:off x="5468" y="197"/>
                <a:ext cx="83" cy="108"/>
              </a:xfrm>
              <a:custGeom>
                <a:avLst/>
                <a:gdLst>
                  <a:gd name="T0" fmla="*/ 0 w 334"/>
                  <a:gd name="T1" fmla="*/ 0 h 432"/>
                  <a:gd name="T2" fmla="*/ 0 w 334"/>
                  <a:gd name="T3" fmla="*/ 0 h 432"/>
                  <a:gd name="T4" fmla="*/ 0 w 334"/>
                  <a:gd name="T5" fmla="*/ 0 h 432"/>
                  <a:gd name="T6" fmla="*/ 0 w 334"/>
                  <a:gd name="T7" fmla="*/ 0 h 432"/>
                  <a:gd name="T8" fmla="*/ 0 w 334"/>
                  <a:gd name="T9" fmla="*/ 0 h 432"/>
                  <a:gd name="T10" fmla="*/ 0 w 334"/>
                  <a:gd name="T11" fmla="*/ 0 h 432"/>
                  <a:gd name="T12" fmla="*/ 0 w 334"/>
                  <a:gd name="T13" fmla="*/ 0 h 432"/>
                  <a:gd name="T14" fmla="*/ 0 w 334"/>
                  <a:gd name="T15" fmla="*/ 0 h 432"/>
                  <a:gd name="T16" fmla="*/ 0 w 334"/>
                  <a:gd name="T17" fmla="*/ 0 h 432"/>
                  <a:gd name="T18" fmla="*/ 0 w 334"/>
                  <a:gd name="T19" fmla="*/ 0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432"/>
                  <a:gd name="T32" fmla="*/ 334 w 334"/>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432">
                    <a:moveTo>
                      <a:pt x="0" y="432"/>
                    </a:moveTo>
                    <a:lnTo>
                      <a:pt x="273" y="226"/>
                    </a:lnTo>
                    <a:lnTo>
                      <a:pt x="334" y="0"/>
                    </a:lnTo>
                    <a:lnTo>
                      <a:pt x="259" y="83"/>
                    </a:lnTo>
                    <a:lnTo>
                      <a:pt x="245" y="111"/>
                    </a:lnTo>
                    <a:lnTo>
                      <a:pt x="235" y="92"/>
                    </a:lnTo>
                    <a:lnTo>
                      <a:pt x="155" y="208"/>
                    </a:lnTo>
                    <a:lnTo>
                      <a:pt x="153" y="180"/>
                    </a:lnTo>
                    <a:lnTo>
                      <a:pt x="60" y="292"/>
                    </a:lnTo>
                    <a:lnTo>
                      <a:pt x="0" y="432"/>
                    </a:lnTo>
                    <a:close/>
                  </a:path>
                </a:pathLst>
              </a:custGeom>
              <a:solidFill>
                <a:srgbClr val="00FF00"/>
              </a:solidFill>
              <a:ln w="9525">
                <a:noFill/>
                <a:round/>
                <a:headEnd/>
                <a:tailEnd/>
              </a:ln>
            </p:spPr>
            <p:txBody>
              <a:bodyPr/>
              <a:lstStyle/>
              <a:p>
                <a:endParaRPr lang="en-US"/>
              </a:p>
            </p:txBody>
          </p:sp>
          <p:sp>
            <p:nvSpPr>
              <p:cNvPr id="96306" name="Freeform 23"/>
              <p:cNvSpPr>
                <a:spLocks/>
              </p:cNvSpPr>
              <p:nvPr/>
            </p:nvSpPr>
            <p:spPr bwMode="auto">
              <a:xfrm>
                <a:off x="5471" y="260"/>
                <a:ext cx="74" cy="52"/>
              </a:xfrm>
              <a:custGeom>
                <a:avLst/>
                <a:gdLst>
                  <a:gd name="T0" fmla="*/ 0 w 295"/>
                  <a:gd name="T1" fmla="*/ 0 h 210"/>
                  <a:gd name="T2" fmla="*/ 0 w 295"/>
                  <a:gd name="T3" fmla="*/ 0 h 210"/>
                  <a:gd name="T4" fmla="*/ 0 w 295"/>
                  <a:gd name="T5" fmla="*/ 0 h 210"/>
                  <a:gd name="T6" fmla="*/ 0 w 295"/>
                  <a:gd name="T7" fmla="*/ 0 h 210"/>
                  <a:gd name="T8" fmla="*/ 0 w 295"/>
                  <a:gd name="T9" fmla="*/ 0 h 210"/>
                  <a:gd name="T10" fmla="*/ 0 60000 65536"/>
                  <a:gd name="T11" fmla="*/ 0 60000 65536"/>
                  <a:gd name="T12" fmla="*/ 0 60000 65536"/>
                  <a:gd name="T13" fmla="*/ 0 60000 65536"/>
                  <a:gd name="T14" fmla="*/ 0 60000 65536"/>
                  <a:gd name="T15" fmla="*/ 0 w 295"/>
                  <a:gd name="T16" fmla="*/ 0 h 210"/>
                  <a:gd name="T17" fmla="*/ 295 w 295"/>
                  <a:gd name="T18" fmla="*/ 210 h 210"/>
                </a:gdLst>
                <a:ahLst/>
                <a:cxnLst>
                  <a:cxn ang="T10">
                    <a:pos x="T0" y="T1"/>
                  </a:cxn>
                  <a:cxn ang="T11">
                    <a:pos x="T2" y="T3"/>
                  </a:cxn>
                  <a:cxn ang="T12">
                    <a:pos x="T4" y="T5"/>
                  </a:cxn>
                  <a:cxn ang="T13">
                    <a:pos x="T6" y="T7"/>
                  </a:cxn>
                  <a:cxn ang="T14">
                    <a:pos x="T8" y="T9"/>
                  </a:cxn>
                </a:cxnLst>
                <a:rect l="T15" t="T16" r="T17" b="T18"/>
                <a:pathLst>
                  <a:path w="295" h="210">
                    <a:moveTo>
                      <a:pt x="34" y="173"/>
                    </a:moveTo>
                    <a:lnTo>
                      <a:pt x="295" y="0"/>
                    </a:lnTo>
                    <a:lnTo>
                      <a:pt x="226" y="77"/>
                    </a:lnTo>
                    <a:lnTo>
                      <a:pt x="0" y="210"/>
                    </a:lnTo>
                    <a:lnTo>
                      <a:pt x="34" y="173"/>
                    </a:lnTo>
                    <a:close/>
                  </a:path>
                </a:pathLst>
              </a:custGeom>
              <a:solidFill>
                <a:srgbClr val="00FF00"/>
              </a:solidFill>
              <a:ln w="9525">
                <a:noFill/>
                <a:round/>
                <a:headEnd/>
                <a:tailEnd/>
              </a:ln>
            </p:spPr>
            <p:txBody>
              <a:bodyPr/>
              <a:lstStyle/>
              <a:p>
                <a:endParaRPr lang="en-US"/>
              </a:p>
            </p:txBody>
          </p:sp>
          <p:sp>
            <p:nvSpPr>
              <p:cNvPr id="96307" name="Freeform 24"/>
              <p:cNvSpPr>
                <a:spLocks/>
              </p:cNvSpPr>
              <p:nvPr/>
            </p:nvSpPr>
            <p:spPr bwMode="auto">
              <a:xfrm>
                <a:off x="5474" y="285"/>
                <a:ext cx="137" cy="43"/>
              </a:xfrm>
              <a:custGeom>
                <a:avLst/>
                <a:gdLst>
                  <a:gd name="T0" fmla="*/ 0 w 549"/>
                  <a:gd name="T1" fmla="*/ 0 h 175"/>
                  <a:gd name="T2" fmla="*/ 0 w 549"/>
                  <a:gd name="T3" fmla="*/ 0 h 175"/>
                  <a:gd name="T4" fmla="*/ 0 w 549"/>
                  <a:gd name="T5" fmla="*/ 0 h 175"/>
                  <a:gd name="T6" fmla="*/ 0 w 549"/>
                  <a:gd name="T7" fmla="*/ 0 h 175"/>
                  <a:gd name="T8" fmla="*/ 0 w 549"/>
                  <a:gd name="T9" fmla="*/ 0 h 175"/>
                  <a:gd name="T10" fmla="*/ 0 w 549"/>
                  <a:gd name="T11" fmla="*/ 0 h 175"/>
                  <a:gd name="T12" fmla="*/ 0 w 549"/>
                  <a:gd name="T13" fmla="*/ 0 h 175"/>
                  <a:gd name="T14" fmla="*/ 0 w 549"/>
                  <a:gd name="T15" fmla="*/ 0 h 175"/>
                  <a:gd name="T16" fmla="*/ 0 w 549"/>
                  <a:gd name="T17" fmla="*/ 0 h 175"/>
                  <a:gd name="T18" fmla="*/ 0 w 549"/>
                  <a:gd name="T19" fmla="*/ 0 h 175"/>
                  <a:gd name="T20" fmla="*/ 0 w 549"/>
                  <a:gd name="T21" fmla="*/ 0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9"/>
                  <a:gd name="T34" fmla="*/ 0 h 175"/>
                  <a:gd name="T35" fmla="*/ 549 w 549"/>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9" h="175">
                    <a:moveTo>
                      <a:pt x="0" y="154"/>
                    </a:moveTo>
                    <a:lnTo>
                      <a:pt x="346" y="0"/>
                    </a:lnTo>
                    <a:lnTo>
                      <a:pt x="549" y="75"/>
                    </a:lnTo>
                    <a:lnTo>
                      <a:pt x="444" y="99"/>
                    </a:lnTo>
                    <a:lnTo>
                      <a:pt x="409" y="99"/>
                    </a:lnTo>
                    <a:lnTo>
                      <a:pt x="428" y="114"/>
                    </a:lnTo>
                    <a:lnTo>
                      <a:pt x="314" y="137"/>
                    </a:lnTo>
                    <a:lnTo>
                      <a:pt x="281" y="137"/>
                    </a:lnTo>
                    <a:lnTo>
                      <a:pt x="305" y="149"/>
                    </a:lnTo>
                    <a:lnTo>
                      <a:pt x="152" y="175"/>
                    </a:lnTo>
                    <a:lnTo>
                      <a:pt x="0" y="154"/>
                    </a:lnTo>
                    <a:close/>
                  </a:path>
                </a:pathLst>
              </a:custGeom>
              <a:solidFill>
                <a:srgbClr val="00FF00"/>
              </a:solidFill>
              <a:ln w="9525">
                <a:noFill/>
                <a:round/>
                <a:headEnd/>
                <a:tailEnd/>
              </a:ln>
            </p:spPr>
            <p:txBody>
              <a:bodyPr/>
              <a:lstStyle/>
              <a:p>
                <a:endParaRPr lang="en-US"/>
              </a:p>
            </p:txBody>
          </p:sp>
          <p:sp>
            <p:nvSpPr>
              <p:cNvPr id="96308" name="Freeform 25"/>
              <p:cNvSpPr>
                <a:spLocks/>
              </p:cNvSpPr>
              <p:nvPr/>
            </p:nvSpPr>
            <p:spPr bwMode="auto">
              <a:xfrm>
                <a:off x="5444" y="300"/>
                <a:ext cx="40" cy="40"/>
              </a:xfrm>
              <a:custGeom>
                <a:avLst/>
                <a:gdLst>
                  <a:gd name="T0" fmla="*/ 0 w 160"/>
                  <a:gd name="T1" fmla="*/ 0 h 160"/>
                  <a:gd name="T2" fmla="*/ 0 w 160"/>
                  <a:gd name="T3" fmla="*/ 0 h 160"/>
                  <a:gd name="T4" fmla="*/ 0 w 160"/>
                  <a:gd name="T5" fmla="*/ 0 h 160"/>
                  <a:gd name="T6" fmla="*/ 0 w 160"/>
                  <a:gd name="T7" fmla="*/ 0 h 160"/>
                  <a:gd name="T8" fmla="*/ 0 w 160"/>
                  <a:gd name="T9" fmla="*/ 0 h 160"/>
                  <a:gd name="T10" fmla="*/ 0 w 160"/>
                  <a:gd name="T11" fmla="*/ 0 h 160"/>
                  <a:gd name="T12" fmla="*/ 0 w 160"/>
                  <a:gd name="T13" fmla="*/ 0 h 160"/>
                  <a:gd name="T14" fmla="*/ 0 w 160"/>
                  <a:gd name="T15" fmla="*/ 0 h 160"/>
                  <a:gd name="T16" fmla="*/ 0 w 160"/>
                  <a:gd name="T17" fmla="*/ 0 h 160"/>
                  <a:gd name="T18" fmla="*/ 0 w 160"/>
                  <a:gd name="T19" fmla="*/ 0 h 160"/>
                  <a:gd name="T20" fmla="*/ 0 w 160"/>
                  <a:gd name="T21" fmla="*/ 0 h 160"/>
                  <a:gd name="T22" fmla="*/ 0 w 160"/>
                  <a:gd name="T23" fmla="*/ 0 h 160"/>
                  <a:gd name="T24" fmla="*/ 0 w 160"/>
                  <a:gd name="T25" fmla="*/ 0 h 160"/>
                  <a:gd name="T26" fmla="*/ 0 w 160"/>
                  <a:gd name="T27" fmla="*/ 0 h 160"/>
                  <a:gd name="T28" fmla="*/ 0 w 160"/>
                  <a:gd name="T29" fmla="*/ 0 h 160"/>
                  <a:gd name="T30" fmla="*/ 0 w 160"/>
                  <a:gd name="T31" fmla="*/ 0 h 160"/>
                  <a:gd name="T32" fmla="*/ 0 w 160"/>
                  <a:gd name="T33" fmla="*/ 0 h 160"/>
                  <a:gd name="T34" fmla="*/ 0 w 160"/>
                  <a:gd name="T35" fmla="*/ 0 h 160"/>
                  <a:gd name="T36" fmla="*/ 0 w 160"/>
                  <a:gd name="T37" fmla="*/ 0 h 160"/>
                  <a:gd name="T38" fmla="*/ 0 w 160"/>
                  <a:gd name="T39" fmla="*/ 0 h 160"/>
                  <a:gd name="T40" fmla="*/ 0 w 160"/>
                  <a:gd name="T41" fmla="*/ 0 h 160"/>
                  <a:gd name="T42" fmla="*/ 0 w 160"/>
                  <a:gd name="T43" fmla="*/ 0 h 160"/>
                  <a:gd name="T44" fmla="*/ 0 w 160"/>
                  <a:gd name="T45" fmla="*/ 0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0"/>
                  <a:gd name="T70" fmla="*/ 0 h 160"/>
                  <a:gd name="T71" fmla="*/ 160 w 160"/>
                  <a:gd name="T72" fmla="*/ 160 h 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0" h="160">
                    <a:moveTo>
                      <a:pt x="105" y="0"/>
                    </a:moveTo>
                    <a:lnTo>
                      <a:pt x="100" y="17"/>
                    </a:lnTo>
                    <a:lnTo>
                      <a:pt x="97" y="32"/>
                    </a:lnTo>
                    <a:lnTo>
                      <a:pt x="96" y="46"/>
                    </a:lnTo>
                    <a:lnTo>
                      <a:pt x="100" y="64"/>
                    </a:lnTo>
                    <a:lnTo>
                      <a:pt x="105" y="77"/>
                    </a:lnTo>
                    <a:lnTo>
                      <a:pt x="112" y="87"/>
                    </a:lnTo>
                    <a:lnTo>
                      <a:pt x="120" y="97"/>
                    </a:lnTo>
                    <a:lnTo>
                      <a:pt x="134" y="104"/>
                    </a:lnTo>
                    <a:lnTo>
                      <a:pt x="149" y="108"/>
                    </a:lnTo>
                    <a:lnTo>
                      <a:pt x="160" y="111"/>
                    </a:lnTo>
                    <a:lnTo>
                      <a:pt x="53" y="160"/>
                    </a:lnTo>
                    <a:lnTo>
                      <a:pt x="40" y="157"/>
                    </a:lnTo>
                    <a:lnTo>
                      <a:pt x="27" y="153"/>
                    </a:lnTo>
                    <a:lnTo>
                      <a:pt x="16" y="145"/>
                    </a:lnTo>
                    <a:lnTo>
                      <a:pt x="8" y="137"/>
                    </a:lnTo>
                    <a:lnTo>
                      <a:pt x="3" y="127"/>
                    </a:lnTo>
                    <a:lnTo>
                      <a:pt x="1" y="117"/>
                    </a:lnTo>
                    <a:lnTo>
                      <a:pt x="0" y="106"/>
                    </a:lnTo>
                    <a:lnTo>
                      <a:pt x="2" y="90"/>
                    </a:lnTo>
                    <a:lnTo>
                      <a:pt x="7" y="77"/>
                    </a:lnTo>
                    <a:lnTo>
                      <a:pt x="15" y="67"/>
                    </a:lnTo>
                    <a:lnTo>
                      <a:pt x="105" y="0"/>
                    </a:lnTo>
                    <a:close/>
                  </a:path>
                </a:pathLst>
              </a:custGeom>
              <a:solidFill>
                <a:srgbClr val="00FF00"/>
              </a:solidFill>
              <a:ln w="9525">
                <a:noFill/>
                <a:round/>
                <a:headEnd/>
                <a:tailEnd/>
              </a:ln>
            </p:spPr>
            <p:txBody>
              <a:bodyPr/>
              <a:lstStyle/>
              <a:p>
                <a:endParaRPr lang="en-US"/>
              </a:p>
            </p:txBody>
          </p:sp>
          <p:sp>
            <p:nvSpPr>
              <p:cNvPr id="96309" name="Freeform 26"/>
              <p:cNvSpPr>
                <a:spLocks/>
              </p:cNvSpPr>
              <p:nvPr/>
            </p:nvSpPr>
            <p:spPr bwMode="auto">
              <a:xfrm>
                <a:off x="5450" y="309"/>
                <a:ext cx="18" cy="28"/>
              </a:xfrm>
              <a:custGeom>
                <a:avLst/>
                <a:gdLst>
                  <a:gd name="T0" fmla="*/ 0 w 72"/>
                  <a:gd name="T1" fmla="*/ 0 h 112"/>
                  <a:gd name="T2" fmla="*/ 0 w 72"/>
                  <a:gd name="T3" fmla="*/ 0 h 112"/>
                  <a:gd name="T4" fmla="*/ 0 w 72"/>
                  <a:gd name="T5" fmla="*/ 0 h 112"/>
                  <a:gd name="T6" fmla="*/ 0 w 72"/>
                  <a:gd name="T7" fmla="*/ 0 h 112"/>
                  <a:gd name="T8" fmla="*/ 0 w 72"/>
                  <a:gd name="T9" fmla="*/ 0 h 112"/>
                  <a:gd name="T10" fmla="*/ 0 w 72"/>
                  <a:gd name="T11" fmla="*/ 0 h 112"/>
                  <a:gd name="T12" fmla="*/ 0 w 72"/>
                  <a:gd name="T13" fmla="*/ 0 h 112"/>
                  <a:gd name="T14" fmla="*/ 0 w 72"/>
                  <a:gd name="T15" fmla="*/ 0 h 112"/>
                  <a:gd name="T16" fmla="*/ 0 w 72"/>
                  <a:gd name="T17" fmla="*/ 0 h 112"/>
                  <a:gd name="T18" fmla="*/ 0 w 72"/>
                  <a:gd name="T19" fmla="*/ 0 h 112"/>
                  <a:gd name="T20" fmla="*/ 0 w 72"/>
                  <a:gd name="T21" fmla="*/ 0 h 112"/>
                  <a:gd name="T22" fmla="*/ 0 w 72"/>
                  <a:gd name="T23" fmla="*/ 0 h 112"/>
                  <a:gd name="T24" fmla="*/ 0 w 72"/>
                  <a:gd name="T25" fmla="*/ 0 h 112"/>
                  <a:gd name="T26" fmla="*/ 0 w 72"/>
                  <a:gd name="T27" fmla="*/ 0 h 112"/>
                  <a:gd name="T28" fmla="*/ 0 w 72"/>
                  <a:gd name="T29" fmla="*/ 0 h 112"/>
                  <a:gd name="T30" fmla="*/ 0 w 72"/>
                  <a:gd name="T31" fmla="*/ 0 h 112"/>
                  <a:gd name="T32" fmla="*/ 0 w 72"/>
                  <a:gd name="T33" fmla="*/ 0 h 112"/>
                  <a:gd name="T34" fmla="*/ 0 w 72"/>
                  <a:gd name="T35" fmla="*/ 0 h 112"/>
                  <a:gd name="T36" fmla="*/ 0 w 72"/>
                  <a:gd name="T37" fmla="*/ 0 h 112"/>
                  <a:gd name="T38" fmla="*/ 0 w 72"/>
                  <a:gd name="T39" fmla="*/ 0 h 112"/>
                  <a:gd name="T40" fmla="*/ 0 w 72"/>
                  <a:gd name="T41" fmla="*/ 0 h 112"/>
                  <a:gd name="T42" fmla="*/ 0 w 72"/>
                  <a:gd name="T43" fmla="*/ 0 h 112"/>
                  <a:gd name="T44" fmla="*/ 0 w 72"/>
                  <a:gd name="T45" fmla="*/ 0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112"/>
                  <a:gd name="T71" fmla="*/ 72 w 72"/>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112">
                    <a:moveTo>
                      <a:pt x="33" y="0"/>
                    </a:moveTo>
                    <a:lnTo>
                      <a:pt x="29" y="9"/>
                    </a:lnTo>
                    <a:lnTo>
                      <a:pt x="24" y="23"/>
                    </a:lnTo>
                    <a:lnTo>
                      <a:pt x="20" y="35"/>
                    </a:lnTo>
                    <a:lnTo>
                      <a:pt x="19" y="46"/>
                    </a:lnTo>
                    <a:lnTo>
                      <a:pt x="20" y="60"/>
                    </a:lnTo>
                    <a:lnTo>
                      <a:pt x="24" y="72"/>
                    </a:lnTo>
                    <a:lnTo>
                      <a:pt x="32" y="84"/>
                    </a:lnTo>
                    <a:lnTo>
                      <a:pt x="45" y="92"/>
                    </a:lnTo>
                    <a:lnTo>
                      <a:pt x="58" y="98"/>
                    </a:lnTo>
                    <a:lnTo>
                      <a:pt x="72" y="104"/>
                    </a:lnTo>
                    <a:lnTo>
                      <a:pt x="54" y="112"/>
                    </a:lnTo>
                    <a:lnTo>
                      <a:pt x="42" y="108"/>
                    </a:lnTo>
                    <a:lnTo>
                      <a:pt x="27" y="103"/>
                    </a:lnTo>
                    <a:lnTo>
                      <a:pt x="17" y="95"/>
                    </a:lnTo>
                    <a:lnTo>
                      <a:pt x="9" y="87"/>
                    </a:lnTo>
                    <a:lnTo>
                      <a:pt x="4" y="76"/>
                    </a:lnTo>
                    <a:lnTo>
                      <a:pt x="1" y="68"/>
                    </a:lnTo>
                    <a:lnTo>
                      <a:pt x="0" y="55"/>
                    </a:lnTo>
                    <a:lnTo>
                      <a:pt x="1" y="40"/>
                    </a:lnTo>
                    <a:lnTo>
                      <a:pt x="4" y="28"/>
                    </a:lnTo>
                    <a:lnTo>
                      <a:pt x="10" y="16"/>
                    </a:lnTo>
                    <a:lnTo>
                      <a:pt x="33" y="0"/>
                    </a:lnTo>
                    <a:close/>
                  </a:path>
                </a:pathLst>
              </a:custGeom>
              <a:solidFill>
                <a:srgbClr val="FF0000"/>
              </a:solidFill>
              <a:ln w="9525">
                <a:noFill/>
                <a:round/>
                <a:headEnd/>
                <a:tailEnd/>
              </a:ln>
            </p:spPr>
            <p:txBody>
              <a:bodyPr/>
              <a:lstStyle/>
              <a:p>
                <a:endParaRPr lang="en-US"/>
              </a:p>
            </p:txBody>
          </p:sp>
          <p:sp>
            <p:nvSpPr>
              <p:cNvPr id="96310" name="Freeform 27"/>
              <p:cNvSpPr>
                <a:spLocks/>
              </p:cNvSpPr>
              <p:nvPr/>
            </p:nvSpPr>
            <p:spPr bwMode="auto">
              <a:xfrm>
                <a:off x="5384" y="354"/>
                <a:ext cx="19" cy="17"/>
              </a:xfrm>
              <a:custGeom>
                <a:avLst/>
                <a:gdLst>
                  <a:gd name="T0" fmla="*/ 0 w 75"/>
                  <a:gd name="T1" fmla="*/ 0 h 70"/>
                  <a:gd name="T2" fmla="*/ 0 w 75"/>
                  <a:gd name="T3" fmla="*/ 0 h 70"/>
                  <a:gd name="T4" fmla="*/ 0 w 75"/>
                  <a:gd name="T5" fmla="*/ 0 h 70"/>
                  <a:gd name="T6" fmla="*/ 0 w 75"/>
                  <a:gd name="T7" fmla="*/ 0 h 70"/>
                  <a:gd name="T8" fmla="*/ 0 w 75"/>
                  <a:gd name="T9" fmla="*/ 0 h 70"/>
                  <a:gd name="T10" fmla="*/ 0 w 75"/>
                  <a:gd name="T11" fmla="*/ 0 h 70"/>
                  <a:gd name="T12" fmla="*/ 0 w 75"/>
                  <a:gd name="T13" fmla="*/ 0 h 70"/>
                  <a:gd name="T14" fmla="*/ 0 w 75"/>
                  <a:gd name="T15" fmla="*/ 0 h 70"/>
                  <a:gd name="T16" fmla="*/ 0 w 75"/>
                  <a:gd name="T17" fmla="*/ 0 h 70"/>
                  <a:gd name="T18" fmla="*/ 0 w 75"/>
                  <a:gd name="T19" fmla="*/ 0 h 70"/>
                  <a:gd name="T20" fmla="*/ 0 w 75"/>
                  <a:gd name="T21" fmla="*/ 0 h 70"/>
                  <a:gd name="T22" fmla="*/ 0 w 75"/>
                  <a:gd name="T23" fmla="*/ 0 h 70"/>
                  <a:gd name="T24" fmla="*/ 0 w 75"/>
                  <a:gd name="T25" fmla="*/ 0 h 70"/>
                  <a:gd name="T26" fmla="*/ 0 w 75"/>
                  <a:gd name="T27" fmla="*/ 0 h 70"/>
                  <a:gd name="T28" fmla="*/ 0 w 75"/>
                  <a:gd name="T29" fmla="*/ 0 h 70"/>
                  <a:gd name="T30" fmla="*/ 0 w 75"/>
                  <a:gd name="T31" fmla="*/ 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70"/>
                  <a:gd name="T50" fmla="*/ 75 w 75"/>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70">
                    <a:moveTo>
                      <a:pt x="54" y="0"/>
                    </a:moveTo>
                    <a:lnTo>
                      <a:pt x="16" y="28"/>
                    </a:lnTo>
                    <a:lnTo>
                      <a:pt x="9" y="33"/>
                    </a:lnTo>
                    <a:lnTo>
                      <a:pt x="3" y="42"/>
                    </a:lnTo>
                    <a:lnTo>
                      <a:pt x="0" y="52"/>
                    </a:lnTo>
                    <a:lnTo>
                      <a:pt x="4" y="63"/>
                    </a:lnTo>
                    <a:lnTo>
                      <a:pt x="12" y="68"/>
                    </a:lnTo>
                    <a:lnTo>
                      <a:pt x="19" y="70"/>
                    </a:lnTo>
                    <a:lnTo>
                      <a:pt x="31" y="66"/>
                    </a:lnTo>
                    <a:lnTo>
                      <a:pt x="75" y="46"/>
                    </a:lnTo>
                    <a:lnTo>
                      <a:pt x="66" y="41"/>
                    </a:lnTo>
                    <a:lnTo>
                      <a:pt x="59" y="34"/>
                    </a:lnTo>
                    <a:lnTo>
                      <a:pt x="55" y="25"/>
                    </a:lnTo>
                    <a:lnTo>
                      <a:pt x="54" y="17"/>
                    </a:lnTo>
                    <a:lnTo>
                      <a:pt x="53" y="7"/>
                    </a:lnTo>
                    <a:lnTo>
                      <a:pt x="54" y="0"/>
                    </a:lnTo>
                    <a:close/>
                  </a:path>
                </a:pathLst>
              </a:custGeom>
              <a:solidFill>
                <a:srgbClr val="00FF00"/>
              </a:solidFill>
              <a:ln w="9525">
                <a:noFill/>
                <a:round/>
                <a:headEnd/>
                <a:tailEnd/>
              </a:ln>
            </p:spPr>
            <p:txBody>
              <a:bodyPr/>
              <a:lstStyle/>
              <a:p>
                <a:endParaRPr lang="en-US"/>
              </a:p>
            </p:txBody>
          </p:sp>
        </p:grpSp>
      </p:grpSp>
      <p:grpSp>
        <p:nvGrpSpPr>
          <p:cNvPr id="8" name="Group 28"/>
          <p:cNvGrpSpPr>
            <a:grpSpLocks/>
          </p:cNvGrpSpPr>
          <p:nvPr/>
        </p:nvGrpSpPr>
        <p:grpSpPr bwMode="auto">
          <a:xfrm>
            <a:off x="4430713" y="4776788"/>
            <a:ext cx="328612" cy="355600"/>
            <a:chOff x="5353" y="147"/>
            <a:chExt cx="207" cy="224"/>
          </a:xfrm>
        </p:grpSpPr>
        <p:sp>
          <p:nvSpPr>
            <p:cNvPr id="96281" name="Freeform 29"/>
            <p:cNvSpPr>
              <a:spLocks/>
            </p:cNvSpPr>
            <p:nvPr/>
          </p:nvSpPr>
          <p:spPr bwMode="auto">
            <a:xfrm>
              <a:off x="5357" y="360"/>
              <a:ext cx="19" cy="11"/>
            </a:xfrm>
            <a:custGeom>
              <a:avLst/>
              <a:gdLst>
                <a:gd name="T0" fmla="*/ 0 w 77"/>
                <a:gd name="T1" fmla="*/ 0 h 44"/>
                <a:gd name="T2" fmla="*/ 0 w 77"/>
                <a:gd name="T3" fmla="*/ 0 h 44"/>
                <a:gd name="T4" fmla="*/ 0 w 77"/>
                <a:gd name="T5" fmla="*/ 0 h 44"/>
                <a:gd name="T6" fmla="*/ 0 w 77"/>
                <a:gd name="T7" fmla="*/ 0 h 44"/>
                <a:gd name="T8" fmla="*/ 0 w 77"/>
                <a:gd name="T9" fmla="*/ 0 h 44"/>
                <a:gd name="T10" fmla="*/ 0 60000 65536"/>
                <a:gd name="T11" fmla="*/ 0 60000 65536"/>
                <a:gd name="T12" fmla="*/ 0 60000 65536"/>
                <a:gd name="T13" fmla="*/ 0 60000 65536"/>
                <a:gd name="T14" fmla="*/ 0 60000 65536"/>
                <a:gd name="T15" fmla="*/ 0 w 77"/>
                <a:gd name="T16" fmla="*/ 0 h 44"/>
                <a:gd name="T17" fmla="*/ 77 w 77"/>
                <a:gd name="T18" fmla="*/ 44 h 44"/>
              </a:gdLst>
              <a:ahLst/>
              <a:cxnLst>
                <a:cxn ang="T10">
                  <a:pos x="T0" y="T1"/>
                </a:cxn>
                <a:cxn ang="T11">
                  <a:pos x="T2" y="T3"/>
                </a:cxn>
                <a:cxn ang="T12">
                  <a:pos x="T4" y="T5"/>
                </a:cxn>
                <a:cxn ang="T13">
                  <a:pos x="T6" y="T7"/>
                </a:cxn>
                <a:cxn ang="T14">
                  <a:pos x="T8" y="T9"/>
                </a:cxn>
              </a:cxnLst>
              <a:rect l="T15" t="T16" r="T17" b="T18"/>
              <a:pathLst>
                <a:path w="77" h="44">
                  <a:moveTo>
                    <a:pt x="0" y="28"/>
                  </a:moveTo>
                  <a:lnTo>
                    <a:pt x="23" y="0"/>
                  </a:lnTo>
                  <a:lnTo>
                    <a:pt x="77" y="36"/>
                  </a:lnTo>
                  <a:lnTo>
                    <a:pt x="18" y="44"/>
                  </a:lnTo>
                  <a:lnTo>
                    <a:pt x="0" y="28"/>
                  </a:lnTo>
                  <a:close/>
                </a:path>
              </a:pathLst>
            </a:custGeom>
            <a:solidFill>
              <a:srgbClr val="3F3F3F"/>
            </a:solidFill>
            <a:ln w="9525">
              <a:noFill/>
              <a:round/>
              <a:headEnd/>
              <a:tailEnd/>
            </a:ln>
          </p:spPr>
          <p:txBody>
            <a:bodyPr/>
            <a:lstStyle/>
            <a:p>
              <a:endParaRPr lang="en-US"/>
            </a:p>
          </p:txBody>
        </p:sp>
        <p:sp>
          <p:nvSpPr>
            <p:cNvPr id="96282" name="Freeform 30"/>
            <p:cNvSpPr>
              <a:spLocks/>
            </p:cNvSpPr>
            <p:nvPr/>
          </p:nvSpPr>
          <p:spPr bwMode="auto">
            <a:xfrm>
              <a:off x="5355" y="344"/>
              <a:ext cx="21" cy="25"/>
            </a:xfrm>
            <a:custGeom>
              <a:avLst/>
              <a:gdLst>
                <a:gd name="T0" fmla="*/ 0 w 87"/>
                <a:gd name="T1" fmla="*/ 0 h 103"/>
                <a:gd name="T2" fmla="*/ 0 w 87"/>
                <a:gd name="T3" fmla="*/ 0 h 103"/>
                <a:gd name="T4" fmla="*/ 0 w 87"/>
                <a:gd name="T5" fmla="*/ 0 h 103"/>
                <a:gd name="T6" fmla="*/ 0 w 87"/>
                <a:gd name="T7" fmla="*/ 0 h 103"/>
                <a:gd name="T8" fmla="*/ 0 w 87"/>
                <a:gd name="T9" fmla="*/ 0 h 103"/>
                <a:gd name="T10" fmla="*/ 0 60000 65536"/>
                <a:gd name="T11" fmla="*/ 0 60000 65536"/>
                <a:gd name="T12" fmla="*/ 0 60000 65536"/>
                <a:gd name="T13" fmla="*/ 0 60000 65536"/>
                <a:gd name="T14" fmla="*/ 0 60000 65536"/>
                <a:gd name="T15" fmla="*/ 0 w 87"/>
                <a:gd name="T16" fmla="*/ 0 h 103"/>
                <a:gd name="T17" fmla="*/ 87 w 87"/>
                <a:gd name="T18" fmla="*/ 103 h 103"/>
              </a:gdLst>
              <a:ahLst/>
              <a:cxnLst>
                <a:cxn ang="T10">
                  <a:pos x="T0" y="T1"/>
                </a:cxn>
                <a:cxn ang="T11">
                  <a:pos x="T2" y="T3"/>
                </a:cxn>
                <a:cxn ang="T12">
                  <a:pos x="T4" y="T5"/>
                </a:cxn>
                <a:cxn ang="T13">
                  <a:pos x="T6" y="T7"/>
                </a:cxn>
                <a:cxn ang="T14">
                  <a:pos x="T8" y="T9"/>
                </a:cxn>
              </a:cxnLst>
              <a:rect l="T15" t="T16" r="T17" b="T18"/>
              <a:pathLst>
                <a:path w="87" h="103">
                  <a:moveTo>
                    <a:pt x="0" y="0"/>
                  </a:moveTo>
                  <a:lnTo>
                    <a:pt x="52" y="49"/>
                  </a:lnTo>
                  <a:lnTo>
                    <a:pt x="87" y="103"/>
                  </a:lnTo>
                  <a:lnTo>
                    <a:pt x="33" y="66"/>
                  </a:lnTo>
                  <a:lnTo>
                    <a:pt x="0" y="0"/>
                  </a:lnTo>
                  <a:close/>
                </a:path>
              </a:pathLst>
            </a:custGeom>
            <a:solidFill>
              <a:srgbClr val="9F9F9F"/>
            </a:solidFill>
            <a:ln w="9525">
              <a:noFill/>
              <a:round/>
              <a:headEnd/>
              <a:tailEnd/>
            </a:ln>
          </p:spPr>
          <p:txBody>
            <a:bodyPr/>
            <a:lstStyle/>
            <a:p>
              <a:endParaRPr lang="en-US"/>
            </a:p>
          </p:txBody>
        </p:sp>
        <p:sp>
          <p:nvSpPr>
            <p:cNvPr id="96283" name="Freeform 31"/>
            <p:cNvSpPr>
              <a:spLocks/>
            </p:cNvSpPr>
            <p:nvPr/>
          </p:nvSpPr>
          <p:spPr bwMode="auto">
            <a:xfrm>
              <a:off x="5353" y="344"/>
              <a:ext cx="10" cy="23"/>
            </a:xfrm>
            <a:custGeom>
              <a:avLst/>
              <a:gdLst>
                <a:gd name="T0" fmla="*/ 0 w 38"/>
                <a:gd name="T1" fmla="*/ 0 h 91"/>
                <a:gd name="T2" fmla="*/ 0 w 38"/>
                <a:gd name="T3" fmla="*/ 0 h 91"/>
                <a:gd name="T4" fmla="*/ 0 w 38"/>
                <a:gd name="T5" fmla="*/ 0 h 91"/>
                <a:gd name="T6" fmla="*/ 0 w 38"/>
                <a:gd name="T7" fmla="*/ 0 h 91"/>
                <a:gd name="T8" fmla="*/ 0 w 38"/>
                <a:gd name="T9" fmla="*/ 0 h 91"/>
                <a:gd name="T10" fmla="*/ 0 60000 65536"/>
                <a:gd name="T11" fmla="*/ 0 60000 65536"/>
                <a:gd name="T12" fmla="*/ 0 60000 65536"/>
                <a:gd name="T13" fmla="*/ 0 60000 65536"/>
                <a:gd name="T14" fmla="*/ 0 60000 65536"/>
                <a:gd name="T15" fmla="*/ 0 w 38"/>
                <a:gd name="T16" fmla="*/ 0 h 91"/>
                <a:gd name="T17" fmla="*/ 38 w 38"/>
                <a:gd name="T18" fmla="*/ 91 h 91"/>
              </a:gdLst>
              <a:ahLst/>
              <a:cxnLst>
                <a:cxn ang="T10">
                  <a:pos x="T0" y="T1"/>
                </a:cxn>
                <a:cxn ang="T11">
                  <a:pos x="T2" y="T3"/>
                </a:cxn>
                <a:cxn ang="T12">
                  <a:pos x="T4" y="T5"/>
                </a:cxn>
                <a:cxn ang="T13">
                  <a:pos x="T6" y="T7"/>
                </a:cxn>
                <a:cxn ang="T14">
                  <a:pos x="T8" y="T9"/>
                </a:cxn>
              </a:cxnLst>
              <a:rect l="T15" t="T16" r="T17" b="T18"/>
              <a:pathLst>
                <a:path w="38" h="91">
                  <a:moveTo>
                    <a:pt x="6" y="0"/>
                  </a:moveTo>
                  <a:lnTo>
                    <a:pt x="38" y="63"/>
                  </a:lnTo>
                  <a:lnTo>
                    <a:pt x="14" y="91"/>
                  </a:lnTo>
                  <a:lnTo>
                    <a:pt x="0" y="75"/>
                  </a:lnTo>
                  <a:lnTo>
                    <a:pt x="6" y="0"/>
                  </a:lnTo>
                  <a:close/>
                </a:path>
              </a:pathLst>
            </a:custGeom>
            <a:solidFill>
              <a:srgbClr val="5F5F5F"/>
            </a:solidFill>
            <a:ln w="9525">
              <a:noFill/>
              <a:round/>
              <a:headEnd/>
              <a:tailEnd/>
            </a:ln>
          </p:spPr>
          <p:txBody>
            <a:bodyPr/>
            <a:lstStyle/>
            <a:p>
              <a:endParaRPr lang="en-US"/>
            </a:p>
          </p:txBody>
        </p:sp>
        <p:sp>
          <p:nvSpPr>
            <p:cNvPr id="96284" name="Freeform 32"/>
            <p:cNvSpPr>
              <a:spLocks/>
            </p:cNvSpPr>
            <p:nvPr/>
          </p:nvSpPr>
          <p:spPr bwMode="auto">
            <a:xfrm>
              <a:off x="5361" y="204"/>
              <a:ext cx="149" cy="159"/>
            </a:xfrm>
            <a:custGeom>
              <a:avLst/>
              <a:gdLst>
                <a:gd name="T0" fmla="*/ 0 w 594"/>
                <a:gd name="T1" fmla="*/ 0 h 634"/>
                <a:gd name="T2" fmla="*/ 0 w 594"/>
                <a:gd name="T3" fmla="*/ 0 h 634"/>
                <a:gd name="T4" fmla="*/ 0 w 594"/>
                <a:gd name="T5" fmla="*/ 0 h 634"/>
                <a:gd name="T6" fmla="*/ 0 w 594"/>
                <a:gd name="T7" fmla="*/ 0 h 634"/>
                <a:gd name="T8" fmla="*/ 0 w 594"/>
                <a:gd name="T9" fmla="*/ 0 h 634"/>
                <a:gd name="T10" fmla="*/ 0 w 594"/>
                <a:gd name="T11" fmla="*/ 0 h 634"/>
                <a:gd name="T12" fmla="*/ 0 w 594"/>
                <a:gd name="T13" fmla="*/ 0 h 634"/>
                <a:gd name="T14" fmla="*/ 0 w 594"/>
                <a:gd name="T15" fmla="*/ 0 h 634"/>
                <a:gd name="T16" fmla="*/ 0 w 594"/>
                <a:gd name="T17" fmla="*/ 0 h 634"/>
                <a:gd name="T18" fmla="*/ 0 w 594"/>
                <a:gd name="T19" fmla="*/ 0 h 6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4"/>
                <a:gd name="T31" fmla="*/ 0 h 634"/>
                <a:gd name="T32" fmla="*/ 594 w 594"/>
                <a:gd name="T33" fmla="*/ 634 h 6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4" h="634">
                  <a:moveTo>
                    <a:pt x="447" y="0"/>
                  </a:moveTo>
                  <a:lnTo>
                    <a:pt x="2" y="603"/>
                  </a:lnTo>
                  <a:lnTo>
                    <a:pt x="0" y="610"/>
                  </a:lnTo>
                  <a:lnTo>
                    <a:pt x="1" y="619"/>
                  </a:lnTo>
                  <a:lnTo>
                    <a:pt x="4" y="628"/>
                  </a:lnTo>
                  <a:lnTo>
                    <a:pt x="9" y="632"/>
                  </a:lnTo>
                  <a:lnTo>
                    <a:pt x="17" y="634"/>
                  </a:lnTo>
                  <a:lnTo>
                    <a:pt x="27" y="633"/>
                  </a:lnTo>
                  <a:lnTo>
                    <a:pt x="594" y="126"/>
                  </a:lnTo>
                  <a:lnTo>
                    <a:pt x="447" y="0"/>
                  </a:lnTo>
                  <a:close/>
                </a:path>
              </a:pathLst>
            </a:custGeom>
            <a:solidFill>
              <a:srgbClr val="808080"/>
            </a:solidFill>
            <a:ln w="9525">
              <a:noFill/>
              <a:round/>
              <a:headEnd/>
              <a:tailEnd/>
            </a:ln>
          </p:spPr>
          <p:txBody>
            <a:bodyPr/>
            <a:lstStyle/>
            <a:p>
              <a:endParaRPr lang="en-US"/>
            </a:p>
          </p:txBody>
        </p:sp>
        <p:sp>
          <p:nvSpPr>
            <p:cNvPr id="96285" name="Freeform 33"/>
            <p:cNvSpPr>
              <a:spLocks/>
            </p:cNvSpPr>
            <p:nvPr/>
          </p:nvSpPr>
          <p:spPr bwMode="auto">
            <a:xfrm>
              <a:off x="5470" y="189"/>
              <a:ext cx="62" cy="28"/>
            </a:xfrm>
            <a:custGeom>
              <a:avLst/>
              <a:gdLst>
                <a:gd name="T0" fmla="*/ 0 w 249"/>
                <a:gd name="T1" fmla="*/ 0 h 114"/>
                <a:gd name="T2" fmla="*/ 0 w 249"/>
                <a:gd name="T3" fmla="*/ 0 h 114"/>
                <a:gd name="T4" fmla="*/ 0 w 249"/>
                <a:gd name="T5" fmla="*/ 0 h 114"/>
                <a:gd name="T6" fmla="*/ 0 w 249"/>
                <a:gd name="T7" fmla="*/ 0 h 114"/>
                <a:gd name="T8" fmla="*/ 0 w 249"/>
                <a:gd name="T9" fmla="*/ 0 h 114"/>
                <a:gd name="T10" fmla="*/ 0 w 249"/>
                <a:gd name="T11" fmla="*/ 0 h 114"/>
                <a:gd name="T12" fmla="*/ 0 w 249"/>
                <a:gd name="T13" fmla="*/ 0 h 114"/>
                <a:gd name="T14" fmla="*/ 0 w 249"/>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249"/>
                <a:gd name="T25" fmla="*/ 0 h 114"/>
                <a:gd name="T26" fmla="*/ 249 w 249"/>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 h="114">
                  <a:moveTo>
                    <a:pt x="71" y="0"/>
                  </a:moveTo>
                  <a:lnTo>
                    <a:pt x="249" y="57"/>
                  </a:lnTo>
                  <a:lnTo>
                    <a:pt x="235" y="71"/>
                  </a:lnTo>
                  <a:lnTo>
                    <a:pt x="234" y="83"/>
                  </a:lnTo>
                  <a:lnTo>
                    <a:pt x="86" y="32"/>
                  </a:lnTo>
                  <a:lnTo>
                    <a:pt x="2" y="114"/>
                  </a:lnTo>
                  <a:lnTo>
                    <a:pt x="0" y="85"/>
                  </a:lnTo>
                  <a:lnTo>
                    <a:pt x="71" y="0"/>
                  </a:lnTo>
                  <a:close/>
                </a:path>
              </a:pathLst>
            </a:custGeom>
            <a:solidFill>
              <a:srgbClr val="808080"/>
            </a:solidFill>
            <a:ln w="9525">
              <a:noFill/>
              <a:round/>
              <a:headEnd/>
              <a:tailEnd/>
            </a:ln>
          </p:spPr>
          <p:txBody>
            <a:bodyPr/>
            <a:lstStyle/>
            <a:p>
              <a:endParaRPr lang="en-US"/>
            </a:p>
          </p:txBody>
        </p:sp>
        <p:sp>
          <p:nvSpPr>
            <p:cNvPr id="96286" name="Freeform 34"/>
            <p:cNvSpPr>
              <a:spLocks/>
            </p:cNvSpPr>
            <p:nvPr/>
          </p:nvSpPr>
          <p:spPr bwMode="auto">
            <a:xfrm>
              <a:off x="5490" y="195"/>
              <a:ext cx="43" cy="25"/>
            </a:xfrm>
            <a:custGeom>
              <a:avLst/>
              <a:gdLst>
                <a:gd name="T0" fmla="*/ 0 w 172"/>
                <a:gd name="T1" fmla="*/ 0 h 100"/>
                <a:gd name="T2" fmla="*/ 0 w 172"/>
                <a:gd name="T3" fmla="*/ 0 h 100"/>
                <a:gd name="T4" fmla="*/ 0 w 172"/>
                <a:gd name="T5" fmla="*/ 0 h 100"/>
                <a:gd name="T6" fmla="*/ 0 w 172"/>
                <a:gd name="T7" fmla="*/ 0 h 100"/>
                <a:gd name="T8" fmla="*/ 0 w 172"/>
                <a:gd name="T9" fmla="*/ 0 h 100"/>
                <a:gd name="T10" fmla="*/ 0 w 172"/>
                <a:gd name="T11" fmla="*/ 0 h 100"/>
                <a:gd name="T12" fmla="*/ 0 w 172"/>
                <a:gd name="T13" fmla="*/ 0 h 100"/>
                <a:gd name="T14" fmla="*/ 0 w 172"/>
                <a:gd name="T15" fmla="*/ 0 h 100"/>
                <a:gd name="T16" fmla="*/ 0 w 172"/>
                <a:gd name="T17" fmla="*/ 0 h 100"/>
                <a:gd name="T18" fmla="*/ 0 w 172"/>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0"/>
                <a:gd name="T32" fmla="*/ 172 w 17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0">
                  <a:moveTo>
                    <a:pt x="0" y="0"/>
                  </a:moveTo>
                  <a:lnTo>
                    <a:pt x="169" y="48"/>
                  </a:lnTo>
                  <a:lnTo>
                    <a:pt x="172" y="63"/>
                  </a:lnTo>
                  <a:lnTo>
                    <a:pt x="169" y="78"/>
                  </a:lnTo>
                  <a:lnTo>
                    <a:pt x="161" y="89"/>
                  </a:lnTo>
                  <a:lnTo>
                    <a:pt x="133" y="100"/>
                  </a:lnTo>
                  <a:lnTo>
                    <a:pt x="88" y="87"/>
                  </a:lnTo>
                  <a:lnTo>
                    <a:pt x="34" y="54"/>
                  </a:lnTo>
                  <a:lnTo>
                    <a:pt x="5" y="20"/>
                  </a:lnTo>
                  <a:lnTo>
                    <a:pt x="0" y="0"/>
                  </a:lnTo>
                  <a:close/>
                </a:path>
              </a:pathLst>
            </a:custGeom>
            <a:solidFill>
              <a:srgbClr val="9F9F9F"/>
            </a:solidFill>
            <a:ln w="9525">
              <a:noFill/>
              <a:round/>
              <a:headEnd/>
              <a:tailEnd/>
            </a:ln>
          </p:spPr>
          <p:txBody>
            <a:bodyPr/>
            <a:lstStyle/>
            <a:p>
              <a:endParaRPr lang="en-US"/>
            </a:p>
          </p:txBody>
        </p:sp>
        <p:sp>
          <p:nvSpPr>
            <p:cNvPr id="96287" name="Freeform 35"/>
            <p:cNvSpPr>
              <a:spLocks/>
            </p:cNvSpPr>
            <p:nvPr/>
          </p:nvSpPr>
          <p:spPr bwMode="auto">
            <a:xfrm>
              <a:off x="5486" y="178"/>
              <a:ext cx="46" cy="25"/>
            </a:xfrm>
            <a:custGeom>
              <a:avLst/>
              <a:gdLst>
                <a:gd name="T0" fmla="*/ 0 w 185"/>
                <a:gd name="T1" fmla="*/ 0 h 101"/>
                <a:gd name="T2" fmla="*/ 0 w 185"/>
                <a:gd name="T3" fmla="*/ 0 h 101"/>
                <a:gd name="T4" fmla="*/ 0 w 185"/>
                <a:gd name="T5" fmla="*/ 0 h 101"/>
                <a:gd name="T6" fmla="*/ 0 w 185"/>
                <a:gd name="T7" fmla="*/ 0 h 101"/>
                <a:gd name="T8" fmla="*/ 0 w 185"/>
                <a:gd name="T9" fmla="*/ 0 h 101"/>
                <a:gd name="T10" fmla="*/ 0 w 185"/>
                <a:gd name="T11" fmla="*/ 0 h 101"/>
                <a:gd name="T12" fmla="*/ 0 w 185"/>
                <a:gd name="T13" fmla="*/ 0 h 101"/>
                <a:gd name="T14" fmla="*/ 0 w 185"/>
                <a:gd name="T15" fmla="*/ 0 h 101"/>
                <a:gd name="T16" fmla="*/ 0 w 185"/>
                <a:gd name="T17" fmla="*/ 0 h 101"/>
                <a:gd name="T18" fmla="*/ 0 w 185"/>
                <a:gd name="T19" fmla="*/ 0 h 101"/>
                <a:gd name="T20" fmla="*/ 0 w 185"/>
                <a:gd name="T21" fmla="*/ 0 h 101"/>
                <a:gd name="T22" fmla="*/ 0 w 185"/>
                <a:gd name="T23" fmla="*/ 0 h 101"/>
                <a:gd name="T24" fmla="*/ 0 w 185"/>
                <a:gd name="T25" fmla="*/ 0 h 101"/>
                <a:gd name="T26" fmla="*/ 0 w 185"/>
                <a:gd name="T27" fmla="*/ 0 h 101"/>
                <a:gd name="T28" fmla="*/ 0 w 185"/>
                <a:gd name="T29" fmla="*/ 0 h 101"/>
                <a:gd name="T30" fmla="*/ 0 w 185"/>
                <a:gd name="T31" fmla="*/ 0 h 101"/>
                <a:gd name="T32" fmla="*/ 0 w 185"/>
                <a:gd name="T33" fmla="*/ 0 h 101"/>
                <a:gd name="T34" fmla="*/ 0 w 185"/>
                <a:gd name="T35" fmla="*/ 0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01"/>
                <a:gd name="T56" fmla="*/ 185 w 185"/>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01">
                  <a:moveTo>
                    <a:pt x="10" y="49"/>
                  </a:moveTo>
                  <a:lnTo>
                    <a:pt x="185" y="101"/>
                  </a:lnTo>
                  <a:lnTo>
                    <a:pt x="180" y="84"/>
                  </a:lnTo>
                  <a:lnTo>
                    <a:pt x="173" y="70"/>
                  </a:lnTo>
                  <a:lnTo>
                    <a:pt x="161" y="52"/>
                  </a:lnTo>
                  <a:lnTo>
                    <a:pt x="150" y="39"/>
                  </a:lnTo>
                  <a:lnTo>
                    <a:pt x="135" y="26"/>
                  </a:lnTo>
                  <a:lnTo>
                    <a:pt x="118" y="16"/>
                  </a:lnTo>
                  <a:lnTo>
                    <a:pt x="100" y="8"/>
                  </a:lnTo>
                  <a:lnTo>
                    <a:pt x="82" y="3"/>
                  </a:lnTo>
                  <a:lnTo>
                    <a:pt x="64" y="0"/>
                  </a:lnTo>
                  <a:lnTo>
                    <a:pt x="49" y="0"/>
                  </a:lnTo>
                  <a:lnTo>
                    <a:pt x="37" y="2"/>
                  </a:lnTo>
                  <a:lnTo>
                    <a:pt x="21" y="7"/>
                  </a:lnTo>
                  <a:lnTo>
                    <a:pt x="10" y="16"/>
                  </a:lnTo>
                  <a:lnTo>
                    <a:pt x="4" y="27"/>
                  </a:lnTo>
                  <a:lnTo>
                    <a:pt x="0" y="46"/>
                  </a:lnTo>
                  <a:lnTo>
                    <a:pt x="10" y="49"/>
                  </a:lnTo>
                  <a:close/>
                </a:path>
              </a:pathLst>
            </a:custGeom>
            <a:solidFill>
              <a:srgbClr val="9F9F9F"/>
            </a:solidFill>
            <a:ln w="9525">
              <a:noFill/>
              <a:round/>
              <a:headEnd/>
              <a:tailEnd/>
            </a:ln>
          </p:spPr>
          <p:txBody>
            <a:bodyPr/>
            <a:lstStyle/>
            <a:p>
              <a:endParaRPr lang="en-US"/>
            </a:p>
          </p:txBody>
        </p:sp>
        <p:sp>
          <p:nvSpPr>
            <p:cNvPr id="96288" name="Freeform 36"/>
            <p:cNvSpPr>
              <a:spLocks/>
            </p:cNvSpPr>
            <p:nvPr/>
          </p:nvSpPr>
          <p:spPr bwMode="auto">
            <a:xfrm>
              <a:off x="5467" y="186"/>
              <a:ext cx="64" cy="56"/>
            </a:xfrm>
            <a:custGeom>
              <a:avLst/>
              <a:gdLst>
                <a:gd name="T0" fmla="*/ 0 w 253"/>
                <a:gd name="T1" fmla="*/ 0 h 227"/>
                <a:gd name="T2" fmla="*/ 0 w 253"/>
                <a:gd name="T3" fmla="*/ 0 h 227"/>
                <a:gd name="T4" fmla="*/ 0 w 253"/>
                <a:gd name="T5" fmla="*/ 0 h 227"/>
                <a:gd name="T6" fmla="*/ 0 w 253"/>
                <a:gd name="T7" fmla="*/ 0 h 227"/>
                <a:gd name="T8" fmla="*/ 0 w 253"/>
                <a:gd name="T9" fmla="*/ 0 h 227"/>
                <a:gd name="T10" fmla="*/ 0 w 253"/>
                <a:gd name="T11" fmla="*/ 0 h 227"/>
                <a:gd name="T12" fmla="*/ 0 w 253"/>
                <a:gd name="T13" fmla="*/ 0 h 227"/>
                <a:gd name="T14" fmla="*/ 0 w 253"/>
                <a:gd name="T15" fmla="*/ 0 h 227"/>
                <a:gd name="T16" fmla="*/ 0 w 253"/>
                <a:gd name="T17" fmla="*/ 0 h 227"/>
                <a:gd name="T18" fmla="*/ 0 w 253"/>
                <a:gd name="T19" fmla="*/ 0 h 227"/>
                <a:gd name="T20" fmla="*/ 0 w 253"/>
                <a:gd name="T21" fmla="*/ 0 h 227"/>
                <a:gd name="T22" fmla="*/ 0 w 253"/>
                <a:gd name="T23" fmla="*/ 0 h 227"/>
                <a:gd name="T24" fmla="*/ 0 w 253"/>
                <a:gd name="T25" fmla="*/ 0 h 227"/>
                <a:gd name="T26" fmla="*/ 0 w 253"/>
                <a:gd name="T27" fmla="*/ 0 h 227"/>
                <a:gd name="T28" fmla="*/ 0 w 253"/>
                <a:gd name="T29" fmla="*/ 0 h 227"/>
                <a:gd name="T30" fmla="*/ 0 w 253"/>
                <a:gd name="T31" fmla="*/ 0 h 227"/>
                <a:gd name="T32" fmla="*/ 0 w 253"/>
                <a:gd name="T33" fmla="*/ 0 h 227"/>
                <a:gd name="T34" fmla="*/ 0 w 253"/>
                <a:gd name="T35" fmla="*/ 0 h 227"/>
                <a:gd name="T36" fmla="*/ 0 w 253"/>
                <a:gd name="T37" fmla="*/ 0 h 227"/>
                <a:gd name="T38" fmla="*/ 0 w 253"/>
                <a:gd name="T39" fmla="*/ 0 h 227"/>
                <a:gd name="T40" fmla="*/ 0 w 253"/>
                <a:gd name="T41" fmla="*/ 0 h 227"/>
                <a:gd name="T42" fmla="*/ 0 w 253"/>
                <a:gd name="T43" fmla="*/ 0 h 227"/>
                <a:gd name="T44" fmla="*/ 0 w 253"/>
                <a:gd name="T45" fmla="*/ 0 h 227"/>
                <a:gd name="T46" fmla="*/ 0 w 253"/>
                <a:gd name="T47" fmla="*/ 0 h 227"/>
                <a:gd name="T48" fmla="*/ 0 w 253"/>
                <a:gd name="T49" fmla="*/ 0 h 227"/>
                <a:gd name="T50" fmla="*/ 0 w 253"/>
                <a:gd name="T51" fmla="*/ 0 h 227"/>
                <a:gd name="T52" fmla="*/ 0 w 253"/>
                <a:gd name="T53" fmla="*/ 0 h 227"/>
                <a:gd name="T54" fmla="*/ 0 w 253"/>
                <a:gd name="T55" fmla="*/ 0 h 227"/>
                <a:gd name="T56" fmla="*/ 0 w 253"/>
                <a:gd name="T57" fmla="*/ 0 h 227"/>
                <a:gd name="T58" fmla="*/ 0 w 253"/>
                <a:gd name="T59" fmla="*/ 0 h 227"/>
                <a:gd name="T60" fmla="*/ 0 w 253"/>
                <a:gd name="T61" fmla="*/ 0 h 227"/>
                <a:gd name="T62" fmla="*/ 0 w 253"/>
                <a:gd name="T63" fmla="*/ 0 h 227"/>
                <a:gd name="T64" fmla="*/ 0 w 253"/>
                <a:gd name="T65" fmla="*/ 0 h 2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27"/>
                <a:gd name="T101" fmla="*/ 253 w 253"/>
                <a:gd name="T102" fmla="*/ 227 h 2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27">
                  <a:moveTo>
                    <a:pt x="76" y="0"/>
                  </a:moveTo>
                  <a:lnTo>
                    <a:pt x="4" y="99"/>
                  </a:lnTo>
                  <a:lnTo>
                    <a:pt x="0" y="117"/>
                  </a:lnTo>
                  <a:lnTo>
                    <a:pt x="0" y="129"/>
                  </a:lnTo>
                  <a:lnTo>
                    <a:pt x="1" y="144"/>
                  </a:lnTo>
                  <a:lnTo>
                    <a:pt x="5" y="161"/>
                  </a:lnTo>
                  <a:lnTo>
                    <a:pt x="12" y="176"/>
                  </a:lnTo>
                  <a:lnTo>
                    <a:pt x="25" y="191"/>
                  </a:lnTo>
                  <a:lnTo>
                    <a:pt x="39" y="203"/>
                  </a:lnTo>
                  <a:lnTo>
                    <a:pt x="60" y="215"/>
                  </a:lnTo>
                  <a:lnTo>
                    <a:pt x="78" y="221"/>
                  </a:lnTo>
                  <a:lnTo>
                    <a:pt x="95" y="225"/>
                  </a:lnTo>
                  <a:lnTo>
                    <a:pt x="118" y="227"/>
                  </a:lnTo>
                  <a:lnTo>
                    <a:pt x="133" y="224"/>
                  </a:lnTo>
                  <a:lnTo>
                    <a:pt x="151" y="217"/>
                  </a:lnTo>
                  <a:lnTo>
                    <a:pt x="253" y="126"/>
                  </a:lnTo>
                  <a:lnTo>
                    <a:pt x="237" y="131"/>
                  </a:lnTo>
                  <a:lnTo>
                    <a:pt x="221" y="132"/>
                  </a:lnTo>
                  <a:lnTo>
                    <a:pt x="202" y="129"/>
                  </a:lnTo>
                  <a:lnTo>
                    <a:pt x="185" y="124"/>
                  </a:lnTo>
                  <a:lnTo>
                    <a:pt x="168" y="118"/>
                  </a:lnTo>
                  <a:lnTo>
                    <a:pt x="146" y="105"/>
                  </a:lnTo>
                  <a:lnTo>
                    <a:pt x="126" y="90"/>
                  </a:lnTo>
                  <a:lnTo>
                    <a:pt x="116" y="79"/>
                  </a:lnTo>
                  <a:lnTo>
                    <a:pt x="103" y="63"/>
                  </a:lnTo>
                  <a:lnTo>
                    <a:pt x="95" y="52"/>
                  </a:lnTo>
                  <a:lnTo>
                    <a:pt x="89" y="37"/>
                  </a:lnTo>
                  <a:lnTo>
                    <a:pt x="14" y="119"/>
                  </a:lnTo>
                  <a:lnTo>
                    <a:pt x="14" y="100"/>
                  </a:lnTo>
                  <a:lnTo>
                    <a:pt x="84" y="21"/>
                  </a:lnTo>
                  <a:lnTo>
                    <a:pt x="81" y="16"/>
                  </a:lnTo>
                  <a:lnTo>
                    <a:pt x="78" y="7"/>
                  </a:lnTo>
                  <a:lnTo>
                    <a:pt x="76" y="0"/>
                  </a:lnTo>
                  <a:close/>
                </a:path>
              </a:pathLst>
            </a:custGeom>
            <a:solidFill>
              <a:srgbClr val="C0C0C0"/>
            </a:solidFill>
            <a:ln w="9525">
              <a:noFill/>
              <a:round/>
              <a:headEnd/>
              <a:tailEnd/>
            </a:ln>
          </p:spPr>
          <p:txBody>
            <a:bodyPr/>
            <a:lstStyle/>
            <a:p>
              <a:endParaRPr lang="en-US"/>
            </a:p>
          </p:txBody>
        </p:sp>
        <p:grpSp>
          <p:nvGrpSpPr>
            <p:cNvPr id="96289" name="Group 37"/>
            <p:cNvGrpSpPr>
              <a:grpSpLocks/>
            </p:cNvGrpSpPr>
            <p:nvPr/>
          </p:nvGrpSpPr>
          <p:grpSpPr bwMode="auto">
            <a:xfrm>
              <a:off x="5423" y="147"/>
              <a:ext cx="137" cy="144"/>
              <a:chOff x="5423" y="147"/>
              <a:chExt cx="137" cy="144"/>
            </a:xfrm>
          </p:grpSpPr>
          <p:sp>
            <p:nvSpPr>
              <p:cNvPr id="96293" name="Freeform 38"/>
              <p:cNvSpPr>
                <a:spLocks/>
              </p:cNvSpPr>
              <p:nvPr/>
            </p:nvSpPr>
            <p:spPr bwMode="auto">
              <a:xfrm>
                <a:off x="5434" y="230"/>
                <a:ext cx="126" cy="61"/>
              </a:xfrm>
              <a:custGeom>
                <a:avLst/>
                <a:gdLst>
                  <a:gd name="T0" fmla="*/ 0 w 501"/>
                  <a:gd name="T1" fmla="*/ 0 h 244"/>
                  <a:gd name="T2" fmla="*/ 0 w 501"/>
                  <a:gd name="T3" fmla="*/ 0 h 244"/>
                  <a:gd name="T4" fmla="*/ 0 w 501"/>
                  <a:gd name="T5" fmla="*/ 0 h 244"/>
                  <a:gd name="T6" fmla="*/ 0 w 501"/>
                  <a:gd name="T7" fmla="*/ 0 h 244"/>
                  <a:gd name="T8" fmla="*/ 0 w 501"/>
                  <a:gd name="T9" fmla="*/ 0 h 244"/>
                  <a:gd name="T10" fmla="*/ 0 w 501"/>
                  <a:gd name="T11" fmla="*/ 0 h 244"/>
                  <a:gd name="T12" fmla="*/ 0 w 501"/>
                  <a:gd name="T13" fmla="*/ 0 h 244"/>
                  <a:gd name="T14" fmla="*/ 0 w 501"/>
                  <a:gd name="T15" fmla="*/ 0 h 244"/>
                  <a:gd name="T16" fmla="*/ 0 w 501"/>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1"/>
                  <a:gd name="T28" fmla="*/ 0 h 244"/>
                  <a:gd name="T29" fmla="*/ 501 w 50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1" h="244">
                    <a:moveTo>
                      <a:pt x="0" y="244"/>
                    </a:moveTo>
                    <a:lnTo>
                      <a:pt x="285" y="0"/>
                    </a:lnTo>
                    <a:lnTo>
                      <a:pt x="501" y="11"/>
                    </a:lnTo>
                    <a:lnTo>
                      <a:pt x="381" y="77"/>
                    </a:lnTo>
                    <a:lnTo>
                      <a:pt x="402" y="82"/>
                    </a:lnTo>
                    <a:lnTo>
                      <a:pt x="270" y="148"/>
                    </a:lnTo>
                    <a:lnTo>
                      <a:pt x="291" y="154"/>
                    </a:lnTo>
                    <a:lnTo>
                      <a:pt x="149" y="222"/>
                    </a:lnTo>
                    <a:lnTo>
                      <a:pt x="0" y="244"/>
                    </a:lnTo>
                    <a:close/>
                  </a:path>
                </a:pathLst>
              </a:custGeom>
              <a:solidFill>
                <a:srgbClr val="FFFF00"/>
              </a:solidFill>
              <a:ln w="9525">
                <a:noFill/>
                <a:round/>
                <a:headEnd/>
                <a:tailEnd/>
              </a:ln>
            </p:spPr>
            <p:txBody>
              <a:bodyPr/>
              <a:lstStyle/>
              <a:p>
                <a:endParaRPr lang="en-US"/>
              </a:p>
            </p:txBody>
          </p:sp>
          <p:sp>
            <p:nvSpPr>
              <p:cNvPr id="96294" name="Freeform 39"/>
              <p:cNvSpPr>
                <a:spLocks/>
              </p:cNvSpPr>
              <p:nvPr/>
            </p:nvSpPr>
            <p:spPr bwMode="auto">
              <a:xfrm>
                <a:off x="5428" y="210"/>
                <a:ext cx="57" cy="73"/>
              </a:xfrm>
              <a:custGeom>
                <a:avLst/>
                <a:gdLst>
                  <a:gd name="T0" fmla="*/ 0 w 225"/>
                  <a:gd name="T1" fmla="*/ 0 h 292"/>
                  <a:gd name="T2" fmla="*/ 0 w 225"/>
                  <a:gd name="T3" fmla="*/ 0 h 292"/>
                  <a:gd name="T4" fmla="*/ 0 w 225"/>
                  <a:gd name="T5" fmla="*/ 0 h 292"/>
                  <a:gd name="T6" fmla="*/ 0 w 225"/>
                  <a:gd name="T7" fmla="*/ 0 h 292"/>
                  <a:gd name="T8" fmla="*/ 0 w 225"/>
                  <a:gd name="T9" fmla="*/ 0 h 292"/>
                  <a:gd name="T10" fmla="*/ 0 60000 65536"/>
                  <a:gd name="T11" fmla="*/ 0 60000 65536"/>
                  <a:gd name="T12" fmla="*/ 0 60000 65536"/>
                  <a:gd name="T13" fmla="*/ 0 60000 65536"/>
                  <a:gd name="T14" fmla="*/ 0 60000 65536"/>
                  <a:gd name="T15" fmla="*/ 0 w 225"/>
                  <a:gd name="T16" fmla="*/ 0 h 292"/>
                  <a:gd name="T17" fmla="*/ 225 w 225"/>
                  <a:gd name="T18" fmla="*/ 292 h 292"/>
                </a:gdLst>
                <a:ahLst/>
                <a:cxnLst>
                  <a:cxn ang="T10">
                    <a:pos x="T0" y="T1"/>
                  </a:cxn>
                  <a:cxn ang="T11">
                    <a:pos x="T2" y="T3"/>
                  </a:cxn>
                  <a:cxn ang="T12">
                    <a:pos x="T4" y="T5"/>
                  </a:cxn>
                  <a:cxn ang="T13">
                    <a:pos x="T6" y="T7"/>
                  </a:cxn>
                  <a:cxn ang="T14">
                    <a:pos x="T8" y="T9"/>
                  </a:cxn>
                </a:cxnLst>
                <a:rect l="T15" t="T16" r="T17" b="T18"/>
                <a:pathLst>
                  <a:path w="225" h="292">
                    <a:moveTo>
                      <a:pt x="21" y="246"/>
                    </a:moveTo>
                    <a:lnTo>
                      <a:pt x="225" y="0"/>
                    </a:lnTo>
                    <a:lnTo>
                      <a:pt x="180" y="97"/>
                    </a:lnTo>
                    <a:lnTo>
                      <a:pt x="0" y="292"/>
                    </a:lnTo>
                    <a:lnTo>
                      <a:pt x="21" y="246"/>
                    </a:lnTo>
                    <a:close/>
                  </a:path>
                </a:pathLst>
              </a:custGeom>
              <a:solidFill>
                <a:srgbClr val="FFFF00"/>
              </a:solidFill>
              <a:ln w="9525">
                <a:noFill/>
                <a:round/>
                <a:headEnd/>
                <a:tailEnd/>
              </a:ln>
            </p:spPr>
            <p:txBody>
              <a:bodyPr/>
              <a:lstStyle/>
              <a:p>
                <a:endParaRPr lang="en-US"/>
              </a:p>
            </p:txBody>
          </p:sp>
          <p:sp>
            <p:nvSpPr>
              <p:cNvPr id="96295" name="Freeform 40"/>
              <p:cNvSpPr>
                <a:spLocks/>
              </p:cNvSpPr>
              <p:nvPr/>
            </p:nvSpPr>
            <p:spPr bwMode="auto">
              <a:xfrm>
                <a:off x="5423" y="147"/>
                <a:ext cx="51" cy="130"/>
              </a:xfrm>
              <a:custGeom>
                <a:avLst/>
                <a:gdLst>
                  <a:gd name="T0" fmla="*/ 0 w 202"/>
                  <a:gd name="T1" fmla="*/ 0 h 519"/>
                  <a:gd name="T2" fmla="*/ 0 w 202"/>
                  <a:gd name="T3" fmla="*/ 0 h 519"/>
                  <a:gd name="T4" fmla="*/ 0 w 202"/>
                  <a:gd name="T5" fmla="*/ 0 h 519"/>
                  <a:gd name="T6" fmla="*/ 0 w 202"/>
                  <a:gd name="T7" fmla="*/ 0 h 519"/>
                  <a:gd name="T8" fmla="*/ 0 w 202"/>
                  <a:gd name="T9" fmla="*/ 0 h 519"/>
                  <a:gd name="T10" fmla="*/ 0 w 202"/>
                  <a:gd name="T11" fmla="*/ 0 h 519"/>
                  <a:gd name="T12" fmla="*/ 0 w 202"/>
                  <a:gd name="T13" fmla="*/ 0 h 519"/>
                  <a:gd name="T14" fmla="*/ 0 w 202"/>
                  <a:gd name="T15" fmla="*/ 0 h 519"/>
                  <a:gd name="T16" fmla="*/ 0 w 202"/>
                  <a:gd name="T17" fmla="*/ 0 h 519"/>
                  <a:gd name="T18" fmla="*/ 0 w 202"/>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
                  <a:gd name="T31" fmla="*/ 0 h 519"/>
                  <a:gd name="T32" fmla="*/ 202 w 202"/>
                  <a:gd name="T33" fmla="*/ 519 h 5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 h="519">
                    <a:moveTo>
                      <a:pt x="0" y="519"/>
                    </a:moveTo>
                    <a:lnTo>
                      <a:pt x="202" y="243"/>
                    </a:lnTo>
                    <a:lnTo>
                      <a:pt x="197" y="0"/>
                    </a:lnTo>
                    <a:lnTo>
                      <a:pt x="148" y="104"/>
                    </a:lnTo>
                    <a:lnTo>
                      <a:pt x="140" y="141"/>
                    </a:lnTo>
                    <a:lnTo>
                      <a:pt x="124" y="121"/>
                    </a:lnTo>
                    <a:lnTo>
                      <a:pt x="82" y="255"/>
                    </a:lnTo>
                    <a:lnTo>
                      <a:pt x="76" y="232"/>
                    </a:lnTo>
                    <a:lnTo>
                      <a:pt x="19" y="366"/>
                    </a:lnTo>
                    <a:lnTo>
                      <a:pt x="0" y="519"/>
                    </a:lnTo>
                    <a:close/>
                  </a:path>
                </a:pathLst>
              </a:custGeom>
              <a:solidFill>
                <a:srgbClr val="FFFF00"/>
              </a:solidFill>
              <a:ln w="9525">
                <a:noFill/>
                <a:round/>
                <a:headEnd/>
                <a:tailEnd/>
              </a:ln>
            </p:spPr>
            <p:txBody>
              <a:bodyPr/>
              <a:lstStyle/>
              <a:p>
                <a:endParaRPr lang="en-US"/>
              </a:p>
            </p:txBody>
          </p:sp>
        </p:grpSp>
        <p:sp>
          <p:nvSpPr>
            <p:cNvPr id="96290" name="Freeform 41"/>
            <p:cNvSpPr>
              <a:spLocks/>
            </p:cNvSpPr>
            <p:nvPr/>
          </p:nvSpPr>
          <p:spPr bwMode="auto">
            <a:xfrm>
              <a:off x="5406" y="271"/>
              <a:ext cx="39" cy="42"/>
            </a:xfrm>
            <a:custGeom>
              <a:avLst/>
              <a:gdLst>
                <a:gd name="T0" fmla="*/ 0 w 156"/>
                <a:gd name="T1" fmla="*/ 0 h 170"/>
                <a:gd name="T2" fmla="*/ 0 w 156"/>
                <a:gd name="T3" fmla="*/ 0 h 170"/>
                <a:gd name="T4" fmla="*/ 0 w 156"/>
                <a:gd name="T5" fmla="*/ 0 h 170"/>
                <a:gd name="T6" fmla="*/ 0 w 156"/>
                <a:gd name="T7" fmla="*/ 0 h 170"/>
                <a:gd name="T8" fmla="*/ 0 w 156"/>
                <a:gd name="T9" fmla="*/ 0 h 170"/>
                <a:gd name="T10" fmla="*/ 0 w 156"/>
                <a:gd name="T11" fmla="*/ 0 h 170"/>
                <a:gd name="T12" fmla="*/ 0 w 156"/>
                <a:gd name="T13" fmla="*/ 0 h 170"/>
                <a:gd name="T14" fmla="*/ 0 w 156"/>
                <a:gd name="T15" fmla="*/ 0 h 170"/>
                <a:gd name="T16" fmla="*/ 0 w 156"/>
                <a:gd name="T17" fmla="*/ 0 h 170"/>
                <a:gd name="T18" fmla="*/ 0 w 156"/>
                <a:gd name="T19" fmla="*/ 0 h 170"/>
                <a:gd name="T20" fmla="*/ 0 w 156"/>
                <a:gd name="T21" fmla="*/ 0 h 170"/>
                <a:gd name="T22" fmla="*/ 0 w 156"/>
                <a:gd name="T23" fmla="*/ 0 h 170"/>
                <a:gd name="T24" fmla="*/ 0 w 156"/>
                <a:gd name="T25" fmla="*/ 0 h 170"/>
                <a:gd name="T26" fmla="*/ 0 w 156"/>
                <a:gd name="T27" fmla="*/ 0 h 170"/>
                <a:gd name="T28" fmla="*/ 0 w 156"/>
                <a:gd name="T29" fmla="*/ 0 h 170"/>
                <a:gd name="T30" fmla="*/ 0 w 156"/>
                <a:gd name="T31" fmla="*/ 0 h 170"/>
                <a:gd name="T32" fmla="*/ 0 w 156"/>
                <a:gd name="T33" fmla="*/ 0 h 170"/>
                <a:gd name="T34" fmla="*/ 0 w 156"/>
                <a:gd name="T35" fmla="*/ 0 h 170"/>
                <a:gd name="T36" fmla="*/ 0 w 156"/>
                <a:gd name="T37" fmla="*/ 0 h 170"/>
                <a:gd name="T38" fmla="*/ 0 w 156"/>
                <a:gd name="T39" fmla="*/ 0 h 170"/>
                <a:gd name="T40" fmla="*/ 0 w 156"/>
                <a:gd name="T41" fmla="*/ 0 h 170"/>
                <a:gd name="T42" fmla="*/ 0 w 156"/>
                <a:gd name="T43" fmla="*/ 0 h 170"/>
                <a:gd name="T44" fmla="*/ 0 w 156"/>
                <a:gd name="T45" fmla="*/ 0 h 170"/>
                <a:gd name="T46" fmla="*/ 0 w 156"/>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6"/>
                <a:gd name="T73" fmla="*/ 0 h 170"/>
                <a:gd name="T74" fmla="*/ 156 w 156"/>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6" h="170">
                  <a:moveTo>
                    <a:pt x="71" y="0"/>
                  </a:moveTo>
                  <a:lnTo>
                    <a:pt x="69" y="18"/>
                  </a:lnTo>
                  <a:lnTo>
                    <a:pt x="67" y="30"/>
                  </a:lnTo>
                  <a:lnTo>
                    <a:pt x="69" y="43"/>
                  </a:lnTo>
                  <a:lnTo>
                    <a:pt x="74" y="53"/>
                  </a:lnTo>
                  <a:lnTo>
                    <a:pt x="81" y="66"/>
                  </a:lnTo>
                  <a:lnTo>
                    <a:pt x="92" y="77"/>
                  </a:lnTo>
                  <a:lnTo>
                    <a:pt x="102" y="85"/>
                  </a:lnTo>
                  <a:lnTo>
                    <a:pt x="117" y="89"/>
                  </a:lnTo>
                  <a:lnTo>
                    <a:pt x="131" y="93"/>
                  </a:lnTo>
                  <a:lnTo>
                    <a:pt x="144" y="92"/>
                  </a:lnTo>
                  <a:lnTo>
                    <a:pt x="156" y="89"/>
                  </a:lnTo>
                  <a:lnTo>
                    <a:pt x="69" y="167"/>
                  </a:lnTo>
                  <a:lnTo>
                    <a:pt x="58" y="170"/>
                  </a:lnTo>
                  <a:lnTo>
                    <a:pt x="45" y="170"/>
                  </a:lnTo>
                  <a:lnTo>
                    <a:pt x="35" y="167"/>
                  </a:lnTo>
                  <a:lnTo>
                    <a:pt x="25" y="162"/>
                  </a:lnTo>
                  <a:lnTo>
                    <a:pt x="14" y="155"/>
                  </a:lnTo>
                  <a:lnTo>
                    <a:pt x="6" y="144"/>
                  </a:lnTo>
                  <a:lnTo>
                    <a:pt x="2" y="132"/>
                  </a:lnTo>
                  <a:lnTo>
                    <a:pt x="0" y="121"/>
                  </a:lnTo>
                  <a:lnTo>
                    <a:pt x="0" y="108"/>
                  </a:lnTo>
                  <a:lnTo>
                    <a:pt x="3" y="94"/>
                  </a:lnTo>
                  <a:lnTo>
                    <a:pt x="71" y="0"/>
                  </a:lnTo>
                  <a:close/>
                </a:path>
              </a:pathLst>
            </a:custGeom>
            <a:solidFill>
              <a:srgbClr val="FFFF00"/>
            </a:solidFill>
            <a:ln w="9525">
              <a:noFill/>
              <a:round/>
              <a:headEnd/>
              <a:tailEnd/>
            </a:ln>
          </p:spPr>
          <p:txBody>
            <a:bodyPr/>
            <a:lstStyle/>
            <a:p>
              <a:endParaRPr lang="en-US"/>
            </a:p>
          </p:txBody>
        </p:sp>
        <p:sp>
          <p:nvSpPr>
            <p:cNvPr id="96291" name="Freeform 42"/>
            <p:cNvSpPr>
              <a:spLocks/>
            </p:cNvSpPr>
            <p:nvPr/>
          </p:nvSpPr>
          <p:spPr bwMode="auto">
            <a:xfrm>
              <a:off x="5410" y="283"/>
              <a:ext cx="23" cy="26"/>
            </a:xfrm>
            <a:custGeom>
              <a:avLst/>
              <a:gdLst>
                <a:gd name="T0" fmla="*/ 0 w 92"/>
                <a:gd name="T1" fmla="*/ 0 h 106"/>
                <a:gd name="T2" fmla="*/ 0 w 92"/>
                <a:gd name="T3" fmla="*/ 0 h 106"/>
                <a:gd name="T4" fmla="*/ 0 w 92"/>
                <a:gd name="T5" fmla="*/ 0 h 106"/>
                <a:gd name="T6" fmla="*/ 0 w 92"/>
                <a:gd name="T7" fmla="*/ 0 h 106"/>
                <a:gd name="T8" fmla="*/ 0 w 92"/>
                <a:gd name="T9" fmla="*/ 0 h 106"/>
                <a:gd name="T10" fmla="*/ 0 w 92"/>
                <a:gd name="T11" fmla="*/ 0 h 106"/>
                <a:gd name="T12" fmla="*/ 0 w 92"/>
                <a:gd name="T13" fmla="*/ 0 h 106"/>
                <a:gd name="T14" fmla="*/ 0 w 92"/>
                <a:gd name="T15" fmla="*/ 0 h 106"/>
                <a:gd name="T16" fmla="*/ 0 w 92"/>
                <a:gd name="T17" fmla="*/ 0 h 106"/>
                <a:gd name="T18" fmla="*/ 0 w 92"/>
                <a:gd name="T19" fmla="*/ 0 h 106"/>
                <a:gd name="T20" fmla="*/ 0 w 92"/>
                <a:gd name="T21" fmla="*/ 0 h 106"/>
                <a:gd name="T22" fmla="*/ 0 w 92"/>
                <a:gd name="T23" fmla="*/ 0 h 106"/>
                <a:gd name="T24" fmla="*/ 0 w 92"/>
                <a:gd name="T25" fmla="*/ 0 h 106"/>
                <a:gd name="T26" fmla="*/ 0 w 92"/>
                <a:gd name="T27" fmla="*/ 0 h 106"/>
                <a:gd name="T28" fmla="*/ 0 w 92"/>
                <a:gd name="T29" fmla="*/ 0 h 106"/>
                <a:gd name="T30" fmla="*/ 0 w 92"/>
                <a:gd name="T31" fmla="*/ 0 h 106"/>
                <a:gd name="T32" fmla="*/ 0 w 92"/>
                <a:gd name="T33" fmla="*/ 0 h 106"/>
                <a:gd name="T34" fmla="*/ 0 w 92"/>
                <a:gd name="T35" fmla="*/ 0 h 106"/>
                <a:gd name="T36" fmla="*/ 0 w 92"/>
                <a:gd name="T37" fmla="*/ 0 h 106"/>
                <a:gd name="T38" fmla="*/ 0 w 92"/>
                <a:gd name="T39" fmla="*/ 0 h 106"/>
                <a:gd name="T40" fmla="*/ 0 w 92"/>
                <a:gd name="T41" fmla="*/ 0 h 106"/>
                <a:gd name="T42" fmla="*/ 0 w 92"/>
                <a:gd name="T43" fmla="*/ 0 h 106"/>
                <a:gd name="T44" fmla="*/ 0 w 92"/>
                <a:gd name="T45" fmla="*/ 0 h 106"/>
                <a:gd name="T46" fmla="*/ 0 w 92"/>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106"/>
                <a:gd name="T74" fmla="*/ 92 w 92"/>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106">
                  <a:moveTo>
                    <a:pt x="21" y="0"/>
                  </a:moveTo>
                  <a:lnTo>
                    <a:pt x="18" y="10"/>
                  </a:lnTo>
                  <a:lnTo>
                    <a:pt x="16" y="23"/>
                  </a:lnTo>
                  <a:lnTo>
                    <a:pt x="15" y="34"/>
                  </a:lnTo>
                  <a:lnTo>
                    <a:pt x="15" y="45"/>
                  </a:lnTo>
                  <a:lnTo>
                    <a:pt x="17" y="59"/>
                  </a:lnTo>
                  <a:lnTo>
                    <a:pt x="22" y="71"/>
                  </a:lnTo>
                  <a:lnTo>
                    <a:pt x="29" y="79"/>
                  </a:lnTo>
                  <a:lnTo>
                    <a:pt x="43" y="85"/>
                  </a:lnTo>
                  <a:lnTo>
                    <a:pt x="59" y="88"/>
                  </a:lnTo>
                  <a:lnTo>
                    <a:pt x="75" y="87"/>
                  </a:lnTo>
                  <a:lnTo>
                    <a:pt x="92" y="83"/>
                  </a:lnTo>
                  <a:lnTo>
                    <a:pt x="72" y="103"/>
                  </a:lnTo>
                  <a:lnTo>
                    <a:pt x="60" y="106"/>
                  </a:lnTo>
                  <a:lnTo>
                    <a:pt x="46" y="105"/>
                  </a:lnTo>
                  <a:lnTo>
                    <a:pt x="33" y="101"/>
                  </a:lnTo>
                  <a:lnTo>
                    <a:pt x="23" y="96"/>
                  </a:lnTo>
                  <a:lnTo>
                    <a:pt x="15" y="88"/>
                  </a:lnTo>
                  <a:lnTo>
                    <a:pt x="6" y="79"/>
                  </a:lnTo>
                  <a:lnTo>
                    <a:pt x="2" y="67"/>
                  </a:lnTo>
                  <a:lnTo>
                    <a:pt x="0" y="54"/>
                  </a:lnTo>
                  <a:lnTo>
                    <a:pt x="0" y="41"/>
                  </a:lnTo>
                  <a:lnTo>
                    <a:pt x="3" y="26"/>
                  </a:lnTo>
                  <a:lnTo>
                    <a:pt x="21" y="0"/>
                  </a:lnTo>
                  <a:close/>
                </a:path>
              </a:pathLst>
            </a:custGeom>
            <a:solidFill>
              <a:srgbClr val="FF0000"/>
            </a:solidFill>
            <a:ln w="9525">
              <a:noFill/>
              <a:round/>
              <a:headEnd/>
              <a:tailEnd/>
            </a:ln>
          </p:spPr>
          <p:txBody>
            <a:bodyPr/>
            <a:lstStyle/>
            <a:p>
              <a:endParaRPr lang="en-US"/>
            </a:p>
          </p:txBody>
        </p:sp>
        <p:sp>
          <p:nvSpPr>
            <p:cNvPr id="96292" name="Freeform 43"/>
            <p:cNvSpPr>
              <a:spLocks/>
            </p:cNvSpPr>
            <p:nvPr/>
          </p:nvSpPr>
          <p:spPr bwMode="auto">
            <a:xfrm>
              <a:off x="5361" y="344"/>
              <a:ext cx="17" cy="19"/>
            </a:xfrm>
            <a:custGeom>
              <a:avLst/>
              <a:gdLst>
                <a:gd name="T0" fmla="*/ 0 w 69"/>
                <a:gd name="T1" fmla="*/ 0 h 77"/>
                <a:gd name="T2" fmla="*/ 0 w 69"/>
                <a:gd name="T3" fmla="*/ 0 h 77"/>
                <a:gd name="T4" fmla="*/ 0 w 69"/>
                <a:gd name="T5" fmla="*/ 0 h 77"/>
                <a:gd name="T6" fmla="*/ 0 w 69"/>
                <a:gd name="T7" fmla="*/ 0 h 77"/>
                <a:gd name="T8" fmla="*/ 0 w 69"/>
                <a:gd name="T9" fmla="*/ 0 h 77"/>
                <a:gd name="T10" fmla="*/ 0 w 69"/>
                <a:gd name="T11" fmla="*/ 0 h 77"/>
                <a:gd name="T12" fmla="*/ 0 w 69"/>
                <a:gd name="T13" fmla="*/ 0 h 77"/>
                <a:gd name="T14" fmla="*/ 0 w 69"/>
                <a:gd name="T15" fmla="*/ 0 h 77"/>
                <a:gd name="T16" fmla="*/ 0 w 69"/>
                <a:gd name="T17" fmla="*/ 0 h 77"/>
                <a:gd name="T18" fmla="*/ 0 w 69"/>
                <a:gd name="T19" fmla="*/ 0 h 77"/>
                <a:gd name="T20" fmla="*/ 0 w 69"/>
                <a:gd name="T21" fmla="*/ 0 h 77"/>
                <a:gd name="T22" fmla="*/ 0 w 69"/>
                <a:gd name="T23" fmla="*/ 0 h 77"/>
                <a:gd name="T24" fmla="*/ 0 w 69"/>
                <a:gd name="T25" fmla="*/ 0 h 77"/>
                <a:gd name="T26" fmla="*/ 0 w 69"/>
                <a:gd name="T27" fmla="*/ 0 h 77"/>
                <a:gd name="T28" fmla="*/ 0 w 69"/>
                <a:gd name="T29" fmla="*/ 0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77"/>
                <a:gd name="T47" fmla="*/ 69 w 69"/>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77">
                  <a:moveTo>
                    <a:pt x="37" y="0"/>
                  </a:moveTo>
                  <a:lnTo>
                    <a:pt x="2" y="47"/>
                  </a:lnTo>
                  <a:lnTo>
                    <a:pt x="0" y="54"/>
                  </a:lnTo>
                  <a:lnTo>
                    <a:pt x="1" y="62"/>
                  </a:lnTo>
                  <a:lnTo>
                    <a:pt x="4" y="70"/>
                  </a:lnTo>
                  <a:lnTo>
                    <a:pt x="9" y="75"/>
                  </a:lnTo>
                  <a:lnTo>
                    <a:pt x="17" y="77"/>
                  </a:lnTo>
                  <a:lnTo>
                    <a:pt x="26" y="76"/>
                  </a:lnTo>
                  <a:lnTo>
                    <a:pt x="69" y="36"/>
                  </a:lnTo>
                  <a:lnTo>
                    <a:pt x="60" y="33"/>
                  </a:lnTo>
                  <a:lnTo>
                    <a:pt x="51" y="28"/>
                  </a:lnTo>
                  <a:lnTo>
                    <a:pt x="45" y="22"/>
                  </a:lnTo>
                  <a:lnTo>
                    <a:pt x="41" y="16"/>
                  </a:lnTo>
                  <a:lnTo>
                    <a:pt x="38" y="9"/>
                  </a:lnTo>
                  <a:lnTo>
                    <a:pt x="37" y="0"/>
                  </a:lnTo>
                  <a:close/>
                </a:path>
              </a:pathLst>
            </a:custGeom>
            <a:solidFill>
              <a:srgbClr val="FFFF00"/>
            </a:solidFill>
            <a:ln w="9525">
              <a:noFill/>
              <a:round/>
              <a:headEnd/>
              <a:tailEnd/>
            </a:ln>
          </p:spPr>
          <p:txBody>
            <a:bodyPr/>
            <a:lstStyle/>
            <a:p>
              <a:endParaRPr lang="en-US"/>
            </a:p>
          </p:txBody>
        </p:sp>
      </p:grpSp>
      <p:grpSp>
        <p:nvGrpSpPr>
          <p:cNvPr id="10" name="Group 44"/>
          <p:cNvGrpSpPr>
            <a:grpSpLocks/>
          </p:cNvGrpSpPr>
          <p:nvPr/>
        </p:nvGrpSpPr>
        <p:grpSpPr bwMode="auto">
          <a:xfrm>
            <a:off x="4506913" y="5005388"/>
            <a:ext cx="387350" cy="203200"/>
            <a:chOff x="5379" y="277"/>
            <a:chExt cx="244" cy="128"/>
          </a:xfrm>
        </p:grpSpPr>
        <p:grpSp>
          <p:nvGrpSpPr>
            <p:cNvPr id="96263" name="Group 45"/>
            <p:cNvGrpSpPr>
              <a:grpSpLocks/>
            </p:cNvGrpSpPr>
            <p:nvPr/>
          </p:nvGrpSpPr>
          <p:grpSpPr bwMode="auto">
            <a:xfrm>
              <a:off x="5379" y="277"/>
              <a:ext cx="244" cy="128"/>
              <a:chOff x="5379" y="277"/>
              <a:chExt cx="244" cy="128"/>
            </a:xfrm>
          </p:grpSpPr>
          <p:grpSp>
            <p:nvGrpSpPr>
              <p:cNvPr id="96266" name="Group 73"/>
              <p:cNvGrpSpPr>
                <a:grpSpLocks/>
              </p:cNvGrpSpPr>
              <p:nvPr/>
            </p:nvGrpSpPr>
            <p:grpSpPr bwMode="auto">
              <a:xfrm>
                <a:off x="5379" y="314"/>
                <a:ext cx="240" cy="91"/>
                <a:chOff x="5379" y="314"/>
                <a:chExt cx="240" cy="91"/>
              </a:xfrm>
            </p:grpSpPr>
            <p:grpSp>
              <p:nvGrpSpPr>
                <p:cNvPr id="96271" name="Group 47"/>
                <p:cNvGrpSpPr>
                  <a:grpSpLocks/>
                </p:cNvGrpSpPr>
                <p:nvPr/>
              </p:nvGrpSpPr>
              <p:grpSpPr bwMode="auto">
                <a:xfrm>
                  <a:off x="5379" y="371"/>
                  <a:ext cx="15" cy="34"/>
                  <a:chOff x="5379" y="371"/>
                  <a:chExt cx="15" cy="34"/>
                </a:xfrm>
              </p:grpSpPr>
              <p:sp>
                <p:nvSpPr>
                  <p:cNvPr id="96278" name="Freeform 48"/>
                  <p:cNvSpPr>
                    <a:spLocks/>
                  </p:cNvSpPr>
                  <p:nvPr/>
                </p:nvSpPr>
                <p:spPr bwMode="auto">
                  <a:xfrm>
                    <a:off x="5390" y="371"/>
                    <a:ext cx="4" cy="34"/>
                  </a:xfrm>
                  <a:custGeom>
                    <a:avLst/>
                    <a:gdLst>
                      <a:gd name="T0" fmla="*/ 0 w 16"/>
                      <a:gd name="T1" fmla="*/ 0 h 135"/>
                      <a:gd name="T2" fmla="*/ 0 w 16"/>
                      <a:gd name="T3" fmla="*/ 0 h 135"/>
                      <a:gd name="T4" fmla="*/ 0 w 16"/>
                      <a:gd name="T5" fmla="*/ 0 h 135"/>
                      <a:gd name="T6" fmla="*/ 0 w 16"/>
                      <a:gd name="T7" fmla="*/ 0 h 135"/>
                      <a:gd name="T8" fmla="*/ 0 w 16"/>
                      <a:gd name="T9" fmla="*/ 0 h 135"/>
                      <a:gd name="T10" fmla="*/ 0 60000 65536"/>
                      <a:gd name="T11" fmla="*/ 0 60000 65536"/>
                      <a:gd name="T12" fmla="*/ 0 60000 65536"/>
                      <a:gd name="T13" fmla="*/ 0 60000 65536"/>
                      <a:gd name="T14" fmla="*/ 0 60000 65536"/>
                      <a:gd name="T15" fmla="*/ 0 w 16"/>
                      <a:gd name="T16" fmla="*/ 0 h 135"/>
                      <a:gd name="T17" fmla="*/ 16 w 16"/>
                      <a:gd name="T18" fmla="*/ 135 h 135"/>
                    </a:gdLst>
                    <a:ahLst/>
                    <a:cxnLst>
                      <a:cxn ang="T10">
                        <a:pos x="T0" y="T1"/>
                      </a:cxn>
                      <a:cxn ang="T11">
                        <a:pos x="T2" y="T3"/>
                      </a:cxn>
                      <a:cxn ang="T12">
                        <a:pos x="T4" y="T5"/>
                      </a:cxn>
                      <a:cxn ang="T13">
                        <a:pos x="T6" y="T7"/>
                      </a:cxn>
                      <a:cxn ang="T14">
                        <a:pos x="T8" y="T9"/>
                      </a:cxn>
                    </a:cxnLst>
                    <a:rect l="T15" t="T16" r="T17" b="T18"/>
                    <a:pathLst>
                      <a:path w="16" h="135">
                        <a:moveTo>
                          <a:pt x="4" y="0"/>
                        </a:moveTo>
                        <a:lnTo>
                          <a:pt x="0" y="73"/>
                        </a:lnTo>
                        <a:lnTo>
                          <a:pt x="16" y="135"/>
                        </a:lnTo>
                        <a:lnTo>
                          <a:pt x="16" y="69"/>
                        </a:lnTo>
                        <a:lnTo>
                          <a:pt x="4" y="0"/>
                        </a:lnTo>
                        <a:close/>
                      </a:path>
                    </a:pathLst>
                  </a:custGeom>
                  <a:solidFill>
                    <a:srgbClr val="9F9F9F"/>
                  </a:solidFill>
                  <a:ln w="9525">
                    <a:noFill/>
                    <a:round/>
                    <a:headEnd/>
                    <a:tailEnd/>
                  </a:ln>
                </p:spPr>
                <p:txBody>
                  <a:bodyPr/>
                  <a:lstStyle/>
                  <a:p>
                    <a:endParaRPr lang="en-US"/>
                  </a:p>
                </p:txBody>
              </p:sp>
              <p:sp>
                <p:nvSpPr>
                  <p:cNvPr id="96279" name="Freeform 49"/>
                  <p:cNvSpPr>
                    <a:spLocks/>
                  </p:cNvSpPr>
                  <p:nvPr/>
                </p:nvSpPr>
                <p:spPr bwMode="auto">
                  <a:xfrm>
                    <a:off x="5379" y="371"/>
                    <a:ext cx="12" cy="21"/>
                  </a:xfrm>
                  <a:custGeom>
                    <a:avLst/>
                    <a:gdLst>
                      <a:gd name="T0" fmla="*/ 0 w 47"/>
                      <a:gd name="T1" fmla="*/ 0 h 82"/>
                      <a:gd name="T2" fmla="*/ 0 w 47"/>
                      <a:gd name="T3" fmla="*/ 0 h 82"/>
                      <a:gd name="T4" fmla="*/ 0 w 47"/>
                      <a:gd name="T5" fmla="*/ 0 h 82"/>
                      <a:gd name="T6" fmla="*/ 0 w 47"/>
                      <a:gd name="T7" fmla="*/ 0 h 82"/>
                      <a:gd name="T8" fmla="*/ 0 w 47"/>
                      <a:gd name="T9" fmla="*/ 0 h 82"/>
                      <a:gd name="T10" fmla="*/ 0 60000 65536"/>
                      <a:gd name="T11" fmla="*/ 0 60000 65536"/>
                      <a:gd name="T12" fmla="*/ 0 60000 65536"/>
                      <a:gd name="T13" fmla="*/ 0 60000 65536"/>
                      <a:gd name="T14" fmla="*/ 0 60000 65536"/>
                      <a:gd name="T15" fmla="*/ 0 w 47"/>
                      <a:gd name="T16" fmla="*/ 0 h 82"/>
                      <a:gd name="T17" fmla="*/ 47 w 47"/>
                      <a:gd name="T18" fmla="*/ 82 h 82"/>
                    </a:gdLst>
                    <a:ahLst/>
                    <a:cxnLst>
                      <a:cxn ang="T10">
                        <a:pos x="T0" y="T1"/>
                      </a:cxn>
                      <a:cxn ang="T11">
                        <a:pos x="T2" y="T3"/>
                      </a:cxn>
                      <a:cxn ang="T12">
                        <a:pos x="T4" y="T5"/>
                      </a:cxn>
                      <a:cxn ang="T13">
                        <a:pos x="T6" y="T7"/>
                      </a:cxn>
                      <a:cxn ang="T14">
                        <a:pos x="T8" y="T9"/>
                      </a:cxn>
                    </a:cxnLst>
                    <a:rect l="T15" t="T16" r="T17" b="T18"/>
                    <a:pathLst>
                      <a:path w="47" h="82">
                        <a:moveTo>
                          <a:pt x="47" y="0"/>
                        </a:moveTo>
                        <a:lnTo>
                          <a:pt x="43" y="71"/>
                        </a:lnTo>
                        <a:lnTo>
                          <a:pt x="0" y="82"/>
                        </a:lnTo>
                        <a:lnTo>
                          <a:pt x="0" y="55"/>
                        </a:lnTo>
                        <a:lnTo>
                          <a:pt x="47" y="0"/>
                        </a:lnTo>
                        <a:close/>
                      </a:path>
                    </a:pathLst>
                  </a:custGeom>
                  <a:solidFill>
                    <a:srgbClr val="5F5F5F"/>
                  </a:solidFill>
                  <a:ln w="9525">
                    <a:noFill/>
                    <a:round/>
                    <a:headEnd/>
                    <a:tailEnd/>
                  </a:ln>
                </p:spPr>
                <p:txBody>
                  <a:bodyPr/>
                  <a:lstStyle/>
                  <a:p>
                    <a:endParaRPr lang="en-US"/>
                  </a:p>
                </p:txBody>
              </p:sp>
              <p:sp>
                <p:nvSpPr>
                  <p:cNvPr id="96280" name="Freeform 50"/>
                  <p:cNvSpPr>
                    <a:spLocks/>
                  </p:cNvSpPr>
                  <p:nvPr/>
                </p:nvSpPr>
                <p:spPr bwMode="auto">
                  <a:xfrm>
                    <a:off x="5379" y="390"/>
                    <a:ext cx="15" cy="15"/>
                  </a:xfrm>
                  <a:custGeom>
                    <a:avLst/>
                    <a:gdLst>
                      <a:gd name="T0" fmla="*/ 0 w 60"/>
                      <a:gd name="T1" fmla="*/ 0 h 60"/>
                      <a:gd name="T2" fmla="*/ 0 w 60"/>
                      <a:gd name="T3" fmla="*/ 0 h 60"/>
                      <a:gd name="T4" fmla="*/ 0 w 60"/>
                      <a:gd name="T5" fmla="*/ 0 h 60"/>
                      <a:gd name="T6" fmla="*/ 0 w 60"/>
                      <a:gd name="T7" fmla="*/ 0 h 60"/>
                      <a:gd name="T8" fmla="*/ 0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0" y="11"/>
                        </a:moveTo>
                        <a:lnTo>
                          <a:pt x="44" y="0"/>
                        </a:lnTo>
                        <a:lnTo>
                          <a:pt x="60" y="60"/>
                        </a:lnTo>
                        <a:lnTo>
                          <a:pt x="7" y="33"/>
                        </a:lnTo>
                        <a:lnTo>
                          <a:pt x="0" y="11"/>
                        </a:lnTo>
                        <a:close/>
                      </a:path>
                    </a:pathLst>
                  </a:custGeom>
                  <a:solidFill>
                    <a:srgbClr val="3F3F3F"/>
                  </a:solidFill>
                  <a:ln w="9525">
                    <a:noFill/>
                    <a:round/>
                    <a:headEnd/>
                    <a:tailEnd/>
                  </a:ln>
                </p:spPr>
                <p:txBody>
                  <a:bodyPr/>
                  <a:lstStyle/>
                  <a:p>
                    <a:endParaRPr lang="en-US"/>
                  </a:p>
                </p:txBody>
              </p:sp>
            </p:grpSp>
            <p:sp>
              <p:nvSpPr>
                <p:cNvPr id="96272" name="Freeform 51"/>
                <p:cNvSpPr>
                  <a:spLocks/>
                </p:cNvSpPr>
                <p:nvPr/>
              </p:nvSpPr>
              <p:spPr bwMode="auto">
                <a:xfrm>
                  <a:off x="5388" y="318"/>
                  <a:ext cx="203" cy="77"/>
                </a:xfrm>
                <a:custGeom>
                  <a:avLst/>
                  <a:gdLst>
                    <a:gd name="T0" fmla="*/ 0 w 814"/>
                    <a:gd name="T1" fmla="*/ 0 h 306"/>
                    <a:gd name="T2" fmla="*/ 0 w 814"/>
                    <a:gd name="T3" fmla="*/ 0 h 306"/>
                    <a:gd name="T4" fmla="*/ 0 w 814"/>
                    <a:gd name="T5" fmla="*/ 0 h 306"/>
                    <a:gd name="T6" fmla="*/ 0 w 814"/>
                    <a:gd name="T7" fmla="*/ 0 h 306"/>
                    <a:gd name="T8" fmla="*/ 0 w 814"/>
                    <a:gd name="T9" fmla="*/ 0 h 306"/>
                    <a:gd name="T10" fmla="*/ 0 w 814"/>
                    <a:gd name="T11" fmla="*/ 0 h 306"/>
                    <a:gd name="T12" fmla="*/ 0 w 814"/>
                    <a:gd name="T13" fmla="*/ 0 h 306"/>
                    <a:gd name="T14" fmla="*/ 0 w 814"/>
                    <a:gd name="T15" fmla="*/ 0 h 306"/>
                    <a:gd name="T16" fmla="*/ 0 w 814"/>
                    <a:gd name="T17" fmla="*/ 0 h 306"/>
                    <a:gd name="T18" fmla="*/ 0 w 814"/>
                    <a:gd name="T19" fmla="*/ 0 h 306"/>
                    <a:gd name="T20" fmla="*/ 0 w 814"/>
                    <a:gd name="T21" fmla="*/ 0 h 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4"/>
                    <a:gd name="T34" fmla="*/ 0 h 306"/>
                    <a:gd name="T35" fmla="*/ 814 w 814"/>
                    <a:gd name="T36" fmla="*/ 306 h 3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4" h="306">
                      <a:moveTo>
                        <a:pt x="15" y="306"/>
                      </a:moveTo>
                      <a:lnTo>
                        <a:pt x="7" y="303"/>
                      </a:lnTo>
                      <a:lnTo>
                        <a:pt x="2" y="299"/>
                      </a:lnTo>
                      <a:lnTo>
                        <a:pt x="0" y="292"/>
                      </a:lnTo>
                      <a:lnTo>
                        <a:pt x="0" y="284"/>
                      </a:lnTo>
                      <a:lnTo>
                        <a:pt x="2" y="275"/>
                      </a:lnTo>
                      <a:lnTo>
                        <a:pt x="5" y="270"/>
                      </a:lnTo>
                      <a:lnTo>
                        <a:pt x="13" y="265"/>
                      </a:lnTo>
                      <a:lnTo>
                        <a:pt x="782" y="0"/>
                      </a:lnTo>
                      <a:lnTo>
                        <a:pt x="814" y="202"/>
                      </a:lnTo>
                      <a:lnTo>
                        <a:pt x="15" y="306"/>
                      </a:lnTo>
                      <a:close/>
                    </a:path>
                  </a:pathLst>
                </a:custGeom>
                <a:solidFill>
                  <a:srgbClr val="808080"/>
                </a:solidFill>
                <a:ln w="9525">
                  <a:noFill/>
                  <a:round/>
                  <a:headEnd/>
                  <a:tailEnd/>
                </a:ln>
              </p:spPr>
              <p:txBody>
                <a:bodyPr/>
                <a:lstStyle/>
                <a:p>
                  <a:endParaRPr lang="en-US"/>
                </a:p>
              </p:txBody>
            </p:sp>
            <p:sp>
              <p:nvSpPr>
                <p:cNvPr id="96273" name="Freeform 52"/>
                <p:cNvSpPr>
                  <a:spLocks/>
                </p:cNvSpPr>
                <p:nvPr/>
              </p:nvSpPr>
              <p:spPr bwMode="auto">
                <a:xfrm>
                  <a:off x="5557" y="319"/>
                  <a:ext cx="59" cy="38"/>
                </a:xfrm>
                <a:custGeom>
                  <a:avLst/>
                  <a:gdLst>
                    <a:gd name="T0" fmla="*/ 0 w 237"/>
                    <a:gd name="T1" fmla="*/ 0 h 153"/>
                    <a:gd name="T2" fmla="*/ 0 w 237"/>
                    <a:gd name="T3" fmla="*/ 0 h 153"/>
                    <a:gd name="T4" fmla="*/ 0 w 237"/>
                    <a:gd name="T5" fmla="*/ 0 h 153"/>
                    <a:gd name="T6" fmla="*/ 0 w 237"/>
                    <a:gd name="T7" fmla="*/ 0 h 153"/>
                    <a:gd name="T8" fmla="*/ 0 w 237"/>
                    <a:gd name="T9" fmla="*/ 0 h 153"/>
                    <a:gd name="T10" fmla="*/ 0 w 237"/>
                    <a:gd name="T11" fmla="*/ 0 h 153"/>
                    <a:gd name="T12" fmla="*/ 0 w 237"/>
                    <a:gd name="T13" fmla="*/ 0 h 153"/>
                    <a:gd name="T14" fmla="*/ 0 60000 65536"/>
                    <a:gd name="T15" fmla="*/ 0 60000 65536"/>
                    <a:gd name="T16" fmla="*/ 0 60000 65536"/>
                    <a:gd name="T17" fmla="*/ 0 60000 65536"/>
                    <a:gd name="T18" fmla="*/ 0 60000 65536"/>
                    <a:gd name="T19" fmla="*/ 0 60000 65536"/>
                    <a:gd name="T20" fmla="*/ 0 60000 65536"/>
                    <a:gd name="T21" fmla="*/ 0 w 237"/>
                    <a:gd name="T22" fmla="*/ 0 h 153"/>
                    <a:gd name="T23" fmla="*/ 237 w 237"/>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153">
                      <a:moveTo>
                        <a:pt x="237" y="148"/>
                      </a:moveTo>
                      <a:lnTo>
                        <a:pt x="218" y="153"/>
                      </a:lnTo>
                      <a:lnTo>
                        <a:pt x="113" y="33"/>
                      </a:lnTo>
                      <a:lnTo>
                        <a:pt x="0" y="54"/>
                      </a:lnTo>
                      <a:lnTo>
                        <a:pt x="14" y="34"/>
                      </a:lnTo>
                      <a:lnTo>
                        <a:pt x="129" y="0"/>
                      </a:lnTo>
                      <a:lnTo>
                        <a:pt x="237" y="148"/>
                      </a:lnTo>
                      <a:close/>
                    </a:path>
                  </a:pathLst>
                </a:custGeom>
                <a:solidFill>
                  <a:srgbClr val="808080"/>
                </a:solidFill>
                <a:ln w="9525">
                  <a:noFill/>
                  <a:round/>
                  <a:headEnd/>
                  <a:tailEnd/>
                </a:ln>
              </p:spPr>
              <p:txBody>
                <a:bodyPr/>
                <a:lstStyle/>
                <a:p>
                  <a:endParaRPr lang="en-US"/>
                </a:p>
              </p:txBody>
            </p:sp>
            <p:sp>
              <p:nvSpPr>
                <p:cNvPr id="96274" name="Freeform 53"/>
                <p:cNvSpPr>
                  <a:spLocks/>
                </p:cNvSpPr>
                <p:nvPr/>
              </p:nvSpPr>
              <p:spPr bwMode="auto">
                <a:xfrm>
                  <a:off x="5551" y="315"/>
                  <a:ext cx="57" cy="56"/>
                </a:xfrm>
                <a:custGeom>
                  <a:avLst/>
                  <a:gdLst>
                    <a:gd name="T0" fmla="*/ 0 w 229"/>
                    <a:gd name="T1" fmla="*/ 0 h 224"/>
                    <a:gd name="T2" fmla="*/ 0 w 229"/>
                    <a:gd name="T3" fmla="*/ 0 h 224"/>
                    <a:gd name="T4" fmla="*/ 0 w 229"/>
                    <a:gd name="T5" fmla="*/ 0 h 224"/>
                    <a:gd name="T6" fmla="*/ 0 w 229"/>
                    <a:gd name="T7" fmla="*/ 0 h 224"/>
                    <a:gd name="T8" fmla="*/ 0 w 229"/>
                    <a:gd name="T9" fmla="*/ 0 h 224"/>
                    <a:gd name="T10" fmla="*/ 0 w 229"/>
                    <a:gd name="T11" fmla="*/ 0 h 224"/>
                    <a:gd name="T12" fmla="*/ 0 w 229"/>
                    <a:gd name="T13" fmla="*/ 0 h 224"/>
                    <a:gd name="T14" fmla="*/ 0 w 229"/>
                    <a:gd name="T15" fmla="*/ 0 h 224"/>
                    <a:gd name="T16" fmla="*/ 0 w 229"/>
                    <a:gd name="T17" fmla="*/ 0 h 224"/>
                    <a:gd name="T18" fmla="*/ 0 w 229"/>
                    <a:gd name="T19" fmla="*/ 0 h 224"/>
                    <a:gd name="T20" fmla="*/ 0 w 229"/>
                    <a:gd name="T21" fmla="*/ 0 h 224"/>
                    <a:gd name="T22" fmla="*/ 0 w 229"/>
                    <a:gd name="T23" fmla="*/ 0 h 224"/>
                    <a:gd name="T24" fmla="*/ 0 w 229"/>
                    <a:gd name="T25" fmla="*/ 0 h 224"/>
                    <a:gd name="T26" fmla="*/ 0 w 229"/>
                    <a:gd name="T27" fmla="*/ 0 h 224"/>
                    <a:gd name="T28" fmla="*/ 0 w 229"/>
                    <a:gd name="T29" fmla="*/ 0 h 224"/>
                    <a:gd name="T30" fmla="*/ 0 w 229"/>
                    <a:gd name="T31" fmla="*/ 0 h 224"/>
                    <a:gd name="T32" fmla="*/ 0 w 229"/>
                    <a:gd name="T33" fmla="*/ 0 h 224"/>
                    <a:gd name="T34" fmla="*/ 0 w 229"/>
                    <a:gd name="T35" fmla="*/ 0 h 224"/>
                    <a:gd name="T36" fmla="*/ 0 w 229"/>
                    <a:gd name="T37" fmla="*/ 0 h 224"/>
                    <a:gd name="T38" fmla="*/ 0 w 229"/>
                    <a:gd name="T39" fmla="*/ 0 h 224"/>
                    <a:gd name="T40" fmla="*/ 0 w 229"/>
                    <a:gd name="T41" fmla="*/ 0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9"/>
                    <a:gd name="T64" fmla="*/ 0 h 224"/>
                    <a:gd name="T65" fmla="*/ 229 w 229"/>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9" h="224">
                      <a:moveTo>
                        <a:pt x="162" y="0"/>
                      </a:moveTo>
                      <a:lnTo>
                        <a:pt x="43" y="43"/>
                      </a:lnTo>
                      <a:lnTo>
                        <a:pt x="32" y="51"/>
                      </a:lnTo>
                      <a:lnTo>
                        <a:pt x="20" y="65"/>
                      </a:lnTo>
                      <a:lnTo>
                        <a:pt x="13" y="78"/>
                      </a:lnTo>
                      <a:lnTo>
                        <a:pt x="6" y="91"/>
                      </a:lnTo>
                      <a:lnTo>
                        <a:pt x="1" y="111"/>
                      </a:lnTo>
                      <a:lnTo>
                        <a:pt x="0" y="128"/>
                      </a:lnTo>
                      <a:lnTo>
                        <a:pt x="4" y="150"/>
                      </a:lnTo>
                      <a:lnTo>
                        <a:pt x="13" y="170"/>
                      </a:lnTo>
                      <a:lnTo>
                        <a:pt x="23" y="187"/>
                      </a:lnTo>
                      <a:lnTo>
                        <a:pt x="34" y="201"/>
                      </a:lnTo>
                      <a:lnTo>
                        <a:pt x="49" y="213"/>
                      </a:lnTo>
                      <a:lnTo>
                        <a:pt x="63" y="219"/>
                      </a:lnTo>
                      <a:lnTo>
                        <a:pt x="78" y="224"/>
                      </a:lnTo>
                      <a:lnTo>
                        <a:pt x="229" y="206"/>
                      </a:lnTo>
                      <a:lnTo>
                        <a:pt x="140" y="42"/>
                      </a:lnTo>
                      <a:lnTo>
                        <a:pt x="31" y="64"/>
                      </a:lnTo>
                      <a:lnTo>
                        <a:pt x="41" y="50"/>
                      </a:lnTo>
                      <a:lnTo>
                        <a:pt x="146" y="21"/>
                      </a:lnTo>
                      <a:lnTo>
                        <a:pt x="162" y="0"/>
                      </a:lnTo>
                      <a:close/>
                    </a:path>
                  </a:pathLst>
                </a:custGeom>
                <a:solidFill>
                  <a:srgbClr val="C0C0C0"/>
                </a:solidFill>
                <a:ln w="9525">
                  <a:noFill/>
                  <a:round/>
                  <a:headEnd/>
                  <a:tailEnd/>
                </a:ln>
              </p:spPr>
              <p:txBody>
                <a:bodyPr/>
                <a:lstStyle/>
                <a:p>
                  <a:endParaRPr lang="en-US"/>
                </a:p>
              </p:txBody>
            </p:sp>
            <p:sp>
              <p:nvSpPr>
                <p:cNvPr id="96275" name="Freeform 54"/>
                <p:cNvSpPr>
                  <a:spLocks/>
                </p:cNvSpPr>
                <p:nvPr/>
              </p:nvSpPr>
              <p:spPr bwMode="auto">
                <a:xfrm>
                  <a:off x="5585" y="325"/>
                  <a:ext cx="29" cy="42"/>
                </a:xfrm>
                <a:custGeom>
                  <a:avLst/>
                  <a:gdLst>
                    <a:gd name="T0" fmla="*/ 0 w 115"/>
                    <a:gd name="T1" fmla="*/ 0 h 166"/>
                    <a:gd name="T2" fmla="*/ 0 w 115"/>
                    <a:gd name="T3" fmla="*/ 0 h 166"/>
                    <a:gd name="T4" fmla="*/ 0 w 115"/>
                    <a:gd name="T5" fmla="*/ 0 h 166"/>
                    <a:gd name="T6" fmla="*/ 0 w 115"/>
                    <a:gd name="T7" fmla="*/ 0 h 166"/>
                    <a:gd name="T8" fmla="*/ 0 w 115"/>
                    <a:gd name="T9" fmla="*/ 0 h 166"/>
                    <a:gd name="T10" fmla="*/ 0 w 115"/>
                    <a:gd name="T11" fmla="*/ 0 h 166"/>
                    <a:gd name="T12" fmla="*/ 0 w 115"/>
                    <a:gd name="T13" fmla="*/ 0 h 166"/>
                    <a:gd name="T14" fmla="*/ 0 w 115"/>
                    <a:gd name="T15" fmla="*/ 0 h 166"/>
                    <a:gd name="T16" fmla="*/ 0 w 115"/>
                    <a:gd name="T17" fmla="*/ 0 h 166"/>
                    <a:gd name="T18" fmla="*/ 0 w 115"/>
                    <a:gd name="T19" fmla="*/ 0 h 166"/>
                    <a:gd name="T20" fmla="*/ 0 w 115"/>
                    <a:gd name="T21" fmla="*/ 0 h 166"/>
                    <a:gd name="T22" fmla="*/ 0 w 115"/>
                    <a:gd name="T23" fmla="*/ 0 h 166"/>
                    <a:gd name="T24" fmla="*/ 0 w 115"/>
                    <a:gd name="T25" fmla="*/ 0 h 166"/>
                    <a:gd name="T26" fmla="*/ 0 w 115"/>
                    <a:gd name="T27" fmla="*/ 0 h 166"/>
                    <a:gd name="T28" fmla="*/ 0 w 115"/>
                    <a:gd name="T29" fmla="*/ 0 h 166"/>
                    <a:gd name="T30" fmla="*/ 0 w 115"/>
                    <a:gd name="T31" fmla="*/ 0 h 166"/>
                    <a:gd name="T32" fmla="*/ 0 w 115"/>
                    <a:gd name="T33" fmla="*/ 0 h 166"/>
                    <a:gd name="T34" fmla="*/ 0 w 115"/>
                    <a:gd name="T35" fmla="*/ 0 h 166"/>
                    <a:gd name="T36" fmla="*/ 0 w 115"/>
                    <a:gd name="T37" fmla="*/ 0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166"/>
                    <a:gd name="T59" fmla="*/ 115 w 115"/>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166">
                      <a:moveTo>
                        <a:pt x="4" y="0"/>
                      </a:moveTo>
                      <a:lnTo>
                        <a:pt x="115" y="136"/>
                      </a:lnTo>
                      <a:lnTo>
                        <a:pt x="107" y="149"/>
                      </a:lnTo>
                      <a:lnTo>
                        <a:pt x="99" y="161"/>
                      </a:lnTo>
                      <a:lnTo>
                        <a:pt x="90" y="166"/>
                      </a:lnTo>
                      <a:lnTo>
                        <a:pt x="79" y="165"/>
                      </a:lnTo>
                      <a:lnTo>
                        <a:pt x="67" y="157"/>
                      </a:lnTo>
                      <a:lnTo>
                        <a:pt x="55" y="148"/>
                      </a:lnTo>
                      <a:lnTo>
                        <a:pt x="44" y="137"/>
                      </a:lnTo>
                      <a:lnTo>
                        <a:pt x="35" y="125"/>
                      </a:lnTo>
                      <a:lnTo>
                        <a:pt x="29" y="115"/>
                      </a:lnTo>
                      <a:lnTo>
                        <a:pt x="19" y="100"/>
                      </a:lnTo>
                      <a:lnTo>
                        <a:pt x="12" y="86"/>
                      </a:lnTo>
                      <a:lnTo>
                        <a:pt x="7" y="69"/>
                      </a:lnTo>
                      <a:lnTo>
                        <a:pt x="3" y="50"/>
                      </a:lnTo>
                      <a:lnTo>
                        <a:pt x="1" y="36"/>
                      </a:lnTo>
                      <a:lnTo>
                        <a:pt x="0" y="23"/>
                      </a:lnTo>
                      <a:lnTo>
                        <a:pt x="1" y="10"/>
                      </a:lnTo>
                      <a:lnTo>
                        <a:pt x="4" y="0"/>
                      </a:lnTo>
                      <a:close/>
                    </a:path>
                  </a:pathLst>
                </a:custGeom>
                <a:solidFill>
                  <a:srgbClr val="9F9F9F"/>
                </a:solidFill>
                <a:ln w="9525">
                  <a:noFill/>
                  <a:round/>
                  <a:headEnd/>
                  <a:tailEnd/>
                </a:ln>
              </p:spPr>
              <p:txBody>
                <a:bodyPr/>
                <a:lstStyle/>
                <a:p>
                  <a:endParaRPr lang="en-US"/>
                </a:p>
              </p:txBody>
            </p:sp>
            <p:sp>
              <p:nvSpPr>
                <p:cNvPr id="96276" name="Freeform 55"/>
                <p:cNvSpPr>
                  <a:spLocks/>
                </p:cNvSpPr>
                <p:nvPr/>
              </p:nvSpPr>
              <p:spPr bwMode="auto">
                <a:xfrm>
                  <a:off x="5588" y="314"/>
                  <a:ext cx="31" cy="42"/>
                </a:xfrm>
                <a:custGeom>
                  <a:avLst/>
                  <a:gdLst>
                    <a:gd name="T0" fmla="*/ 0 w 123"/>
                    <a:gd name="T1" fmla="*/ 0 h 166"/>
                    <a:gd name="T2" fmla="*/ 0 w 123"/>
                    <a:gd name="T3" fmla="*/ 0 h 166"/>
                    <a:gd name="T4" fmla="*/ 0 w 123"/>
                    <a:gd name="T5" fmla="*/ 0 h 166"/>
                    <a:gd name="T6" fmla="*/ 0 w 123"/>
                    <a:gd name="T7" fmla="*/ 0 h 166"/>
                    <a:gd name="T8" fmla="*/ 0 w 123"/>
                    <a:gd name="T9" fmla="*/ 0 h 166"/>
                    <a:gd name="T10" fmla="*/ 0 w 123"/>
                    <a:gd name="T11" fmla="*/ 0 h 166"/>
                    <a:gd name="T12" fmla="*/ 0 w 123"/>
                    <a:gd name="T13" fmla="*/ 0 h 166"/>
                    <a:gd name="T14" fmla="*/ 0 w 123"/>
                    <a:gd name="T15" fmla="*/ 0 h 166"/>
                    <a:gd name="T16" fmla="*/ 0 w 123"/>
                    <a:gd name="T17" fmla="*/ 0 h 166"/>
                    <a:gd name="T18" fmla="*/ 0 w 123"/>
                    <a:gd name="T19" fmla="*/ 0 h 166"/>
                    <a:gd name="T20" fmla="*/ 0 w 123"/>
                    <a:gd name="T21" fmla="*/ 0 h 166"/>
                    <a:gd name="T22" fmla="*/ 0 w 123"/>
                    <a:gd name="T23" fmla="*/ 0 h 166"/>
                    <a:gd name="T24" fmla="*/ 0 w 123"/>
                    <a:gd name="T25" fmla="*/ 0 h 166"/>
                    <a:gd name="T26" fmla="*/ 0 w 123"/>
                    <a:gd name="T27" fmla="*/ 0 h 166"/>
                    <a:gd name="T28" fmla="*/ 0 w 123"/>
                    <a:gd name="T29" fmla="*/ 0 h 166"/>
                    <a:gd name="T30" fmla="*/ 0 w 123"/>
                    <a:gd name="T31" fmla="*/ 0 h 166"/>
                    <a:gd name="T32" fmla="*/ 0 w 123"/>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66"/>
                    <a:gd name="T53" fmla="*/ 123 w 123"/>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66">
                      <a:moveTo>
                        <a:pt x="0" y="23"/>
                      </a:moveTo>
                      <a:lnTo>
                        <a:pt x="113" y="166"/>
                      </a:lnTo>
                      <a:lnTo>
                        <a:pt x="117" y="152"/>
                      </a:lnTo>
                      <a:lnTo>
                        <a:pt x="122" y="131"/>
                      </a:lnTo>
                      <a:lnTo>
                        <a:pt x="123" y="115"/>
                      </a:lnTo>
                      <a:lnTo>
                        <a:pt x="122" y="101"/>
                      </a:lnTo>
                      <a:lnTo>
                        <a:pt x="118" y="81"/>
                      </a:lnTo>
                      <a:lnTo>
                        <a:pt x="111" y="66"/>
                      </a:lnTo>
                      <a:lnTo>
                        <a:pt x="100" y="49"/>
                      </a:lnTo>
                      <a:lnTo>
                        <a:pt x="90" y="34"/>
                      </a:lnTo>
                      <a:lnTo>
                        <a:pt x="74" y="20"/>
                      </a:lnTo>
                      <a:lnTo>
                        <a:pt x="58" y="11"/>
                      </a:lnTo>
                      <a:lnTo>
                        <a:pt x="41" y="2"/>
                      </a:lnTo>
                      <a:lnTo>
                        <a:pt x="26" y="0"/>
                      </a:lnTo>
                      <a:lnTo>
                        <a:pt x="15" y="3"/>
                      </a:lnTo>
                      <a:lnTo>
                        <a:pt x="7" y="13"/>
                      </a:lnTo>
                      <a:lnTo>
                        <a:pt x="0" y="23"/>
                      </a:lnTo>
                      <a:close/>
                    </a:path>
                  </a:pathLst>
                </a:custGeom>
                <a:solidFill>
                  <a:srgbClr val="9F9F9F"/>
                </a:solidFill>
                <a:ln w="9525">
                  <a:noFill/>
                  <a:round/>
                  <a:headEnd/>
                  <a:tailEnd/>
                </a:ln>
              </p:spPr>
              <p:txBody>
                <a:bodyPr/>
                <a:lstStyle/>
                <a:p>
                  <a:endParaRPr lang="en-US"/>
                </a:p>
              </p:txBody>
            </p:sp>
            <p:sp>
              <p:nvSpPr>
                <p:cNvPr id="96277" name="Freeform 56"/>
                <p:cNvSpPr>
                  <a:spLocks/>
                </p:cNvSpPr>
                <p:nvPr/>
              </p:nvSpPr>
              <p:spPr bwMode="auto">
                <a:xfrm>
                  <a:off x="5388" y="381"/>
                  <a:ext cx="14" cy="14"/>
                </a:xfrm>
                <a:custGeom>
                  <a:avLst/>
                  <a:gdLst>
                    <a:gd name="T0" fmla="*/ 0 w 58"/>
                    <a:gd name="T1" fmla="*/ 0 h 55"/>
                    <a:gd name="T2" fmla="*/ 0 w 58"/>
                    <a:gd name="T3" fmla="*/ 0 h 55"/>
                    <a:gd name="T4" fmla="*/ 0 w 58"/>
                    <a:gd name="T5" fmla="*/ 0 h 55"/>
                    <a:gd name="T6" fmla="*/ 0 w 58"/>
                    <a:gd name="T7" fmla="*/ 0 h 55"/>
                    <a:gd name="T8" fmla="*/ 0 w 58"/>
                    <a:gd name="T9" fmla="*/ 0 h 55"/>
                    <a:gd name="T10" fmla="*/ 0 w 58"/>
                    <a:gd name="T11" fmla="*/ 0 h 55"/>
                    <a:gd name="T12" fmla="*/ 0 w 58"/>
                    <a:gd name="T13" fmla="*/ 0 h 55"/>
                    <a:gd name="T14" fmla="*/ 0 w 58"/>
                    <a:gd name="T15" fmla="*/ 0 h 55"/>
                    <a:gd name="T16" fmla="*/ 0 w 58"/>
                    <a:gd name="T17" fmla="*/ 0 h 55"/>
                    <a:gd name="T18" fmla="*/ 0 w 58"/>
                    <a:gd name="T19" fmla="*/ 0 h 55"/>
                    <a:gd name="T20" fmla="*/ 0 w 58"/>
                    <a:gd name="T21" fmla="*/ 0 h 55"/>
                    <a:gd name="T22" fmla="*/ 0 w 58"/>
                    <a:gd name="T23" fmla="*/ 0 h 55"/>
                    <a:gd name="T24" fmla="*/ 0 w 58"/>
                    <a:gd name="T25" fmla="*/ 0 h 55"/>
                    <a:gd name="T26" fmla="*/ 0 w 58"/>
                    <a:gd name="T27" fmla="*/ 0 h 55"/>
                    <a:gd name="T28" fmla="*/ 0 w 58"/>
                    <a:gd name="T29" fmla="*/ 0 h 55"/>
                    <a:gd name="T30" fmla="*/ 0 w 58"/>
                    <a:gd name="T31" fmla="*/ 0 h 55"/>
                    <a:gd name="T32" fmla="*/ 0 w 58"/>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5"/>
                    <a:gd name="T53" fmla="*/ 58 w 58"/>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5">
                      <a:moveTo>
                        <a:pt x="15" y="55"/>
                      </a:moveTo>
                      <a:lnTo>
                        <a:pt x="7" y="52"/>
                      </a:lnTo>
                      <a:lnTo>
                        <a:pt x="2" y="48"/>
                      </a:lnTo>
                      <a:lnTo>
                        <a:pt x="0" y="42"/>
                      </a:lnTo>
                      <a:lnTo>
                        <a:pt x="0" y="34"/>
                      </a:lnTo>
                      <a:lnTo>
                        <a:pt x="2" y="25"/>
                      </a:lnTo>
                      <a:lnTo>
                        <a:pt x="5" y="20"/>
                      </a:lnTo>
                      <a:lnTo>
                        <a:pt x="13" y="15"/>
                      </a:lnTo>
                      <a:lnTo>
                        <a:pt x="53" y="0"/>
                      </a:lnTo>
                      <a:lnTo>
                        <a:pt x="48" y="6"/>
                      </a:lnTo>
                      <a:lnTo>
                        <a:pt x="44" y="14"/>
                      </a:lnTo>
                      <a:lnTo>
                        <a:pt x="43" y="22"/>
                      </a:lnTo>
                      <a:lnTo>
                        <a:pt x="42" y="28"/>
                      </a:lnTo>
                      <a:lnTo>
                        <a:pt x="44" y="38"/>
                      </a:lnTo>
                      <a:lnTo>
                        <a:pt x="50" y="44"/>
                      </a:lnTo>
                      <a:lnTo>
                        <a:pt x="58" y="49"/>
                      </a:lnTo>
                      <a:lnTo>
                        <a:pt x="15" y="55"/>
                      </a:lnTo>
                      <a:close/>
                    </a:path>
                  </a:pathLst>
                </a:custGeom>
                <a:solidFill>
                  <a:srgbClr val="FFFF00"/>
                </a:solidFill>
                <a:ln w="9525">
                  <a:noFill/>
                  <a:round/>
                  <a:headEnd/>
                  <a:tailEnd/>
                </a:ln>
              </p:spPr>
              <p:txBody>
                <a:bodyPr/>
                <a:lstStyle/>
                <a:p>
                  <a:endParaRPr lang="en-US"/>
                </a:p>
              </p:txBody>
            </p:sp>
          </p:grpSp>
          <p:grpSp>
            <p:nvGrpSpPr>
              <p:cNvPr id="96267" name="Group 57"/>
              <p:cNvGrpSpPr>
                <a:grpSpLocks/>
              </p:cNvGrpSpPr>
              <p:nvPr/>
            </p:nvGrpSpPr>
            <p:grpSpPr bwMode="auto">
              <a:xfrm>
                <a:off x="5485" y="277"/>
                <a:ext cx="138" cy="120"/>
                <a:chOff x="5485" y="277"/>
                <a:chExt cx="138" cy="120"/>
              </a:xfrm>
            </p:grpSpPr>
            <p:sp>
              <p:nvSpPr>
                <p:cNvPr id="96268" name="Freeform 58"/>
                <p:cNvSpPr>
                  <a:spLocks/>
                </p:cNvSpPr>
                <p:nvPr/>
              </p:nvSpPr>
              <p:spPr bwMode="auto">
                <a:xfrm>
                  <a:off x="5485" y="363"/>
                  <a:ext cx="138" cy="34"/>
                </a:xfrm>
                <a:custGeom>
                  <a:avLst/>
                  <a:gdLst>
                    <a:gd name="T0" fmla="*/ 0 w 551"/>
                    <a:gd name="T1" fmla="*/ 0 h 133"/>
                    <a:gd name="T2" fmla="*/ 0 w 551"/>
                    <a:gd name="T3" fmla="*/ 0 h 133"/>
                    <a:gd name="T4" fmla="*/ 0 w 551"/>
                    <a:gd name="T5" fmla="*/ 0 h 133"/>
                    <a:gd name="T6" fmla="*/ 0 w 551"/>
                    <a:gd name="T7" fmla="*/ 0 h 133"/>
                    <a:gd name="T8" fmla="*/ 0 w 551"/>
                    <a:gd name="T9" fmla="*/ 0 h 133"/>
                    <a:gd name="T10" fmla="*/ 0 w 551"/>
                    <a:gd name="T11" fmla="*/ 0 h 133"/>
                    <a:gd name="T12" fmla="*/ 0 w 551"/>
                    <a:gd name="T13" fmla="*/ 0 h 133"/>
                    <a:gd name="T14" fmla="*/ 0 w 551"/>
                    <a:gd name="T15" fmla="*/ 0 h 133"/>
                    <a:gd name="T16" fmla="*/ 0 w 551"/>
                    <a:gd name="T17" fmla="*/ 0 h 133"/>
                    <a:gd name="T18" fmla="*/ 0 w 551"/>
                    <a:gd name="T19" fmla="*/ 0 h 133"/>
                    <a:gd name="T20" fmla="*/ 0 w 551"/>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1"/>
                    <a:gd name="T34" fmla="*/ 0 h 133"/>
                    <a:gd name="T35" fmla="*/ 551 w 551"/>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1" h="133">
                      <a:moveTo>
                        <a:pt x="0" y="40"/>
                      </a:moveTo>
                      <a:lnTo>
                        <a:pt x="381" y="0"/>
                      </a:lnTo>
                      <a:lnTo>
                        <a:pt x="551" y="129"/>
                      </a:lnTo>
                      <a:lnTo>
                        <a:pt x="439" y="122"/>
                      </a:lnTo>
                      <a:lnTo>
                        <a:pt x="411" y="116"/>
                      </a:lnTo>
                      <a:lnTo>
                        <a:pt x="429" y="133"/>
                      </a:lnTo>
                      <a:lnTo>
                        <a:pt x="315" y="122"/>
                      </a:lnTo>
                      <a:lnTo>
                        <a:pt x="279" y="110"/>
                      </a:lnTo>
                      <a:lnTo>
                        <a:pt x="296" y="127"/>
                      </a:lnTo>
                      <a:lnTo>
                        <a:pt x="140" y="110"/>
                      </a:lnTo>
                      <a:lnTo>
                        <a:pt x="0" y="40"/>
                      </a:lnTo>
                      <a:close/>
                    </a:path>
                  </a:pathLst>
                </a:custGeom>
                <a:solidFill>
                  <a:srgbClr val="FFFF00"/>
                </a:solidFill>
                <a:ln w="9525">
                  <a:noFill/>
                  <a:round/>
                  <a:headEnd/>
                  <a:tailEnd/>
                </a:ln>
              </p:spPr>
              <p:txBody>
                <a:bodyPr/>
                <a:lstStyle/>
                <a:p>
                  <a:endParaRPr lang="en-US"/>
                </a:p>
              </p:txBody>
            </p:sp>
            <p:sp>
              <p:nvSpPr>
                <p:cNvPr id="96269" name="Freeform 59"/>
                <p:cNvSpPr>
                  <a:spLocks/>
                </p:cNvSpPr>
                <p:nvPr/>
              </p:nvSpPr>
              <p:spPr bwMode="auto">
                <a:xfrm>
                  <a:off x="5486" y="335"/>
                  <a:ext cx="88" cy="28"/>
                </a:xfrm>
                <a:custGeom>
                  <a:avLst/>
                  <a:gdLst>
                    <a:gd name="T0" fmla="*/ 0 w 352"/>
                    <a:gd name="T1" fmla="*/ 0 h 111"/>
                    <a:gd name="T2" fmla="*/ 0 w 352"/>
                    <a:gd name="T3" fmla="*/ 0 h 111"/>
                    <a:gd name="T4" fmla="*/ 0 w 352"/>
                    <a:gd name="T5" fmla="*/ 0 h 111"/>
                    <a:gd name="T6" fmla="*/ 0 w 352"/>
                    <a:gd name="T7" fmla="*/ 0 h 111"/>
                    <a:gd name="T8" fmla="*/ 0 w 352"/>
                    <a:gd name="T9" fmla="*/ 0 h 111"/>
                    <a:gd name="T10" fmla="*/ 0 60000 65536"/>
                    <a:gd name="T11" fmla="*/ 0 60000 65536"/>
                    <a:gd name="T12" fmla="*/ 0 60000 65536"/>
                    <a:gd name="T13" fmla="*/ 0 60000 65536"/>
                    <a:gd name="T14" fmla="*/ 0 60000 65536"/>
                    <a:gd name="T15" fmla="*/ 0 w 352"/>
                    <a:gd name="T16" fmla="*/ 0 h 111"/>
                    <a:gd name="T17" fmla="*/ 352 w 352"/>
                    <a:gd name="T18" fmla="*/ 111 h 111"/>
                  </a:gdLst>
                  <a:ahLst/>
                  <a:cxnLst>
                    <a:cxn ang="T10">
                      <a:pos x="T0" y="T1"/>
                    </a:cxn>
                    <a:cxn ang="T11">
                      <a:pos x="T2" y="T3"/>
                    </a:cxn>
                    <a:cxn ang="T12">
                      <a:pos x="T4" y="T5"/>
                    </a:cxn>
                    <a:cxn ang="T13">
                      <a:pos x="T6" y="T7"/>
                    </a:cxn>
                    <a:cxn ang="T14">
                      <a:pos x="T8" y="T9"/>
                    </a:cxn>
                  </a:cxnLst>
                  <a:rect l="T15" t="T16" r="T17" b="T18"/>
                  <a:pathLst>
                    <a:path w="352" h="111">
                      <a:moveTo>
                        <a:pt x="46" y="84"/>
                      </a:moveTo>
                      <a:lnTo>
                        <a:pt x="352" y="0"/>
                      </a:lnTo>
                      <a:lnTo>
                        <a:pt x="263" y="51"/>
                      </a:lnTo>
                      <a:lnTo>
                        <a:pt x="0" y="111"/>
                      </a:lnTo>
                      <a:lnTo>
                        <a:pt x="46" y="84"/>
                      </a:lnTo>
                      <a:close/>
                    </a:path>
                  </a:pathLst>
                </a:custGeom>
                <a:solidFill>
                  <a:srgbClr val="FFFF00"/>
                </a:solidFill>
                <a:ln w="9525">
                  <a:noFill/>
                  <a:round/>
                  <a:headEnd/>
                  <a:tailEnd/>
                </a:ln>
              </p:spPr>
              <p:txBody>
                <a:bodyPr/>
                <a:lstStyle/>
                <a:p>
                  <a:endParaRPr lang="en-US"/>
                </a:p>
              </p:txBody>
            </p:sp>
            <p:sp>
              <p:nvSpPr>
                <p:cNvPr id="96270" name="Freeform 60"/>
                <p:cNvSpPr>
                  <a:spLocks/>
                </p:cNvSpPr>
                <p:nvPr/>
              </p:nvSpPr>
              <p:spPr bwMode="auto">
                <a:xfrm>
                  <a:off x="5485" y="277"/>
                  <a:ext cx="114" cy="78"/>
                </a:xfrm>
                <a:custGeom>
                  <a:avLst/>
                  <a:gdLst>
                    <a:gd name="T0" fmla="*/ 0 w 456"/>
                    <a:gd name="T1" fmla="*/ 0 h 316"/>
                    <a:gd name="T2" fmla="*/ 0 w 456"/>
                    <a:gd name="T3" fmla="*/ 0 h 316"/>
                    <a:gd name="T4" fmla="*/ 0 w 456"/>
                    <a:gd name="T5" fmla="*/ 0 h 316"/>
                    <a:gd name="T6" fmla="*/ 0 w 456"/>
                    <a:gd name="T7" fmla="*/ 0 h 316"/>
                    <a:gd name="T8" fmla="*/ 0 w 456"/>
                    <a:gd name="T9" fmla="*/ 0 h 316"/>
                    <a:gd name="T10" fmla="*/ 0 w 456"/>
                    <a:gd name="T11" fmla="*/ 0 h 316"/>
                    <a:gd name="T12" fmla="*/ 0 w 456"/>
                    <a:gd name="T13" fmla="*/ 0 h 316"/>
                    <a:gd name="T14" fmla="*/ 0 w 456"/>
                    <a:gd name="T15" fmla="*/ 0 h 316"/>
                    <a:gd name="T16" fmla="*/ 0 w 456"/>
                    <a:gd name="T17" fmla="*/ 0 h 316"/>
                    <a:gd name="T18" fmla="*/ 0 w 456"/>
                    <a:gd name="T19" fmla="*/ 0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6"/>
                    <a:gd name="T31" fmla="*/ 0 h 316"/>
                    <a:gd name="T32" fmla="*/ 456 w 456"/>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6" h="316">
                      <a:moveTo>
                        <a:pt x="0" y="316"/>
                      </a:moveTo>
                      <a:lnTo>
                        <a:pt x="327" y="203"/>
                      </a:lnTo>
                      <a:lnTo>
                        <a:pt x="456" y="0"/>
                      </a:lnTo>
                      <a:lnTo>
                        <a:pt x="355" y="61"/>
                      </a:lnTo>
                      <a:lnTo>
                        <a:pt x="332" y="83"/>
                      </a:lnTo>
                      <a:lnTo>
                        <a:pt x="332" y="60"/>
                      </a:lnTo>
                      <a:lnTo>
                        <a:pt x="219" y="146"/>
                      </a:lnTo>
                      <a:lnTo>
                        <a:pt x="226" y="121"/>
                      </a:lnTo>
                      <a:lnTo>
                        <a:pt x="103" y="199"/>
                      </a:lnTo>
                      <a:lnTo>
                        <a:pt x="0" y="316"/>
                      </a:lnTo>
                      <a:close/>
                    </a:path>
                  </a:pathLst>
                </a:custGeom>
                <a:solidFill>
                  <a:srgbClr val="FFFF00"/>
                </a:solidFill>
                <a:ln w="9525">
                  <a:noFill/>
                  <a:round/>
                  <a:headEnd/>
                  <a:tailEnd/>
                </a:ln>
              </p:spPr>
              <p:txBody>
                <a:bodyPr/>
                <a:lstStyle/>
                <a:p>
                  <a:endParaRPr lang="en-US"/>
                </a:p>
              </p:txBody>
            </p:sp>
          </p:grpSp>
        </p:grpSp>
        <p:sp>
          <p:nvSpPr>
            <p:cNvPr id="96264" name="Freeform 61"/>
            <p:cNvSpPr>
              <a:spLocks/>
            </p:cNvSpPr>
            <p:nvPr/>
          </p:nvSpPr>
          <p:spPr bwMode="auto">
            <a:xfrm>
              <a:off x="5455" y="351"/>
              <a:ext cx="38" cy="34"/>
            </a:xfrm>
            <a:custGeom>
              <a:avLst/>
              <a:gdLst>
                <a:gd name="T0" fmla="*/ 0 w 153"/>
                <a:gd name="T1" fmla="*/ 0 h 138"/>
                <a:gd name="T2" fmla="*/ 0 w 153"/>
                <a:gd name="T3" fmla="*/ 0 h 138"/>
                <a:gd name="T4" fmla="*/ 0 w 153"/>
                <a:gd name="T5" fmla="*/ 0 h 138"/>
                <a:gd name="T6" fmla="*/ 0 w 153"/>
                <a:gd name="T7" fmla="*/ 0 h 138"/>
                <a:gd name="T8" fmla="*/ 0 w 153"/>
                <a:gd name="T9" fmla="*/ 0 h 138"/>
                <a:gd name="T10" fmla="*/ 0 w 153"/>
                <a:gd name="T11" fmla="*/ 0 h 138"/>
                <a:gd name="T12" fmla="*/ 0 w 153"/>
                <a:gd name="T13" fmla="*/ 0 h 138"/>
                <a:gd name="T14" fmla="*/ 0 w 153"/>
                <a:gd name="T15" fmla="*/ 0 h 138"/>
                <a:gd name="T16" fmla="*/ 0 w 153"/>
                <a:gd name="T17" fmla="*/ 0 h 138"/>
                <a:gd name="T18" fmla="*/ 0 w 153"/>
                <a:gd name="T19" fmla="*/ 0 h 138"/>
                <a:gd name="T20" fmla="*/ 0 w 153"/>
                <a:gd name="T21" fmla="*/ 0 h 138"/>
                <a:gd name="T22" fmla="*/ 0 w 153"/>
                <a:gd name="T23" fmla="*/ 0 h 138"/>
                <a:gd name="T24" fmla="*/ 0 w 153"/>
                <a:gd name="T25" fmla="*/ 0 h 138"/>
                <a:gd name="T26" fmla="*/ 0 w 153"/>
                <a:gd name="T27" fmla="*/ 0 h 138"/>
                <a:gd name="T28" fmla="*/ 0 w 153"/>
                <a:gd name="T29" fmla="*/ 0 h 138"/>
                <a:gd name="T30" fmla="*/ 0 w 153"/>
                <a:gd name="T31" fmla="*/ 0 h 138"/>
                <a:gd name="T32" fmla="*/ 0 w 153"/>
                <a:gd name="T33" fmla="*/ 0 h 138"/>
                <a:gd name="T34" fmla="*/ 0 w 153"/>
                <a:gd name="T35" fmla="*/ 0 h 138"/>
                <a:gd name="T36" fmla="*/ 0 w 153"/>
                <a:gd name="T37" fmla="*/ 0 h 138"/>
                <a:gd name="T38" fmla="*/ 0 w 153"/>
                <a:gd name="T39" fmla="*/ 0 h 138"/>
                <a:gd name="T40" fmla="*/ 0 w 153"/>
                <a:gd name="T41" fmla="*/ 0 h 138"/>
                <a:gd name="T42" fmla="*/ 0 w 153"/>
                <a:gd name="T43" fmla="*/ 0 h 138"/>
                <a:gd name="T44" fmla="*/ 0 w 153"/>
                <a:gd name="T45" fmla="*/ 0 h 138"/>
                <a:gd name="T46" fmla="*/ 0 w 153"/>
                <a:gd name="T47" fmla="*/ 0 h 1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
                <a:gd name="T73" fmla="*/ 0 h 138"/>
                <a:gd name="T74" fmla="*/ 153 w 153"/>
                <a:gd name="T75" fmla="*/ 138 h 1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 h="138">
                  <a:moveTo>
                    <a:pt x="136" y="0"/>
                  </a:moveTo>
                  <a:lnTo>
                    <a:pt x="127" y="11"/>
                  </a:lnTo>
                  <a:lnTo>
                    <a:pt x="116" y="26"/>
                  </a:lnTo>
                  <a:lnTo>
                    <a:pt x="112" y="38"/>
                  </a:lnTo>
                  <a:lnTo>
                    <a:pt x="108" y="54"/>
                  </a:lnTo>
                  <a:lnTo>
                    <a:pt x="108" y="69"/>
                  </a:lnTo>
                  <a:lnTo>
                    <a:pt x="112" y="83"/>
                  </a:lnTo>
                  <a:lnTo>
                    <a:pt x="118" y="95"/>
                  </a:lnTo>
                  <a:lnTo>
                    <a:pt x="130" y="106"/>
                  </a:lnTo>
                  <a:lnTo>
                    <a:pt x="142" y="113"/>
                  </a:lnTo>
                  <a:lnTo>
                    <a:pt x="153" y="121"/>
                  </a:lnTo>
                  <a:lnTo>
                    <a:pt x="38" y="138"/>
                  </a:lnTo>
                  <a:lnTo>
                    <a:pt x="25" y="132"/>
                  </a:lnTo>
                  <a:lnTo>
                    <a:pt x="15" y="124"/>
                  </a:lnTo>
                  <a:lnTo>
                    <a:pt x="8" y="115"/>
                  </a:lnTo>
                  <a:lnTo>
                    <a:pt x="3" y="107"/>
                  </a:lnTo>
                  <a:lnTo>
                    <a:pt x="0" y="96"/>
                  </a:lnTo>
                  <a:lnTo>
                    <a:pt x="0" y="83"/>
                  </a:lnTo>
                  <a:lnTo>
                    <a:pt x="3" y="72"/>
                  </a:lnTo>
                  <a:lnTo>
                    <a:pt x="6" y="60"/>
                  </a:lnTo>
                  <a:lnTo>
                    <a:pt x="11" y="52"/>
                  </a:lnTo>
                  <a:lnTo>
                    <a:pt x="17" y="43"/>
                  </a:lnTo>
                  <a:lnTo>
                    <a:pt x="22" y="38"/>
                  </a:lnTo>
                  <a:lnTo>
                    <a:pt x="136" y="0"/>
                  </a:lnTo>
                  <a:close/>
                </a:path>
              </a:pathLst>
            </a:custGeom>
            <a:solidFill>
              <a:srgbClr val="FFFF00"/>
            </a:solidFill>
            <a:ln w="9525">
              <a:noFill/>
              <a:round/>
              <a:headEnd/>
              <a:tailEnd/>
            </a:ln>
          </p:spPr>
          <p:txBody>
            <a:bodyPr/>
            <a:lstStyle/>
            <a:p>
              <a:endParaRPr lang="en-US"/>
            </a:p>
          </p:txBody>
        </p:sp>
        <p:sp>
          <p:nvSpPr>
            <p:cNvPr id="96265" name="Freeform 62"/>
            <p:cNvSpPr>
              <a:spLocks/>
            </p:cNvSpPr>
            <p:nvPr/>
          </p:nvSpPr>
          <p:spPr bwMode="auto">
            <a:xfrm>
              <a:off x="5462" y="356"/>
              <a:ext cx="16" cy="28"/>
            </a:xfrm>
            <a:custGeom>
              <a:avLst/>
              <a:gdLst>
                <a:gd name="T0" fmla="*/ 0 w 64"/>
                <a:gd name="T1" fmla="*/ 0 h 112"/>
                <a:gd name="T2" fmla="*/ 0 w 64"/>
                <a:gd name="T3" fmla="*/ 0 h 112"/>
                <a:gd name="T4" fmla="*/ 0 w 64"/>
                <a:gd name="T5" fmla="*/ 0 h 112"/>
                <a:gd name="T6" fmla="*/ 0 w 64"/>
                <a:gd name="T7" fmla="*/ 0 h 112"/>
                <a:gd name="T8" fmla="*/ 0 w 64"/>
                <a:gd name="T9" fmla="*/ 0 h 112"/>
                <a:gd name="T10" fmla="*/ 0 w 64"/>
                <a:gd name="T11" fmla="*/ 0 h 112"/>
                <a:gd name="T12" fmla="*/ 0 w 64"/>
                <a:gd name="T13" fmla="*/ 0 h 112"/>
                <a:gd name="T14" fmla="*/ 0 w 64"/>
                <a:gd name="T15" fmla="*/ 0 h 112"/>
                <a:gd name="T16" fmla="*/ 0 w 64"/>
                <a:gd name="T17" fmla="*/ 0 h 112"/>
                <a:gd name="T18" fmla="*/ 0 w 64"/>
                <a:gd name="T19" fmla="*/ 0 h 112"/>
                <a:gd name="T20" fmla="*/ 0 w 64"/>
                <a:gd name="T21" fmla="*/ 0 h 112"/>
                <a:gd name="T22" fmla="*/ 0 w 64"/>
                <a:gd name="T23" fmla="*/ 0 h 112"/>
                <a:gd name="T24" fmla="*/ 0 w 64"/>
                <a:gd name="T25" fmla="*/ 0 h 112"/>
                <a:gd name="T26" fmla="*/ 0 w 64"/>
                <a:gd name="T27" fmla="*/ 0 h 112"/>
                <a:gd name="T28" fmla="*/ 0 w 64"/>
                <a:gd name="T29" fmla="*/ 0 h 112"/>
                <a:gd name="T30" fmla="*/ 0 w 64"/>
                <a:gd name="T31" fmla="*/ 0 h 112"/>
                <a:gd name="T32" fmla="*/ 0 w 64"/>
                <a:gd name="T33" fmla="*/ 0 h 112"/>
                <a:gd name="T34" fmla="*/ 0 w 64"/>
                <a:gd name="T35" fmla="*/ 0 h 112"/>
                <a:gd name="T36" fmla="*/ 0 w 64"/>
                <a:gd name="T37" fmla="*/ 0 h 112"/>
                <a:gd name="T38" fmla="*/ 0 w 64"/>
                <a:gd name="T39" fmla="*/ 0 h 112"/>
                <a:gd name="T40" fmla="*/ 0 w 64"/>
                <a:gd name="T41" fmla="*/ 0 h 112"/>
                <a:gd name="T42" fmla="*/ 0 w 64"/>
                <a:gd name="T43" fmla="*/ 0 h 112"/>
                <a:gd name="T44" fmla="*/ 0 w 64"/>
                <a:gd name="T45" fmla="*/ 0 h 112"/>
                <a:gd name="T46" fmla="*/ 0 w 64"/>
                <a:gd name="T47" fmla="*/ 0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112"/>
                <a:gd name="T74" fmla="*/ 64 w 64"/>
                <a:gd name="T75" fmla="*/ 112 h 1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112">
                  <a:moveTo>
                    <a:pt x="43" y="0"/>
                  </a:moveTo>
                  <a:lnTo>
                    <a:pt x="35" y="15"/>
                  </a:lnTo>
                  <a:lnTo>
                    <a:pt x="29" y="28"/>
                  </a:lnTo>
                  <a:lnTo>
                    <a:pt x="24" y="42"/>
                  </a:lnTo>
                  <a:lnTo>
                    <a:pt x="21" y="57"/>
                  </a:lnTo>
                  <a:lnTo>
                    <a:pt x="24" y="72"/>
                  </a:lnTo>
                  <a:lnTo>
                    <a:pt x="30" y="83"/>
                  </a:lnTo>
                  <a:lnTo>
                    <a:pt x="40" y="91"/>
                  </a:lnTo>
                  <a:lnTo>
                    <a:pt x="49" y="99"/>
                  </a:lnTo>
                  <a:lnTo>
                    <a:pt x="64" y="110"/>
                  </a:lnTo>
                  <a:lnTo>
                    <a:pt x="43" y="112"/>
                  </a:lnTo>
                  <a:lnTo>
                    <a:pt x="33" y="109"/>
                  </a:lnTo>
                  <a:lnTo>
                    <a:pt x="24" y="103"/>
                  </a:lnTo>
                  <a:lnTo>
                    <a:pt x="15" y="96"/>
                  </a:lnTo>
                  <a:lnTo>
                    <a:pt x="9" y="88"/>
                  </a:lnTo>
                  <a:lnTo>
                    <a:pt x="3" y="80"/>
                  </a:lnTo>
                  <a:lnTo>
                    <a:pt x="0" y="68"/>
                  </a:lnTo>
                  <a:lnTo>
                    <a:pt x="0" y="56"/>
                  </a:lnTo>
                  <a:lnTo>
                    <a:pt x="3" y="43"/>
                  </a:lnTo>
                  <a:lnTo>
                    <a:pt x="8" y="32"/>
                  </a:lnTo>
                  <a:lnTo>
                    <a:pt x="12" y="25"/>
                  </a:lnTo>
                  <a:lnTo>
                    <a:pt x="17" y="16"/>
                  </a:lnTo>
                  <a:lnTo>
                    <a:pt x="23" y="7"/>
                  </a:lnTo>
                  <a:lnTo>
                    <a:pt x="43" y="0"/>
                  </a:lnTo>
                  <a:close/>
                </a:path>
              </a:pathLst>
            </a:custGeom>
            <a:solidFill>
              <a:srgbClr val="FF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2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fade">
                                      <p:cBhvr>
                                        <p:cTn id="17" dur="2000"/>
                                        <p:tgtEl>
                                          <p:spTgt spid="11267">
                                            <p:txEl>
                                              <p:pRg st="4" end="4"/>
                                            </p:txEl>
                                          </p:spTgt>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blinds(horizontal)">
                                      <p:cBhvr>
                                        <p:cTn id="21" dur="500"/>
                                        <p:tgtEl>
                                          <p:spTgt spid="11268"/>
                                        </p:tgtEl>
                                      </p:cBhvr>
                                    </p:animEffect>
                                  </p:childTnLst>
                                </p:cTn>
                              </p:par>
                            </p:childTnLst>
                          </p:cTn>
                        </p:par>
                        <p:par>
                          <p:cTn id="22" fill="hold">
                            <p:stCondLst>
                              <p:cond delay="2500"/>
                            </p:stCondLst>
                            <p:childTnLst>
                              <p:par>
                                <p:cTn id="23" presetID="2" presetClass="entr" presetSubtype="3"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type="body" idx="1"/>
          </p:nvPr>
        </p:nvSpPr>
        <p:spPr>
          <a:xfrm>
            <a:off x="1827213" y="1493838"/>
            <a:ext cx="7316787" cy="5364162"/>
          </a:xfrm>
        </p:spPr>
        <p:txBody>
          <a:bodyPr/>
          <a:lstStyle/>
          <a:p>
            <a:pPr>
              <a:lnSpc>
                <a:spcPct val="90000"/>
              </a:lnSpc>
              <a:buFontTx/>
              <a:buNone/>
            </a:pPr>
            <a:r>
              <a:rPr lang="en-US" sz="2800" b="1" smtClean="0">
                <a:solidFill>
                  <a:schemeClr val="folHlink"/>
                </a:solidFill>
              </a:rPr>
              <a:t>Wrm-Dss (WRMM version 2)</a:t>
            </a:r>
          </a:p>
          <a:p>
            <a:pPr>
              <a:lnSpc>
                <a:spcPct val="90000"/>
              </a:lnSpc>
              <a:buFontTx/>
              <a:buNone/>
            </a:pPr>
            <a:endParaRPr lang="en-US" sz="2400" b="1" smtClean="0"/>
          </a:p>
          <a:p>
            <a:pPr>
              <a:lnSpc>
                <a:spcPct val="90000"/>
              </a:lnSpc>
              <a:buFontTx/>
              <a:buNone/>
            </a:pPr>
            <a:r>
              <a:rPr lang="en-US" sz="2400" smtClean="0"/>
              <a:t>Enhanced Capacity, Capability, Efficiency, and User Friendliness</a:t>
            </a:r>
            <a:r>
              <a:rPr lang="en-US" sz="2400" smtClean="0">
                <a:solidFill>
                  <a:schemeClr val="folHlink"/>
                </a:solidFill>
              </a:rPr>
              <a:t/>
            </a:r>
            <a:br>
              <a:rPr lang="en-US" sz="2400" smtClean="0">
                <a:solidFill>
                  <a:schemeClr val="folHlink"/>
                </a:solidFill>
              </a:rPr>
            </a:br>
            <a:endParaRPr lang="en-US" sz="2400" smtClean="0">
              <a:solidFill>
                <a:schemeClr val="folHlink"/>
              </a:solidFill>
            </a:endParaRPr>
          </a:p>
          <a:p>
            <a:pPr>
              <a:lnSpc>
                <a:spcPct val="90000"/>
              </a:lnSpc>
            </a:pPr>
            <a:r>
              <a:rPr lang="en-US" sz="2400" smtClean="0"/>
              <a:t>More optimal solution than WRMM</a:t>
            </a:r>
          </a:p>
          <a:p>
            <a:pPr lvl="1">
              <a:lnSpc>
                <a:spcPct val="90000"/>
              </a:lnSpc>
            </a:pPr>
            <a:endParaRPr lang="en-US" sz="2400" smtClean="0"/>
          </a:p>
          <a:p>
            <a:pPr>
              <a:lnSpc>
                <a:spcPct val="90000"/>
              </a:lnSpc>
            </a:pPr>
            <a:r>
              <a:rPr lang="en-US" sz="2400" smtClean="0"/>
              <a:t>No limitation on size of schematic</a:t>
            </a:r>
          </a:p>
          <a:p>
            <a:pPr lvl="1">
              <a:lnSpc>
                <a:spcPct val="90000"/>
              </a:lnSpc>
            </a:pPr>
            <a:endParaRPr lang="en-US" sz="2400" smtClean="0"/>
          </a:p>
          <a:p>
            <a:pPr>
              <a:lnSpc>
                <a:spcPct val="90000"/>
              </a:lnSpc>
            </a:pPr>
            <a:r>
              <a:rPr lang="en-US" sz="2400" smtClean="0"/>
              <a:t>Uses databases to store model data</a:t>
            </a:r>
          </a:p>
          <a:p>
            <a:pPr lvl="1">
              <a:lnSpc>
                <a:spcPct val="90000"/>
              </a:lnSpc>
            </a:pPr>
            <a:r>
              <a:rPr lang="en-US" sz="2000" smtClean="0"/>
              <a:t>Backwards compatible (can still use text files)</a:t>
            </a:r>
            <a:br>
              <a:rPr lang="en-US" sz="2000" smtClean="0"/>
            </a:br>
            <a:endParaRPr lang="en-US" sz="2000" smtClean="0"/>
          </a:p>
          <a:p>
            <a:pPr>
              <a:lnSpc>
                <a:spcPct val="90000"/>
              </a:lnSpc>
            </a:pPr>
            <a:r>
              <a:rPr lang="en-US" sz="2400" smtClean="0"/>
              <a:t>Includes channel routing features</a:t>
            </a:r>
          </a:p>
          <a:p>
            <a:pPr lvl="1">
              <a:lnSpc>
                <a:spcPct val="90000"/>
              </a:lnSpc>
            </a:pPr>
            <a:r>
              <a:rPr lang="en-US" sz="2000" smtClean="0"/>
              <a:t>For daily operational decision support</a:t>
            </a:r>
          </a:p>
          <a:p>
            <a:pPr lvl="1">
              <a:lnSpc>
                <a:spcPct val="90000"/>
              </a:lnSpc>
              <a:buFontTx/>
              <a:buNone/>
            </a:pPr>
            <a:endParaRPr lang="en-US" sz="2400" smtClean="0"/>
          </a:p>
        </p:txBody>
      </p:sp>
      <p:sp>
        <p:nvSpPr>
          <p:cNvPr id="122882" name="Rectangle 5"/>
          <p:cNvSpPr>
            <a:spLocks noGrp="1" noChangeArrowheads="1"/>
          </p:cNvSpPr>
          <p:nvPr>
            <p:ph type="title"/>
          </p:nvPr>
        </p:nvSpPr>
        <p:spPr/>
        <p:txBody>
          <a:bodyPr/>
          <a:lstStyle/>
          <a:p>
            <a:r>
              <a:rPr lang="en-US" smtClean="0"/>
              <a:t>Water Allocation Modelling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Grp="1" noChangeArrowheads="1"/>
          </p:cNvSpPr>
          <p:nvPr>
            <p:ph type="body" idx="1"/>
          </p:nvPr>
        </p:nvSpPr>
        <p:spPr/>
        <p:txBody>
          <a:bodyPr/>
          <a:lstStyle/>
          <a:p>
            <a:pPr>
              <a:buFontTx/>
              <a:buNone/>
            </a:pPr>
            <a:r>
              <a:rPr lang="en-US" sz="2800" b="1" smtClean="0">
                <a:solidFill>
                  <a:schemeClr val="folHlink"/>
                </a:solidFill>
              </a:rPr>
              <a:t>Graphical User Interface for WRM-DSS</a:t>
            </a:r>
          </a:p>
          <a:p>
            <a:pPr>
              <a:buFontTx/>
              <a:buNone/>
            </a:pPr>
            <a:endParaRPr lang="en-US" sz="2800" smtClean="0">
              <a:solidFill>
                <a:schemeClr val="folHlink"/>
              </a:solidFill>
            </a:endParaRPr>
          </a:p>
          <a:p>
            <a:r>
              <a:rPr lang="en-US" sz="2400" smtClean="0"/>
              <a:t>Visual model designer</a:t>
            </a:r>
          </a:p>
          <a:p>
            <a:endParaRPr lang="en-US" sz="2400" smtClean="0"/>
          </a:p>
          <a:p>
            <a:r>
              <a:rPr lang="en-US" sz="2400" smtClean="0"/>
              <a:t>Can use maps or images created in GIS applications for backgrounds</a:t>
            </a:r>
          </a:p>
        </p:txBody>
      </p:sp>
      <p:sp>
        <p:nvSpPr>
          <p:cNvPr id="124930" name="Rectangle 5"/>
          <p:cNvSpPr>
            <a:spLocks noGrp="1" noChangeArrowheads="1"/>
          </p:cNvSpPr>
          <p:nvPr>
            <p:ph type="title"/>
          </p:nvPr>
        </p:nvSpPr>
        <p:spPr/>
        <p:txBody>
          <a:bodyPr/>
          <a:lstStyle/>
          <a:p>
            <a:r>
              <a:rPr lang="en-US" smtClean="0"/>
              <a:t>Water Allocation Modelling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spect="1" noChangeArrowheads="1"/>
          </p:cNvPicPr>
          <p:nvPr/>
        </p:nvPicPr>
        <p:blipFill>
          <a:blip r:embed="rId3"/>
          <a:srcRect/>
          <a:stretch>
            <a:fillRect/>
          </a:stretch>
        </p:blipFill>
        <p:spPr bwMode="auto">
          <a:xfrm>
            <a:off x="0" y="1208088"/>
            <a:ext cx="9144000" cy="530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spect="1" noChangeArrowheads="1"/>
          </p:cNvPicPr>
          <p:nvPr/>
        </p:nvPicPr>
        <p:blipFill>
          <a:blip r:embed="rId3"/>
          <a:srcRect/>
          <a:stretch>
            <a:fillRect/>
          </a:stretch>
        </p:blipFill>
        <p:spPr bwMode="auto">
          <a:xfrm>
            <a:off x="0" y="1219200"/>
            <a:ext cx="9144000" cy="530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mtClean="0"/>
              <a:t>Alberta Tools</a:t>
            </a:r>
          </a:p>
        </p:txBody>
      </p:sp>
      <p:sp>
        <p:nvSpPr>
          <p:cNvPr id="131074" name="Content Placeholder 2"/>
          <p:cNvSpPr>
            <a:spLocks noGrp="1"/>
          </p:cNvSpPr>
          <p:nvPr>
            <p:ph idx="1"/>
          </p:nvPr>
        </p:nvSpPr>
        <p:spPr>
          <a:xfrm>
            <a:off x="1828800" y="1600200"/>
            <a:ext cx="7124700" cy="4906963"/>
          </a:xfrm>
        </p:spPr>
        <p:txBody>
          <a:bodyPr/>
          <a:lstStyle/>
          <a:p>
            <a:pPr marL="381000" indent="-381000">
              <a:buFontTx/>
              <a:buAutoNum type="arabicPeriod"/>
            </a:pPr>
            <a:r>
              <a:rPr lang="en-US" sz="2400" smtClean="0">
                <a:solidFill>
                  <a:srgbClr val="00AAD2"/>
                </a:solidFill>
              </a:rPr>
              <a:t>AB ArcHydro</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Alberta Water Allocation Information Toolbox (AWAIT)</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SSRB Licence Viewer</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Water Allocation Modelling</a:t>
            </a:r>
          </a:p>
          <a:p>
            <a:pPr marL="381000" indent="-381000">
              <a:buFontTx/>
              <a:buAutoNum type="arabicPeriod"/>
            </a:pPr>
            <a:endParaRPr lang="en-US" sz="2400" smtClean="0"/>
          </a:p>
          <a:p>
            <a:pPr marL="381000" indent="-381000">
              <a:buFontTx/>
              <a:buAutoNum type="arabicPeriod"/>
            </a:pPr>
            <a:r>
              <a:rPr lang="en-US" sz="2400" smtClean="0"/>
              <a:t>Tools for SSRB WMP Implementation</a:t>
            </a:r>
          </a:p>
          <a:p>
            <a:pPr marL="381000" indent="-381000">
              <a:buFontTx/>
              <a:buAutoNum type="arabicPeriod"/>
            </a:pPr>
            <a:endParaRPr 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6"/>
          <p:cNvSpPr>
            <a:spLocks noChangeArrowheads="1"/>
          </p:cNvSpPr>
          <p:nvPr/>
        </p:nvSpPr>
        <p:spPr bwMode="auto">
          <a:xfrm>
            <a:off x="0" y="0"/>
            <a:ext cx="2613025" cy="6858000"/>
          </a:xfrm>
          <a:prstGeom prst="rect">
            <a:avLst/>
          </a:prstGeom>
          <a:solidFill>
            <a:schemeClr val="bg1"/>
          </a:solidFill>
          <a:ln w="9525" algn="ctr">
            <a:noFill/>
            <a:round/>
            <a:headEnd/>
            <a:tailEnd/>
          </a:ln>
        </p:spPr>
        <p:txBody>
          <a:bodyPr/>
          <a:lstStyle/>
          <a:p>
            <a:endParaRPr lang="en-US"/>
          </a:p>
        </p:txBody>
      </p:sp>
      <p:sp>
        <p:nvSpPr>
          <p:cNvPr id="132098" name="Rectangle 3"/>
          <p:cNvSpPr>
            <a:spLocks noGrp="1" noChangeArrowheads="1"/>
          </p:cNvSpPr>
          <p:nvPr>
            <p:ph type="body" idx="4294967295"/>
          </p:nvPr>
        </p:nvSpPr>
        <p:spPr>
          <a:xfrm>
            <a:off x="0" y="866775"/>
            <a:ext cx="4343400" cy="1952625"/>
          </a:xfrm>
        </p:spPr>
        <p:txBody>
          <a:bodyPr/>
          <a:lstStyle/>
          <a:p>
            <a:pPr lvl="1">
              <a:lnSpc>
                <a:spcPct val="90000"/>
              </a:lnSpc>
            </a:pPr>
            <a:endParaRPr lang="en-US" sz="2200" smtClean="0"/>
          </a:p>
          <a:p>
            <a:pPr lvl="1">
              <a:lnSpc>
                <a:spcPct val="90000"/>
              </a:lnSpc>
              <a:buFont typeface="Wingdings" pitchFamily="2" charset="2"/>
              <a:buNone/>
            </a:pPr>
            <a:endParaRPr lang="en-US" sz="2200" smtClean="0"/>
          </a:p>
        </p:txBody>
      </p:sp>
      <p:sp>
        <p:nvSpPr>
          <p:cNvPr id="132099" name="Rectangle 2"/>
          <p:cNvSpPr>
            <a:spLocks noGrp="1" noChangeArrowheads="1"/>
          </p:cNvSpPr>
          <p:nvPr>
            <p:ph type="title" idx="4294967295"/>
          </p:nvPr>
        </p:nvSpPr>
        <p:spPr>
          <a:xfrm>
            <a:off x="795338" y="168275"/>
            <a:ext cx="7434262" cy="615950"/>
          </a:xfrm>
        </p:spPr>
        <p:txBody>
          <a:bodyPr/>
          <a:lstStyle/>
          <a:p>
            <a:r>
              <a:rPr lang="en-US" smtClean="0"/>
              <a:t>Tools for SSRB WMP Implementation</a:t>
            </a:r>
          </a:p>
        </p:txBody>
      </p:sp>
      <p:sp>
        <p:nvSpPr>
          <p:cNvPr id="132100" name="Rectangle 2"/>
          <p:cNvSpPr txBox="1">
            <a:spLocks noChangeArrowheads="1"/>
          </p:cNvSpPr>
          <p:nvPr/>
        </p:nvSpPr>
        <p:spPr bwMode="auto">
          <a:xfrm>
            <a:off x="225425" y="879475"/>
            <a:ext cx="3763963" cy="855663"/>
          </a:xfrm>
          <a:prstGeom prst="rect">
            <a:avLst/>
          </a:prstGeom>
          <a:noFill/>
          <a:ln w="9525">
            <a:noFill/>
            <a:miter lim="800000"/>
            <a:headEnd/>
            <a:tailEnd/>
          </a:ln>
        </p:spPr>
        <p:txBody>
          <a:bodyPr anchor="ctr"/>
          <a:lstStyle/>
          <a:p>
            <a:pPr>
              <a:lnSpc>
                <a:spcPct val="90000"/>
              </a:lnSpc>
            </a:pPr>
            <a:r>
              <a:rPr lang="en-US" sz="2400">
                <a:latin typeface="Calibri" pitchFamily="34" charset="0"/>
              </a:rPr>
              <a:t>Requirements for the SSRB WMP Implementation:</a:t>
            </a:r>
          </a:p>
          <a:p>
            <a:pPr>
              <a:lnSpc>
                <a:spcPct val="90000"/>
              </a:lnSpc>
            </a:pPr>
            <a:endParaRPr lang="en-US" sz="2400">
              <a:latin typeface="Calibri" pitchFamily="34" charset="0"/>
            </a:endParaRPr>
          </a:p>
        </p:txBody>
      </p:sp>
      <p:sp>
        <p:nvSpPr>
          <p:cNvPr id="132101" name="Rectangle 8"/>
          <p:cNvSpPr>
            <a:spLocks noChangeArrowheads="1"/>
          </p:cNvSpPr>
          <p:nvPr/>
        </p:nvSpPr>
        <p:spPr bwMode="auto">
          <a:xfrm>
            <a:off x="166688" y="1598613"/>
            <a:ext cx="4572000" cy="2834622"/>
          </a:xfrm>
          <a:prstGeom prst="rect">
            <a:avLst/>
          </a:prstGeom>
          <a:noFill/>
          <a:ln w="9525">
            <a:noFill/>
            <a:miter lim="800000"/>
            <a:headEnd/>
            <a:tailEnd/>
          </a:ln>
        </p:spPr>
        <p:txBody>
          <a:bodyPr>
            <a:spAutoFit/>
          </a:bodyPr>
          <a:lstStyle/>
          <a:p>
            <a:pPr marL="228600" indent="-228600">
              <a:lnSpc>
                <a:spcPct val="90000"/>
              </a:lnSpc>
              <a:buFont typeface="Calibri" pitchFamily="34" charset="0"/>
              <a:buAutoNum type="arabicPeriod"/>
            </a:pPr>
            <a:r>
              <a:rPr lang="en-US" dirty="0">
                <a:latin typeface="Calibri" pitchFamily="34" charset="0"/>
              </a:rPr>
              <a:t>Water Conservation Objective (WCO)  is based on natural flow and existing In stream Objectives (IO). </a:t>
            </a:r>
          </a:p>
          <a:p>
            <a:pPr marL="685800" lvl="1" indent="-228600">
              <a:lnSpc>
                <a:spcPct val="90000"/>
              </a:lnSpc>
              <a:buFont typeface="Arial" charset="0"/>
              <a:buChar char="•"/>
            </a:pPr>
            <a:r>
              <a:rPr lang="en-US" dirty="0">
                <a:latin typeface="Calibri" pitchFamily="34" charset="0"/>
              </a:rPr>
              <a:t>Calculation of natural flows needed on a </a:t>
            </a:r>
            <a:r>
              <a:rPr lang="en-US" dirty="0">
                <a:solidFill>
                  <a:srgbClr val="FF0000"/>
                </a:solidFill>
                <a:latin typeface="Calibri" pitchFamily="34" charset="0"/>
              </a:rPr>
              <a:t>near – real</a:t>
            </a:r>
            <a:r>
              <a:rPr lang="en-US" dirty="0">
                <a:latin typeface="Calibri" pitchFamily="34" charset="0"/>
              </a:rPr>
              <a:t> time basis.</a:t>
            </a:r>
          </a:p>
          <a:p>
            <a:pPr marL="228600" indent="-228600">
              <a:lnSpc>
                <a:spcPct val="90000"/>
              </a:lnSpc>
              <a:buFont typeface="Calibri" pitchFamily="34" charset="0"/>
              <a:buAutoNum type="arabicPeriod" startAt="2"/>
            </a:pPr>
            <a:r>
              <a:rPr lang="en-US" dirty="0">
                <a:latin typeface="Calibri" pitchFamily="34" charset="0"/>
              </a:rPr>
              <a:t>Administration of Priority Call under the Water Act</a:t>
            </a:r>
          </a:p>
          <a:p>
            <a:pPr marL="228600" indent="-228600">
              <a:lnSpc>
                <a:spcPct val="90000"/>
              </a:lnSpc>
              <a:buFont typeface="Calibri" pitchFamily="34" charset="0"/>
              <a:buAutoNum type="arabicPeriod" startAt="2"/>
            </a:pPr>
            <a:r>
              <a:rPr lang="en-US" dirty="0">
                <a:latin typeface="Calibri" pitchFamily="34" charset="0"/>
              </a:rPr>
              <a:t>Water Shortage Management tool (Southern Region Water Shortage Plan</a:t>
            </a:r>
            <a:r>
              <a:rPr lang="en-US" dirty="0" smtClean="0">
                <a:latin typeface="Calibri" pitchFamily="34" charset="0"/>
              </a:rPr>
              <a:t>)</a:t>
            </a:r>
          </a:p>
          <a:p>
            <a:pPr marL="228600" indent="-228600">
              <a:lnSpc>
                <a:spcPct val="90000"/>
              </a:lnSpc>
              <a:buFont typeface="Calibri" pitchFamily="34" charset="0"/>
              <a:buAutoNum type="arabicPeriod" startAt="2"/>
            </a:pPr>
            <a:r>
              <a:rPr lang="en-US" dirty="0" smtClean="0">
                <a:latin typeface="Calibri" pitchFamily="34" charset="0"/>
              </a:rPr>
              <a:t>WCO/IO </a:t>
            </a:r>
            <a:r>
              <a:rPr lang="en-US" dirty="0">
                <a:latin typeface="Calibri" pitchFamily="34" charset="0"/>
              </a:rPr>
              <a:t>P</a:t>
            </a:r>
            <a:r>
              <a:rPr lang="en-US" dirty="0" smtClean="0">
                <a:latin typeface="Calibri" pitchFamily="34" charset="0"/>
              </a:rPr>
              <a:t>erformance </a:t>
            </a:r>
            <a:r>
              <a:rPr lang="en-US" dirty="0" err="1" smtClean="0">
                <a:latin typeface="Calibri" pitchFamily="34" charset="0"/>
              </a:rPr>
              <a:t>Assesment</a:t>
            </a:r>
            <a:r>
              <a:rPr lang="en-US" dirty="0" smtClean="0">
                <a:latin typeface="Calibri" pitchFamily="34" charset="0"/>
              </a:rPr>
              <a:t> Tool</a:t>
            </a:r>
            <a:endParaRPr lang="en-US" dirty="0">
              <a:latin typeface="Calibri" pitchFamily="34" charset="0"/>
            </a:endParaRPr>
          </a:p>
          <a:p>
            <a:pPr marL="228600" indent="-228600">
              <a:lnSpc>
                <a:spcPct val="90000"/>
              </a:lnSpc>
              <a:buFont typeface="Calibri" pitchFamily="34" charset="0"/>
              <a:buAutoNum type="arabicPeriod" startAt="2"/>
            </a:pPr>
            <a:endParaRPr lang="en-US" dirty="0">
              <a:latin typeface="Calibri" pitchFamily="34" charset="0"/>
            </a:endParaRPr>
          </a:p>
        </p:txBody>
      </p:sp>
      <p:pic>
        <p:nvPicPr>
          <p:cNvPr id="132102" name="Picture 3" descr="Page0001"/>
          <p:cNvPicPr>
            <a:picLocks noChangeAspect="1" noChangeArrowheads="1"/>
          </p:cNvPicPr>
          <p:nvPr/>
        </p:nvPicPr>
        <p:blipFill>
          <a:blip r:embed="rId3"/>
          <a:srcRect l="13680" t="45271" r="13243" b="11830"/>
          <a:stretch>
            <a:fillRect/>
          </a:stretch>
        </p:blipFill>
        <p:spPr bwMode="auto">
          <a:xfrm>
            <a:off x="369006" y="4192588"/>
            <a:ext cx="3313673" cy="2055812"/>
          </a:xfrm>
          <a:prstGeom prst="rect">
            <a:avLst/>
          </a:prstGeom>
          <a:noFill/>
          <a:ln w="9525">
            <a:noFill/>
            <a:miter lim="800000"/>
            <a:headEnd/>
            <a:tailEnd/>
          </a:ln>
        </p:spPr>
      </p:pic>
      <p:sp>
        <p:nvSpPr>
          <p:cNvPr id="11" name="Rectangle 2"/>
          <p:cNvSpPr txBox="1">
            <a:spLocks noChangeArrowheads="1"/>
          </p:cNvSpPr>
          <p:nvPr/>
        </p:nvSpPr>
        <p:spPr>
          <a:xfrm>
            <a:off x="379413" y="6248400"/>
            <a:ext cx="3503612" cy="609600"/>
          </a:xfrm>
          <a:prstGeom prst="rect">
            <a:avLst/>
          </a:prstGeom>
        </p:spPr>
        <p:txBody>
          <a:bodyPr anchor="ctr">
            <a:normAutofit/>
          </a:bodyPr>
          <a:lstStyle/>
          <a:p>
            <a:pPr algn="ctr" fontAlgn="auto">
              <a:spcAft>
                <a:spcPts val="0"/>
              </a:spcAft>
              <a:defRPr/>
            </a:pPr>
            <a:r>
              <a:rPr lang="en-US" sz="1400" dirty="0">
                <a:latin typeface="+mj-lt"/>
                <a:ea typeface="+mj-ea"/>
                <a:cs typeface="+mj-cs"/>
              </a:rPr>
              <a:t>Pragmatic approach - to calculate Natural Flow (GIS based)</a:t>
            </a:r>
          </a:p>
        </p:txBody>
      </p:sp>
      <p:pic>
        <p:nvPicPr>
          <p:cNvPr id="132104" name="Picture 4"/>
          <p:cNvPicPr>
            <a:picLocks noChangeAspect="1" noChangeArrowheads="1"/>
          </p:cNvPicPr>
          <p:nvPr/>
        </p:nvPicPr>
        <p:blipFill>
          <a:blip r:embed="rId4"/>
          <a:srcRect t="26953" r="6953" b="8496"/>
          <a:stretch>
            <a:fillRect/>
          </a:stretch>
        </p:blipFill>
        <p:spPr bwMode="auto">
          <a:xfrm>
            <a:off x="4749800" y="903288"/>
            <a:ext cx="4114800" cy="3276600"/>
          </a:xfrm>
          <a:prstGeom prst="rect">
            <a:avLst/>
          </a:prstGeom>
          <a:noFill/>
          <a:ln w="9525">
            <a:noFill/>
            <a:miter lim="800000"/>
            <a:headEnd/>
            <a:tailEnd/>
          </a:ln>
        </p:spPr>
      </p:pic>
      <p:pic>
        <p:nvPicPr>
          <p:cNvPr id="132105" name="Picture 5"/>
          <p:cNvPicPr>
            <a:picLocks noChangeAspect="1" noChangeArrowheads="1"/>
          </p:cNvPicPr>
          <p:nvPr/>
        </p:nvPicPr>
        <p:blipFill>
          <a:blip r:embed="rId5"/>
          <a:srcRect l="13516" t="11426" r="13594" b="15234"/>
          <a:stretch>
            <a:fillRect/>
          </a:stretch>
        </p:blipFill>
        <p:spPr bwMode="auto">
          <a:xfrm>
            <a:off x="4475163" y="4713288"/>
            <a:ext cx="2667000" cy="1752600"/>
          </a:xfrm>
          <a:prstGeom prst="rect">
            <a:avLst/>
          </a:prstGeom>
          <a:noFill/>
          <a:ln w="9525">
            <a:noFill/>
            <a:miter lim="800000"/>
            <a:headEnd/>
            <a:tailEnd/>
          </a:ln>
        </p:spPr>
      </p:pic>
      <p:sp>
        <p:nvSpPr>
          <p:cNvPr id="19" name="Rectangle 2"/>
          <p:cNvSpPr txBox="1">
            <a:spLocks noChangeArrowheads="1"/>
          </p:cNvSpPr>
          <p:nvPr/>
        </p:nvSpPr>
        <p:spPr>
          <a:xfrm>
            <a:off x="5059363" y="4192588"/>
            <a:ext cx="3443287" cy="457200"/>
          </a:xfrm>
          <a:prstGeom prst="rect">
            <a:avLst/>
          </a:prstGeom>
        </p:spPr>
        <p:txBody>
          <a:bodyPr anchor="ctr">
            <a:normAutofit/>
          </a:bodyPr>
          <a:lstStyle/>
          <a:p>
            <a:pPr algn="ctr" fontAlgn="auto">
              <a:spcAft>
                <a:spcPts val="0"/>
              </a:spcAft>
              <a:defRPr/>
            </a:pPr>
            <a:r>
              <a:rPr lang="en-US" sz="1400" dirty="0">
                <a:latin typeface="+mj-lt"/>
                <a:ea typeface="+mj-ea"/>
                <a:cs typeface="+mj-cs"/>
              </a:rPr>
              <a:t>Water Shortage and Priority Call Tool</a:t>
            </a:r>
          </a:p>
        </p:txBody>
      </p:sp>
      <p:sp>
        <p:nvSpPr>
          <p:cNvPr id="20" name="Rectangle 2"/>
          <p:cNvSpPr txBox="1">
            <a:spLocks noChangeArrowheads="1"/>
          </p:cNvSpPr>
          <p:nvPr/>
        </p:nvSpPr>
        <p:spPr>
          <a:xfrm>
            <a:off x="5260975" y="6477000"/>
            <a:ext cx="2019300" cy="381000"/>
          </a:xfrm>
          <a:prstGeom prst="rect">
            <a:avLst/>
          </a:prstGeom>
        </p:spPr>
        <p:txBody>
          <a:bodyPr anchor="ctr">
            <a:normAutofit/>
          </a:bodyPr>
          <a:lstStyle/>
          <a:p>
            <a:pPr algn="ctr" fontAlgn="auto">
              <a:spcAft>
                <a:spcPts val="0"/>
              </a:spcAft>
              <a:defRPr/>
            </a:pPr>
            <a:r>
              <a:rPr lang="en-US" sz="1400" dirty="0">
                <a:latin typeface="+mj-lt"/>
                <a:ea typeface="+mj-ea"/>
                <a:cs typeface="+mj-cs"/>
              </a:rPr>
              <a:t>Data Analysis Tool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Rectangle 2"/>
          <p:cNvSpPr>
            <a:spLocks noGrp="1" noChangeArrowheads="1"/>
          </p:cNvSpPr>
          <p:nvPr>
            <p:ph type="ctrTitle"/>
          </p:nvPr>
        </p:nvSpPr>
        <p:spPr>
          <a:xfrm>
            <a:off x="1819275" y="412750"/>
            <a:ext cx="7134225" cy="685800"/>
          </a:xfrm>
        </p:spPr>
        <p:txBody>
          <a:bodyPr/>
          <a:lstStyle/>
          <a:p>
            <a:r>
              <a:rPr lang="en-US" smtClean="0"/>
              <a:t> Alberta Tools Making a Difference!</a:t>
            </a:r>
          </a:p>
        </p:txBody>
      </p:sp>
      <p:sp>
        <p:nvSpPr>
          <p:cNvPr id="134146" name="Text Box 3"/>
          <p:cNvSpPr txBox="1">
            <a:spLocks noChangeArrowheads="1"/>
          </p:cNvSpPr>
          <p:nvPr/>
        </p:nvSpPr>
        <p:spPr bwMode="auto">
          <a:xfrm>
            <a:off x="1728788" y="1800225"/>
            <a:ext cx="6761162" cy="400050"/>
          </a:xfrm>
          <a:prstGeom prst="rect">
            <a:avLst/>
          </a:prstGeom>
          <a:noFill/>
          <a:ln w="12700">
            <a:noFill/>
            <a:miter lim="800000"/>
            <a:headEnd type="none" w="sm" len="sm"/>
            <a:tailEnd type="none" w="sm" len="sm"/>
          </a:ln>
        </p:spPr>
        <p:txBody>
          <a:bodyPr>
            <a:spAutoFit/>
          </a:bodyPr>
          <a:lstStyle/>
          <a:p>
            <a:pPr algn="ctr" eaLnBrk="0" hangingPunct="0"/>
            <a:r>
              <a:rPr lang="en-US" sz="2000" b="0"/>
              <a:t>Without Alberta Tools        </a:t>
            </a:r>
            <a:r>
              <a:rPr lang="en-US" sz="2000" b="0">
                <a:solidFill>
                  <a:srgbClr val="FF3300"/>
                </a:solidFill>
              </a:rPr>
              <a:t>versus</a:t>
            </a:r>
            <a:r>
              <a:rPr lang="en-US" sz="2000" b="0">
                <a:solidFill>
                  <a:srgbClr val="66FF33"/>
                </a:solidFill>
              </a:rPr>
              <a:t>           </a:t>
            </a:r>
            <a:r>
              <a:rPr lang="en-US" sz="2000" b="0"/>
              <a:t>With  Alberta Tools</a:t>
            </a:r>
          </a:p>
        </p:txBody>
      </p:sp>
      <p:grpSp>
        <p:nvGrpSpPr>
          <p:cNvPr id="2" name="Group 4"/>
          <p:cNvGrpSpPr>
            <a:grpSpLocks/>
          </p:cNvGrpSpPr>
          <p:nvPr/>
        </p:nvGrpSpPr>
        <p:grpSpPr bwMode="auto">
          <a:xfrm>
            <a:off x="1733550" y="2449513"/>
            <a:ext cx="3494088" cy="4257675"/>
            <a:chOff x="157" y="1422"/>
            <a:chExt cx="2641" cy="2676"/>
          </a:xfrm>
        </p:grpSpPr>
        <p:pic>
          <p:nvPicPr>
            <p:cNvPr id="134153" name="Picture 5" descr="manual_wsdel3"/>
            <p:cNvPicPr>
              <a:picLocks noChangeAspect="1" noChangeArrowheads="1"/>
            </p:cNvPicPr>
            <p:nvPr/>
          </p:nvPicPr>
          <p:blipFill>
            <a:blip r:embed="rId6"/>
            <a:srcRect/>
            <a:stretch>
              <a:fillRect/>
            </a:stretch>
          </p:blipFill>
          <p:spPr bwMode="auto">
            <a:xfrm>
              <a:off x="227" y="1422"/>
              <a:ext cx="2352" cy="1775"/>
            </a:xfrm>
            <a:prstGeom prst="rect">
              <a:avLst/>
            </a:prstGeom>
            <a:noFill/>
            <a:ln w="38100">
              <a:solidFill>
                <a:schemeClr val="tx1"/>
              </a:solidFill>
              <a:miter lim="800000"/>
              <a:headEnd/>
              <a:tailEnd/>
            </a:ln>
          </p:spPr>
        </p:pic>
        <p:sp>
          <p:nvSpPr>
            <p:cNvPr id="134154" name="Text Box 6"/>
            <p:cNvSpPr txBox="1">
              <a:spLocks noChangeArrowheads="1"/>
            </p:cNvSpPr>
            <p:nvPr/>
          </p:nvSpPr>
          <p:spPr bwMode="auto">
            <a:xfrm>
              <a:off x="157" y="3344"/>
              <a:ext cx="2641" cy="754"/>
            </a:xfrm>
            <a:prstGeom prst="rect">
              <a:avLst/>
            </a:prstGeom>
            <a:noFill/>
            <a:ln w="12700">
              <a:noFill/>
              <a:miter lim="800000"/>
              <a:headEnd type="none" w="sm" len="sm"/>
              <a:tailEnd type="none" w="sm" len="sm"/>
            </a:ln>
          </p:spPr>
          <p:txBody>
            <a:bodyPr>
              <a:spAutoFit/>
            </a:bodyPr>
            <a:lstStyle/>
            <a:p>
              <a:pPr eaLnBrk="0" hangingPunct="0"/>
              <a:r>
                <a:rPr lang="en-US" b="0"/>
                <a:t>Stressful and frustrated staff due to inaccessible data/tools and laborious, inconsistent, time consuming work.</a:t>
              </a:r>
            </a:p>
          </p:txBody>
        </p:sp>
      </p:grpSp>
      <p:grpSp>
        <p:nvGrpSpPr>
          <p:cNvPr id="3" name="Group 7"/>
          <p:cNvGrpSpPr>
            <a:grpSpLocks/>
          </p:cNvGrpSpPr>
          <p:nvPr/>
        </p:nvGrpSpPr>
        <p:grpSpPr bwMode="auto">
          <a:xfrm>
            <a:off x="5276850" y="2460625"/>
            <a:ext cx="3867150" cy="4176713"/>
            <a:chOff x="2884" y="1223"/>
            <a:chExt cx="2903" cy="2802"/>
          </a:xfrm>
        </p:grpSpPr>
        <p:grpSp>
          <p:nvGrpSpPr>
            <p:cNvPr id="134149" name="Group 8"/>
            <p:cNvGrpSpPr>
              <a:grpSpLocks/>
            </p:cNvGrpSpPr>
            <p:nvPr/>
          </p:nvGrpSpPr>
          <p:grpSpPr bwMode="auto">
            <a:xfrm>
              <a:off x="2884" y="1223"/>
              <a:ext cx="2903" cy="2802"/>
              <a:chOff x="3001" y="1261"/>
              <a:chExt cx="2696" cy="2802"/>
            </a:xfrm>
          </p:grpSpPr>
          <p:pic>
            <p:nvPicPr>
              <p:cNvPr id="134151" name="Picture 9" descr="OFAT_thumbs_up"/>
              <p:cNvPicPr>
                <a:picLocks noChangeAspect="1" noChangeArrowheads="1"/>
              </p:cNvPicPr>
              <p:nvPr/>
            </p:nvPicPr>
            <p:blipFill>
              <a:blip r:embed="rId7"/>
              <a:srcRect/>
              <a:stretch>
                <a:fillRect/>
              </a:stretch>
            </p:blipFill>
            <p:spPr bwMode="auto">
              <a:xfrm>
                <a:off x="3052" y="1261"/>
                <a:ext cx="2564" cy="1897"/>
              </a:xfrm>
              <a:prstGeom prst="rect">
                <a:avLst/>
              </a:prstGeom>
              <a:noFill/>
              <a:ln w="38100">
                <a:solidFill>
                  <a:schemeClr val="tx1"/>
                </a:solidFill>
                <a:miter lim="800000"/>
                <a:headEnd/>
                <a:tailEnd/>
              </a:ln>
            </p:spPr>
          </p:pic>
          <p:sp>
            <p:nvSpPr>
              <p:cNvPr id="134152" name="Text Box 10"/>
              <p:cNvSpPr txBox="1">
                <a:spLocks noChangeArrowheads="1"/>
              </p:cNvSpPr>
              <p:nvPr/>
            </p:nvSpPr>
            <p:spPr bwMode="auto">
              <a:xfrm>
                <a:off x="3001" y="3258"/>
                <a:ext cx="2696" cy="805"/>
              </a:xfrm>
              <a:prstGeom prst="rect">
                <a:avLst/>
              </a:prstGeom>
              <a:noFill/>
              <a:ln w="12700">
                <a:noFill/>
                <a:miter lim="800000"/>
                <a:headEnd type="none" w="sm" len="sm"/>
                <a:tailEnd type="none" w="sm" len="sm"/>
              </a:ln>
            </p:spPr>
            <p:txBody>
              <a:bodyPr>
                <a:spAutoFit/>
              </a:bodyPr>
              <a:lstStyle/>
              <a:p>
                <a:pPr eaLnBrk="0" hangingPunct="0"/>
                <a:r>
                  <a:rPr lang="en-US" b="0"/>
                  <a:t>Happy &amp; productive staff who are making meaningful contributions to water/watershed management in Alberta.</a:t>
                </a:r>
              </a:p>
            </p:txBody>
          </p:sp>
        </p:grpSp>
        <p:pic>
          <p:nvPicPr>
            <p:cNvPr id="134150" name="Picture 11" descr="AWAIT"/>
            <p:cNvPicPr>
              <a:picLocks noChangeAspect="1" noChangeArrowheads="1"/>
            </p:cNvPicPr>
            <p:nvPr/>
          </p:nvPicPr>
          <p:blipFill>
            <a:blip r:embed="rId8"/>
            <a:srcRect/>
            <a:stretch>
              <a:fillRect/>
            </a:stretch>
          </p:blipFill>
          <p:spPr bwMode="auto">
            <a:xfrm>
              <a:off x="3095" y="1560"/>
              <a:ext cx="874" cy="677"/>
            </a:xfrm>
            <a:prstGeom prst="rect">
              <a:avLst/>
            </a:prstGeom>
            <a:noFill/>
            <a:ln w="9525">
              <a:noFill/>
              <a:miter lim="800000"/>
              <a:headEnd/>
              <a:tailEnd/>
            </a:ln>
          </p:spPr>
        </p:pic>
      </p:grpSp>
    </p:spTree>
  </p:cSld>
  <p:clrMapOvr>
    <a:masterClrMapping/>
  </p:clrMapOvr>
  <p:transition spd="med">
    <p:zoom/>
    <p:sndAc>
      <p:stSnd>
        <p:snd r:embed="rId3" name="KALIMB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CREAM2.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W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5"/>
          <p:cNvSpPr>
            <a:spLocks noGrp="1" noChangeArrowheads="1"/>
          </p:cNvSpPr>
          <p:nvPr>
            <p:ph type="subTitle" idx="1"/>
          </p:nvPr>
        </p:nvSpPr>
        <p:spPr>
          <a:xfrm>
            <a:off x="1758950" y="2271713"/>
            <a:ext cx="6400800" cy="858837"/>
          </a:xfrm>
        </p:spPr>
        <p:txBody>
          <a:bodyPr/>
          <a:lstStyle/>
          <a:p>
            <a:r>
              <a:rPr lang="en-US" sz="3600" smtClean="0">
                <a:solidFill>
                  <a:schemeClr val="tx1"/>
                </a:solidFill>
              </a:rPr>
              <a:t>Q&amp;A, Comments and Discussions</a:t>
            </a:r>
          </a:p>
        </p:txBody>
      </p:sp>
      <p:pic>
        <p:nvPicPr>
          <p:cNvPr id="136194" name="Picture 3" descr="j0254488"/>
          <p:cNvPicPr>
            <a:picLocks noChangeAspect="1" noChangeArrowheads="1" noCrop="1"/>
          </p:cNvPicPr>
          <p:nvPr/>
        </p:nvPicPr>
        <p:blipFill>
          <a:blip r:embed="rId3"/>
          <a:srcRect/>
          <a:stretch>
            <a:fillRect/>
          </a:stretch>
        </p:blipFill>
        <p:spPr bwMode="auto">
          <a:xfrm>
            <a:off x="4138613" y="3495675"/>
            <a:ext cx="1046162" cy="1500188"/>
          </a:xfrm>
          <a:prstGeom prst="rect">
            <a:avLst/>
          </a:prstGeom>
          <a:noFill/>
          <a:ln w="9525">
            <a:noFill/>
            <a:miter lim="800000"/>
            <a:headEnd/>
            <a:tailEnd/>
          </a:ln>
        </p:spPr>
      </p:pic>
      <p:sp>
        <p:nvSpPr>
          <p:cNvPr id="9" name="Text Box 6"/>
          <p:cNvSpPr txBox="1">
            <a:spLocks noChangeArrowheads="1"/>
          </p:cNvSpPr>
          <p:nvPr/>
        </p:nvSpPr>
        <p:spPr bwMode="auto">
          <a:xfrm>
            <a:off x="2133600" y="5372100"/>
            <a:ext cx="5334000" cy="1311275"/>
          </a:xfrm>
          <a:prstGeom prst="rect">
            <a:avLst/>
          </a:prstGeom>
          <a:noFill/>
          <a:ln w="9525">
            <a:noFill/>
            <a:miter lim="800000"/>
            <a:headEnd/>
            <a:tailEnd/>
          </a:ln>
          <a:effectLst/>
        </p:spPr>
        <p:txBody>
          <a:bodyPr>
            <a:spAutoFit/>
          </a:bodyPr>
          <a:lstStyle/>
          <a:p>
            <a:pPr algn="ctr">
              <a:defRPr/>
            </a:pPr>
            <a:r>
              <a:rPr lang="en-CA" sz="2000" dirty="0">
                <a:effectLst>
                  <a:outerShdw blurRad="38100" dist="38100" dir="2700000" algn="tl">
                    <a:srgbClr val="C0C0C0"/>
                  </a:outerShdw>
                </a:effectLst>
              </a:rPr>
              <a:t>“Tell me, and I’ll forget.</a:t>
            </a:r>
          </a:p>
          <a:p>
            <a:pPr algn="ctr">
              <a:defRPr/>
            </a:pPr>
            <a:r>
              <a:rPr lang="en-CA" sz="2000" dirty="0">
                <a:effectLst>
                  <a:outerShdw blurRad="38100" dist="38100" dir="2700000" algn="tl">
                    <a:srgbClr val="C0C0C0"/>
                  </a:outerShdw>
                </a:effectLst>
              </a:rPr>
              <a:t>Show me, and I may not remember.</a:t>
            </a:r>
          </a:p>
          <a:p>
            <a:pPr algn="ctr">
              <a:defRPr/>
            </a:pPr>
            <a:r>
              <a:rPr lang="en-CA" sz="2000" dirty="0">
                <a:effectLst>
                  <a:outerShdw blurRad="38100" dist="38100" dir="2700000" algn="tl">
                    <a:srgbClr val="C0C0C0"/>
                  </a:outerShdw>
                </a:effectLst>
              </a:rPr>
              <a:t>Involve me, and I'll understand.”</a:t>
            </a:r>
          </a:p>
          <a:p>
            <a:pPr algn="ctr">
              <a:defRPr/>
            </a:pPr>
            <a:r>
              <a:rPr lang="en-CA" sz="2000" dirty="0">
                <a:effectLst>
                  <a:outerShdw blurRad="38100" dist="38100" dir="2700000" algn="tl">
                    <a:srgbClr val="C0C0C0"/>
                  </a:outerShdw>
                </a:effectLst>
              </a:rPr>
              <a:t>(Anonymous)</a:t>
            </a:r>
          </a:p>
        </p:txBody>
      </p:sp>
      <p:sp>
        <p:nvSpPr>
          <p:cNvPr id="7" name="Title 1"/>
          <p:cNvSpPr txBox="1">
            <a:spLocks/>
          </p:cNvSpPr>
          <p:nvPr/>
        </p:nvSpPr>
        <p:spPr bwMode="auto">
          <a:xfrm>
            <a:off x="1227138" y="774700"/>
            <a:ext cx="7054850" cy="1143000"/>
          </a:xfrm>
          <a:prstGeom prst="rect">
            <a:avLst/>
          </a:prstGeom>
          <a:noFill/>
          <a:ln w="9525">
            <a:noFill/>
            <a:miter lim="800000"/>
            <a:headEnd/>
            <a:tailEnd/>
          </a:ln>
        </p:spPr>
        <p:txBody>
          <a:bodyPr anchor="ctr"/>
          <a:lstStyle/>
          <a:p>
            <a:pPr algn="ctr" eaLnBrk="0" hangingPunct="0">
              <a:defRPr/>
            </a:pPr>
            <a:r>
              <a:rPr lang="en-US" sz="6000" b="0" dirty="0">
                <a:solidFill>
                  <a:srgbClr val="FFC000"/>
                </a:solidFill>
                <a:latin typeface="+mj-lt"/>
                <a:ea typeface="+mj-ea"/>
                <a:cs typeface="+mj-cs"/>
              </a:rPr>
              <a:t>Thank You!</a:t>
            </a:r>
          </a:p>
        </p:txBody>
      </p:sp>
    </p:spTree>
  </p:cSld>
  <p:clrMapOvr>
    <a:masterClrMapping/>
  </p:clrMapOvr>
  <p:transition>
    <p:sndAc>
      <p:stSnd>
        <p:snd r:embed="rId2" name="A042AS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Alberta Tools</a:t>
            </a:r>
          </a:p>
        </p:txBody>
      </p:sp>
      <p:sp>
        <p:nvSpPr>
          <p:cNvPr id="98306" name="Content Placeholder 2"/>
          <p:cNvSpPr>
            <a:spLocks noGrp="1"/>
          </p:cNvSpPr>
          <p:nvPr>
            <p:ph idx="1"/>
          </p:nvPr>
        </p:nvSpPr>
        <p:spPr>
          <a:xfrm>
            <a:off x="1828800" y="1600200"/>
            <a:ext cx="7124700" cy="4906963"/>
          </a:xfrm>
        </p:spPr>
        <p:txBody>
          <a:bodyPr/>
          <a:lstStyle/>
          <a:p>
            <a:pPr marL="381000" indent="-381000">
              <a:buFontTx/>
              <a:buAutoNum type="arabicPeriod"/>
            </a:pPr>
            <a:r>
              <a:rPr lang="en-US" sz="2400" smtClean="0"/>
              <a:t>AB ArcHydro</a:t>
            </a:r>
          </a:p>
          <a:p>
            <a:pPr marL="381000" indent="-381000">
              <a:buFontTx/>
              <a:buAutoNum type="arabicPeriod"/>
            </a:pPr>
            <a:endParaRPr lang="en-US" sz="2400" smtClean="0"/>
          </a:p>
          <a:p>
            <a:pPr marL="381000" indent="-381000">
              <a:buFontTx/>
              <a:buAutoNum type="arabicPeriod"/>
            </a:pPr>
            <a:r>
              <a:rPr lang="en-US" sz="2400" smtClean="0"/>
              <a:t>Alberta Water Allocation Information Toolbox (AWAIT)</a:t>
            </a:r>
          </a:p>
          <a:p>
            <a:pPr marL="381000" indent="-381000">
              <a:buFontTx/>
              <a:buAutoNum type="arabicPeriod"/>
            </a:pPr>
            <a:endParaRPr lang="en-US" sz="2400" smtClean="0"/>
          </a:p>
          <a:p>
            <a:pPr marL="381000" indent="-381000">
              <a:buFontTx/>
              <a:buAutoNum type="arabicPeriod"/>
            </a:pPr>
            <a:r>
              <a:rPr lang="en-US" sz="2400" smtClean="0"/>
              <a:t>SSRB Licence Viewer</a:t>
            </a:r>
          </a:p>
          <a:p>
            <a:pPr marL="381000" indent="-381000">
              <a:buFontTx/>
              <a:buAutoNum type="arabicPeriod"/>
            </a:pPr>
            <a:endParaRPr lang="en-US" sz="2400" smtClean="0"/>
          </a:p>
          <a:p>
            <a:pPr marL="381000" indent="-381000">
              <a:buFontTx/>
              <a:buAutoNum type="arabicPeriod"/>
            </a:pPr>
            <a:r>
              <a:rPr lang="en-US" sz="2400" smtClean="0"/>
              <a:t>Water Allocation Modelling</a:t>
            </a:r>
          </a:p>
          <a:p>
            <a:pPr marL="381000" indent="-381000">
              <a:buFontTx/>
              <a:buAutoNum type="arabicPeriod"/>
            </a:pPr>
            <a:endParaRPr lang="en-US" sz="2400" smtClean="0"/>
          </a:p>
          <a:p>
            <a:pPr marL="381000" indent="-381000">
              <a:buFontTx/>
              <a:buAutoNum type="arabicPeriod"/>
            </a:pPr>
            <a:r>
              <a:rPr lang="en-US" sz="2400" smtClean="0"/>
              <a:t>Tools for SSRB WMP Implementation</a:t>
            </a:r>
          </a:p>
          <a:p>
            <a:pPr marL="381000" indent="-381000">
              <a:buFontTx/>
              <a:buAutoNum type="arabicPeriod"/>
            </a:pPr>
            <a:endParaRPr lang="en-US"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t>Alberta Tools</a:t>
            </a:r>
          </a:p>
        </p:txBody>
      </p:sp>
      <p:sp>
        <p:nvSpPr>
          <p:cNvPr id="99330" name="Content Placeholder 2"/>
          <p:cNvSpPr>
            <a:spLocks noGrp="1"/>
          </p:cNvSpPr>
          <p:nvPr>
            <p:ph idx="1"/>
          </p:nvPr>
        </p:nvSpPr>
        <p:spPr>
          <a:xfrm>
            <a:off x="1828800" y="1600200"/>
            <a:ext cx="7124700" cy="4906963"/>
          </a:xfrm>
        </p:spPr>
        <p:txBody>
          <a:bodyPr/>
          <a:lstStyle/>
          <a:p>
            <a:pPr marL="381000" indent="-381000">
              <a:buFontTx/>
              <a:buAutoNum type="arabicPeriod"/>
            </a:pPr>
            <a:r>
              <a:rPr lang="en-US" sz="2400" smtClean="0"/>
              <a:t>AB ArcHydro</a:t>
            </a:r>
          </a:p>
          <a:p>
            <a:pPr marL="381000" indent="-381000">
              <a:buFontTx/>
              <a:buAutoNum type="arabicPeriod"/>
            </a:pPr>
            <a:endParaRPr lang="en-US" sz="2400" smtClean="0"/>
          </a:p>
          <a:p>
            <a:pPr marL="381000" indent="-381000">
              <a:buFontTx/>
              <a:buAutoNum type="arabicPeriod"/>
            </a:pPr>
            <a:r>
              <a:rPr lang="en-US" sz="2400" smtClean="0">
                <a:solidFill>
                  <a:srgbClr val="00AAD2"/>
                </a:solidFill>
              </a:rPr>
              <a:t>Alberta Water Allocation Information Toolbox (AWAIT)</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SSRB Licence Viewer</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Water Allocation Modelling</a:t>
            </a:r>
          </a:p>
          <a:p>
            <a:pPr marL="381000" indent="-381000">
              <a:buFontTx/>
              <a:buAutoNum type="arabicPeriod"/>
            </a:pPr>
            <a:endParaRPr lang="en-US" sz="2400" smtClean="0">
              <a:solidFill>
                <a:srgbClr val="00AAD2"/>
              </a:solidFill>
            </a:endParaRPr>
          </a:p>
          <a:p>
            <a:pPr marL="381000" indent="-381000">
              <a:buFontTx/>
              <a:buAutoNum type="arabicPeriod"/>
            </a:pPr>
            <a:r>
              <a:rPr lang="en-US" sz="2400" smtClean="0">
                <a:solidFill>
                  <a:srgbClr val="00AAD2"/>
                </a:solidFill>
              </a:rPr>
              <a:t>Tools for SSRB WMP Implementation</a:t>
            </a:r>
          </a:p>
          <a:p>
            <a:pPr marL="381000" indent="-381000">
              <a:buFontTx/>
              <a:buAutoNum type="arabicPeriod"/>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1731963" y="0"/>
            <a:ext cx="7142162" cy="1139825"/>
          </a:xfrm>
        </p:spPr>
        <p:txBody>
          <a:bodyPr anchor="ctr" anchorCtr="1"/>
          <a:lstStyle/>
          <a:p>
            <a:r>
              <a:rPr lang="en-US" sz="2800" smtClean="0"/>
              <a:t>Vision – ArcHydro as a Foundation for Watershed Management in Alberta </a:t>
            </a:r>
          </a:p>
        </p:txBody>
      </p:sp>
      <p:pic>
        <p:nvPicPr>
          <p:cNvPr id="100354" name="Picture 2"/>
          <p:cNvPicPr>
            <a:picLocks noChangeAspect="1" noChangeArrowheads="1"/>
          </p:cNvPicPr>
          <p:nvPr/>
        </p:nvPicPr>
        <p:blipFill>
          <a:blip r:embed="rId2"/>
          <a:srcRect/>
          <a:stretch>
            <a:fillRect/>
          </a:stretch>
        </p:blipFill>
        <p:spPr bwMode="auto">
          <a:xfrm>
            <a:off x="1606550" y="1119188"/>
            <a:ext cx="7537450" cy="5567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archydrouml"/>
          <p:cNvPicPr>
            <a:picLocks noChangeAspect="1" noChangeArrowheads="1"/>
          </p:cNvPicPr>
          <p:nvPr/>
        </p:nvPicPr>
        <p:blipFill>
          <a:blip r:embed="rId2"/>
          <a:srcRect/>
          <a:stretch>
            <a:fillRect/>
          </a:stretch>
        </p:blipFill>
        <p:spPr bwMode="auto">
          <a:xfrm>
            <a:off x="0" y="0"/>
            <a:ext cx="8870950" cy="6707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784350" y="358775"/>
            <a:ext cx="7200900" cy="774700"/>
          </a:xfrm>
        </p:spPr>
        <p:txBody>
          <a:bodyPr/>
          <a:lstStyle/>
          <a:p>
            <a:r>
              <a:rPr lang="en-US" smtClean="0"/>
              <a:t>Current Status of Alberta ArcHydro</a:t>
            </a:r>
          </a:p>
        </p:txBody>
      </p:sp>
      <p:sp>
        <p:nvSpPr>
          <p:cNvPr id="102402" name="Rectangle 66"/>
          <p:cNvSpPr>
            <a:spLocks noChangeArrowheads="1"/>
          </p:cNvSpPr>
          <p:nvPr/>
        </p:nvSpPr>
        <p:spPr bwMode="auto">
          <a:xfrm>
            <a:off x="22098000" y="7778750"/>
            <a:ext cx="2673350" cy="427038"/>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Snow pillow data</a:t>
            </a:r>
            <a:endParaRPr lang="en-US" sz="2800"/>
          </a:p>
        </p:txBody>
      </p:sp>
      <p:pic>
        <p:nvPicPr>
          <p:cNvPr id="102403" name="Picture 372"/>
          <p:cNvPicPr>
            <a:picLocks noChangeAspect="1" noChangeArrowheads="1"/>
          </p:cNvPicPr>
          <p:nvPr/>
        </p:nvPicPr>
        <p:blipFill>
          <a:blip r:embed="rId3"/>
          <a:srcRect/>
          <a:stretch>
            <a:fillRect/>
          </a:stretch>
        </p:blipFill>
        <p:spPr bwMode="auto">
          <a:xfrm>
            <a:off x="3644900" y="1492250"/>
            <a:ext cx="3276600" cy="4579938"/>
          </a:xfrm>
          <a:prstGeom prst="rect">
            <a:avLst/>
          </a:prstGeom>
          <a:noFill/>
          <a:ln w="9525">
            <a:noFill/>
            <a:miter lim="800000"/>
            <a:headEnd/>
            <a:tailEnd/>
          </a:ln>
        </p:spPr>
      </p:pic>
      <p:sp>
        <p:nvSpPr>
          <p:cNvPr id="102404" name="Rectangle 8"/>
          <p:cNvSpPr>
            <a:spLocks noChangeArrowheads="1"/>
          </p:cNvSpPr>
          <p:nvPr/>
        </p:nvSpPr>
        <p:spPr bwMode="auto">
          <a:xfrm>
            <a:off x="2036763" y="6029325"/>
            <a:ext cx="6838950" cy="646113"/>
          </a:xfrm>
          <a:prstGeom prst="rect">
            <a:avLst/>
          </a:prstGeom>
          <a:noFill/>
          <a:ln w="9525">
            <a:noFill/>
            <a:miter lim="800000"/>
            <a:headEnd/>
            <a:tailEnd/>
          </a:ln>
        </p:spPr>
        <p:txBody>
          <a:bodyPr>
            <a:spAutoFit/>
          </a:bodyPr>
          <a:lstStyle/>
          <a:p>
            <a:r>
              <a:rPr lang="en-US"/>
              <a:t>ArcHydro data  are organized into each of the 18 major basins in Alberta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784350" y="358775"/>
            <a:ext cx="7200900" cy="774700"/>
          </a:xfrm>
        </p:spPr>
        <p:txBody>
          <a:bodyPr/>
          <a:lstStyle/>
          <a:p>
            <a:r>
              <a:rPr lang="en-US" smtClean="0"/>
              <a:t>Current Status of Alberta ArcHydro</a:t>
            </a:r>
          </a:p>
        </p:txBody>
      </p:sp>
      <p:sp>
        <p:nvSpPr>
          <p:cNvPr id="104450" name="Rectangle 66"/>
          <p:cNvSpPr>
            <a:spLocks noChangeArrowheads="1"/>
          </p:cNvSpPr>
          <p:nvPr/>
        </p:nvSpPr>
        <p:spPr bwMode="auto">
          <a:xfrm>
            <a:off x="22098000" y="7778750"/>
            <a:ext cx="2673350" cy="427038"/>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Snow pillow data</a:t>
            </a:r>
            <a:endParaRPr lang="en-US" sz="2800"/>
          </a:p>
        </p:txBody>
      </p:sp>
      <p:pic>
        <p:nvPicPr>
          <p:cNvPr id="104451" name="Picture 316"/>
          <p:cNvPicPr>
            <a:picLocks noChangeAspect="1" noChangeArrowheads="1"/>
          </p:cNvPicPr>
          <p:nvPr/>
        </p:nvPicPr>
        <p:blipFill>
          <a:blip r:embed="rId3"/>
          <a:srcRect/>
          <a:stretch>
            <a:fillRect/>
          </a:stretch>
        </p:blipFill>
        <p:spPr bwMode="auto">
          <a:xfrm>
            <a:off x="4230688" y="1779588"/>
            <a:ext cx="4754562" cy="3365500"/>
          </a:xfrm>
          <a:prstGeom prst="rect">
            <a:avLst/>
          </a:prstGeom>
          <a:noFill/>
          <a:ln w="9525">
            <a:noFill/>
            <a:miter lim="800000"/>
            <a:headEnd/>
            <a:tailEnd/>
          </a:ln>
        </p:spPr>
      </p:pic>
      <p:pic>
        <p:nvPicPr>
          <p:cNvPr id="104452" name="Picture 372"/>
          <p:cNvPicPr>
            <a:picLocks noChangeAspect="1" noChangeArrowheads="1"/>
          </p:cNvPicPr>
          <p:nvPr/>
        </p:nvPicPr>
        <p:blipFill>
          <a:blip r:embed="rId4"/>
          <a:srcRect/>
          <a:stretch>
            <a:fillRect/>
          </a:stretch>
        </p:blipFill>
        <p:spPr bwMode="auto">
          <a:xfrm>
            <a:off x="1609725" y="1666875"/>
            <a:ext cx="2571750" cy="3597275"/>
          </a:xfrm>
          <a:prstGeom prst="rect">
            <a:avLst/>
          </a:prstGeom>
          <a:noFill/>
          <a:ln w="9525">
            <a:noFill/>
            <a:miter lim="800000"/>
            <a:headEnd/>
            <a:tailEnd/>
          </a:ln>
        </p:spPr>
      </p:pic>
      <p:cxnSp>
        <p:nvCxnSpPr>
          <p:cNvPr id="104453" name="Straight Arrow Connector 7"/>
          <p:cNvCxnSpPr>
            <a:cxnSpLocks noChangeShapeType="1"/>
          </p:cNvCxnSpPr>
          <p:nvPr/>
        </p:nvCxnSpPr>
        <p:spPr bwMode="auto">
          <a:xfrm flipV="1">
            <a:off x="3230563" y="3413125"/>
            <a:ext cx="2951162" cy="317500"/>
          </a:xfrm>
          <a:prstGeom prst="straightConnector1">
            <a:avLst/>
          </a:prstGeom>
          <a:noFill/>
          <a:ln w="38100" algn="ctr">
            <a:solidFill>
              <a:srgbClr val="FF0000"/>
            </a:solidFill>
            <a:round/>
            <a:headEnd/>
            <a:tailEnd type="arrow" w="med" len="med"/>
          </a:ln>
        </p:spPr>
      </p:cxnSp>
      <p:sp>
        <p:nvSpPr>
          <p:cNvPr id="104454" name="Rectangle 8"/>
          <p:cNvSpPr>
            <a:spLocks noChangeArrowheads="1"/>
          </p:cNvSpPr>
          <p:nvPr/>
        </p:nvSpPr>
        <p:spPr bwMode="auto">
          <a:xfrm>
            <a:off x="2895600" y="5310188"/>
            <a:ext cx="4432300" cy="1354137"/>
          </a:xfrm>
          <a:prstGeom prst="rect">
            <a:avLst/>
          </a:prstGeom>
          <a:noFill/>
          <a:ln w="9525">
            <a:noFill/>
            <a:miter lim="800000"/>
            <a:headEnd/>
            <a:tailEnd/>
          </a:ln>
        </p:spPr>
        <p:txBody>
          <a:bodyPr>
            <a:spAutoFit/>
          </a:bodyPr>
          <a:lstStyle/>
          <a:p>
            <a:r>
              <a:rPr lang="en-US"/>
              <a:t>Each major basin contains:</a:t>
            </a:r>
          </a:p>
          <a:p>
            <a:pPr>
              <a:buFontTx/>
              <a:buChar char="-"/>
            </a:pPr>
            <a:r>
              <a:rPr lang="en-US" sz="1600" b="0"/>
              <a:t> Raster Data (DEM-related data)</a:t>
            </a:r>
          </a:p>
          <a:p>
            <a:pPr>
              <a:buFontTx/>
              <a:buChar char="-"/>
            </a:pPr>
            <a:r>
              <a:rPr lang="en-US" sz="1600" b="0"/>
              <a:t> Vector Data (catchments, drainage lines, etc.)</a:t>
            </a:r>
          </a:p>
          <a:p>
            <a:pPr>
              <a:buFontTx/>
              <a:buChar char="-"/>
            </a:pPr>
            <a:r>
              <a:rPr lang="en-US" sz="1600" b="0"/>
              <a:t> Network Data (geometric network)</a:t>
            </a:r>
          </a:p>
          <a:p>
            <a:pPr>
              <a:buFontTx/>
              <a:buChar char="-"/>
            </a:pPr>
            <a:r>
              <a:rPr lang="en-US" sz="1600" b="0"/>
              <a:t> Daily Time Series Data (hydro-climate data)</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784350" y="358775"/>
            <a:ext cx="7200900" cy="774700"/>
          </a:xfrm>
        </p:spPr>
        <p:txBody>
          <a:bodyPr/>
          <a:lstStyle/>
          <a:p>
            <a:r>
              <a:rPr lang="en-US" smtClean="0"/>
              <a:t>Current Status of Alberta ArcHydro</a:t>
            </a:r>
          </a:p>
        </p:txBody>
      </p:sp>
      <p:sp>
        <p:nvSpPr>
          <p:cNvPr id="106498" name="Rectangle 66"/>
          <p:cNvSpPr>
            <a:spLocks noChangeArrowheads="1"/>
          </p:cNvSpPr>
          <p:nvPr/>
        </p:nvSpPr>
        <p:spPr bwMode="auto">
          <a:xfrm>
            <a:off x="22098000" y="7778750"/>
            <a:ext cx="2673350" cy="427038"/>
          </a:xfrm>
          <a:prstGeom prst="rect">
            <a:avLst/>
          </a:prstGeom>
          <a:noFill/>
          <a:ln w="9525">
            <a:noFill/>
            <a:miter lim="800000"/>
            <a:headEnd/>
            <a:tailEnd/>
          </a:ln>
        </p:spPr>
        <p:txBody>
          <a:bodyPr wrap="none" lIns="0" tIns="0" rIns="0" bIns="0">
            <a:spAutoFit/>
          </a:bodyPr>
          <a:lstStyle/>
          <a:p>
            <a:pPr eaLnBrk="0" hangingPunct="0"/>
            <a:r>
              <a:rPr lang="en-US" sz="2800">
                <a:solidFill>
                  <a:srgbClr val="000000"/>
                </a:solidFill>
              </a:rPr>
              <a:t>Snow pillow data</a:t>
            </a:r>
            <a:endParaRPr lang="en-US" sz="2800"/>
          </a:p>
        </p:txBody>
      </p:sp>
      <p:sp>
        <p:nvSpPr>
          <p:cNvPr id="106499" name="Rectangle 8"/>
          <p:cNvSpPr>
            <a:spLocks noChangeArrowheads="1"/>
          </p:cNvSpPr>
          <p:nvPr/>
        </p:nvSpPr>
        <p:spPr bwMode="auto">
          <a:xfrm>
            <a:off x="1743075" y="1616075"/>
            <a:ext cx="7119938" cy="830263"/>
          </a:xfrm>
          <a:prstGeom prst="rect">
            <a:avLst/>
          </a:prstGeom>
          <a:noFill/>
          <a:ln w="9525">
            <a:noFill/>
            <a:miter lim="800000"/>
            <a:headEnd/>
            <a:tailEnd/>
          </a:ln>
        </p:spPr>
        <p:txBody>
          <a:bodyPr>
            <a:spAutoFit/>
          </a:bodyPr>
          <a:lstStyle/>
          <a:p>
            <a:r>
              <a:rPr lang="en-US" sz="2400"/>
              <a:t>Tool developments using AB ArcHydro as data framework, e.g., Alberta IFN Desktop Method</a:t>
            </a:r>
          </a:p>
        </p:txBody>
      </p:sp>
      <p:pic>
        <p:nvPicPr>
          <p:cNvPr id="106500" name="Picture 2"/>
          <p:cNvPicPr>
            <a:picLocks noChangeAspect="1" noChangeArrowheads="1"/>
          </p:cNvPicPr>
          <p:nvPr/>
        </p:nvPicPr>
        <p:blipFill>
          <a:blip r:embed="rId3"/>
          <a:srcRect/>
          <a:stretch>
            <a:fillRect/>
          </a:stretch>
        </p:blipFill>
        <p:spPr bwMode="auto">
          <a:xfrm>
            <a:off x="2840038" y="2446338"/>
            <a:ext cx="5292725"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TotalTime>
  <Words>1296</Words>
  <Application>Microsoft Office PowerPoint</Application>
  <PresentationFormat>On-screen Show (4:3)</PresentationFormat>
  <Paragraphs>219</Paragraphs>
  <Slides>27</Slides>
  <Notes>14</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Default Design</vt:lpstr>
      <vt:lpstr>1_Default Design</vt:lpstr>
      <vt:lpstr>Custom Design</vt:lpstr>
      <vt:lpstr>2_Custom Design</vt:lpstr>
      <vt:lpstr>1_Custom Design</vt:lpstr>
      <vt:lpstr>4_Custom Design</vt:lpstr>
      <vt:lpstr>3_Custom Design</vt:lpstr>
      <vt:lpstr>Alberta Tools</vt:lpstr>
      <vt:lpstr>Purposes of the Presentation</vt:lpstr>
      <vt:lpstr>Alberta Tools</vt:lpstr>
      <vt:lpstr>Alberta Tools</vt:lpstr>
      <vt:lpstr>Vision – ArcHydro as a Foundation for Watershed Management in Alberta </vt:lpstr>
      <vt:lpstr>PowerPoint Presentation</vt:lpstr>
      <vt:lpstr>Current Status of Alberta ArcHydro</vt:lpstr>
      <vt:lpstr>Current Status of Alberta ArcHydro</vt:lpstr>
      <vt:lpstr>Current Status of Alberta ArcHydro</vt:lpstr>
      <vt:lpstr>Benefits of Using ArcHydro</vt:lpstr>
      <vt:lpstr>Alberta Tools</vt:lpstr>
      <vt:lpstr>What Is AWAIT ?</vt:lpstr>
      <vt:lpstr>AWAIT Interfaces</vt:lpstr>
      <vt:lpstr>Query Example</vt:lpstr>
      <vt:lpstr>Alberta Tools</vt:lpstr>
      <vt:lpstr>PowerPoint Presentation</vt:lpstr>
      <vt:lpstr>Alberta Tools</vt:lpstr>
      <vt:lpstr>Water Allocation Modelling</vt:lpstr>
      <vt:lpstr>Water Allocation Modelling</vt:lpstr>
      <vt:lpstr>Water Allocation Modelling</vt:lpstr>
      <vt:lpstr>Water Allocation Modelling</vt:lpstr>
      <vt:lpstr>PowerPoint Presentation</vt:lpstr>
      <vt:lpstr>PowerPoint Presentation</vt:lpstr>
      <vt:lpstr>Alberta Tools</vt:lpstr>
      <vt:lpstr>Tools for SSRB WMP Implementation</vt:lpstr>
      <vt:lpstr> Alberta Tools Making a Difference!</vt:lpstr>
      <vt:lpstr>PowerPoint Presentation</vt:lpstr>
    </vt:vector>
  </TitlesOfParts>
  <Company>Government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of Alberta PowerPoint Presentations</dc:title>
  <dc:creator/>
  <cp:lastModifiedBy>Khanna,Vir [Cal]</cp:lastModifiedBy>
  <cp:revision>172</cp:revision>
  <dcterms:created xsi:type="dcterms:W3CDTF">2009-04-06T05:16:49Z</dcterms:created>
  <dcterms:modified xsi:type="dcterms:W3CDTF">2013-01-29T21:02:47Z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0x010100C66948A9DFF2094FB913EC68039BD71F</vt:lpwstr>
  </property>
</Properties>
</file>