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8" r:id="rId12"/>
    <p:sldId id="269" r:id="rId13"/>
    <p:sldId id="267" r:id="rId14"/>
    <p:sldId id="258" r:id="rId15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96" y="4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04D43-BBCE-4097-8B34-4FE1AF5F7A11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294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6323E-2D52-44AF-9392-54E3D35EBF4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073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C38E4-BB47-44A2-8FEC-81051DF9694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375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38C11-CCF9-448D-B884-EABDA343189B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147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FF5FD-1783-4D76-A36F-473645B47AD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875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874E9-2137-49C5-9669-A3371F21CAD1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567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AFF49-34EE-49CE-ADC3-7CCC19EE425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995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13F38-5C31-43AD-A2E2-FFED6A5A3A0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164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F23FF-98C8-44BC-859E-FF5137B2A9A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989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196F4-6C5F-4CB4-A042-4D3C668B155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431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AB94F-7E98-497F-932A-134B0C007494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199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Cliquez pour modifier les styles du texte du masque</a:t>
            </a:r>
          </a:p>
          <a:p>
            <a:pPr lvl="1"/>
            <a:r>
              <a:rPr lang="en-CA" smtClean="0"/>
              <a:t>Deuxième niveau</a:t>
            </a:r>
          </a:p>
          <a:p>
            <a:pPr lvl="2"/>
            <a:r>
              <a:rPr lang="en-CA" smtClean="0"/>
              <a:t>Troisième niveau</a:t>
            </a:r>
          </a:p>
          <a:p>
            <a:pPr lvl="3"/>
            <a:r>
              <a:rPr lang="en-CA" smtClean="0"/>
              <a:t>Quatrième niveau</a:t>
            </a:r>
          </a:p>
          <a:p>
            <a:pPr lvl="4"/>
            <a:r>
              <a:rPr lang="en-CA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14DFDA-3533-4BDD-A0D2-4568386ECB7F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cole@agr.gc.ca" TargetMode="External"/><Relationship Id="rId2" Type="http://schemas.openxmlformats.org/officeDocument/2006/relationships/hyperlink" Target="mailto:gordon.bell@agr.gc.c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" y="3836988"/>
            <a:ext cx="7299960" cy="1938992"/>
          </a:xfrm>
          <a:noFill/>
        </p:spPr>
        <p:txBody>
          <a:bodyPr wrap="square" anchor="t">
            <a:spAutoFit/>
          </a:bodyPr>
          <a:lstStyle/>
          <a:p>
            <a:r>
              <a:rPr lang="en-CA" sz="3600" b="1" dirty="0" smtClean="0"/>
              <a:t>Annual Unit Runoff in Canada</a:t>
            </a:r>
            <a:r>
              <a:rPr lang="en-CA" sz="3600" b="1" dirty="0"/>
              <a:t/>
            </a:r>
            <a:br>
              <a:rPr lang="en-CA" sz="3600" b="1" dirty="0"/>
            </a:br>
            <a:r>
              <a:rPr lang="en-CA" sz="3600" b="1" dirty="0" smtClean="0"/>
              <a:t/>
            </a:r>
            <a:br>
              <a:rPr lang="en-CA" sz="3600" b="1" dirty="0" smtClean="0"/>
            </a:br>
            <a:r>
              <a:rPr lang="en-CA" sz="2400" dirty="0" smtClean="0"/>
              <a:t>Presentation at PPWB Prairie Hydrology Workshop</a:t>
            </a:r>
            <a:br>
              <a:rPr lang="en-CA" sz="2400" dirty="0" smtClean="0"/>
            </a:br>
            <a:r>
              <a:rPr lang="en-CA" sz="2400" dirty="0" smtClean="0"/>
              <a:t>January 29, 2013</a:t>
            </a:r>
            <a:endParaRPr lang="en-CA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Median Annual Unit Runoff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1" y="1146092"/>
            <a:ext cx="8682361" cy="5617999"/>
          </a:xfrm>
        </p:spPr>
      </p:pic>
    </p:spTree>
    <p:extLst>
      <p:ext uri="{BB962C8B-B14F-4D97-AF65-F5344CB8AC3E}">
        <p14:creationId xmlns:p14="http://schemas.microsoft.com/office/powerpoint/2010/main" val="1226668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Median Annual Unit Runoff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5" y="1180730"/>
            <a:ext cx="8410382" cy="5442012"/>
          </a:xfrm>
        </p:spPr>
      </p:pic>
    </p:spTree>
    <p:extLst>
      <p:ext uri="{BB962C8B-B14F-4D97-AF65-F5344CB8AC3E}">
        <p14:creationId xmlns:p14="http://schemas.microsoft.com/office/powerpoint/2010/main" val="508263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Median Annual Unit Runoff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52" y="1305017"/>
            <a:ext cx="8207544" cy="5310764"/>
          </a:xfrm>
        </p:spPr>
      </p:pic>
    </p:spTree>
    <p:extLst>
      <p:ext uri="{BB962C8B-B14F-4D97-AF65-F5344CB8AC3E}">
        <p14:creationId xmlns:p14="http://schemas.microsoft.com/office/powerpoint/2010/main" val="433319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Final Report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200" dirty="0" smtClean="0"/>
              <a:t>100 copies will be printed and distributed by </a:t>
            </a:r>
            <a:r>
              <a:rPr lang="en-CA" sz="2200" dirty="0" err="1" smtClean="0"/>
              <a:t>Gord</a:t>
            </a:r>
            <a:r>
              <a:rPr lang="en-CA" sz="2200" dirty="0" smtClean="0"/>
              <a:t> Bell in Regina (</a:t>
            </a:r>
            <a:r>
              <a:rPr lang="en-CA" sz="2200" dirty="0" smtClean="0">
                <a:hlinkClick r:id="rId2"/>
              </a:rPr>
              <a:t>gordon.bell@agr.gc.ca</a:t>
            </a:r>
            <a:r>
              <a:rPr lang="en-CA" sz="2200" dirty="0" smtClean="0"/>
              <a:t>)</a:t>
            </a:r>
          </a:p>
          <a:p>
            <a:r>
              <a:rPr lang="en-CA" sz="2200" dirty="0" smtClean="0"/>
              <a:t>PDF copies are available from Anna Cole in Saskatoon (</a:t>
            </a:r>
            <a:r>
              <a:rPr lang="en-CA" sz="2200" dirty="0" smtClean="0">
                <a:hlinkClick r:id="rId3"/>
              </a:rPr>
              <a:t>anna.cole@agr.gc.ca</a:t>
            </a:r>
            <a:r>
              <a:rPr lang="en-CA" sz="2200" dirty="0" smtClean="0"/>
              <a:t>) and will hopefully be available on a website at a future date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2520422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168400" y="3836988"/>
            <a:ext cx="61753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CA" sz="3600" b="1" dirty="0">
                <a:solidFill>
                  <a:schemeClr val="tx2"/>
                </a:solidFill>
              </a:rPr>
              <a:t>Thank you</a:t>
            </a:r>
            <a:r>
              <a:rPr lang="en-CA" sz="3600" b="1" dirty="0" smtClean="0">
                <a:solidFill>
                  <a:schemeClr val="tx2"/>
                </a:solidFill>
              </a:rPr>
              <a:t>!</a:t>
            </a:r>
            <a:endParaRPr lang="en-CA" sz="25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Introduction</a:t>
            </a:r>
            <a:endParaRPr lang="fr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dirty="0" smtClean="0"/>
              <a:t>Annual Unit Runoff</a:t>
            </a:r>
            <a:r>
              <a:rPr lang="en-US" sz="1400" dirty="0" smtClean="0"/>
              <a:t> </a:t>
            </a:r>
            <a:r>
              <a:rPr lang="en-US" sz="1200" dirty="0" smtClean="0"/>
              <a:t>(dam</a:t>
            </a:r>
            <a:r>
              <a:rPr lang="en-US" sz="1200" baseline="30000" dirty="0" smtClean="0"/>
              <a:t>3</a:t>
            </a:r>
            <a:r>
              <a:rPr lang="en-US" sz="1200" dirty="0" smtClean="0"/>
              <a:t>/km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)</a:t>
            </a:r>
            <a:r>
              <a:rPr lang="en-US" sz="1800" dirty="0" smtClean="0"/>
              <a:t> = </a:t>
            </a:r>
            <a:r>
              <a:rPr lang="en-US" sz="2000" u="sng" dirty="0" smtClean="0"/>
              <a:t>Annual Volume of </a:t>
            </a:r>
            <a:r>
              <a:rPr lang="en-US" sz="2000" u="sng" dirty="0" err="1" smtClean="0"/>
              <a:t>Streamflow</a:t>
            </a:r>
            <a:r>
              <a:rPr lang="en-US" sz="1200" u="sng" dirty="0" smtClean="0"/>
              <a:t> (dam</a:t>
            </a:r>
            <a:r>
              <a:rPr lang="en-US" sz="1200" u="sng" baseline="30000" dirty="0" smtClean="0"/>
              <a:t>3</a:t>
            </a:r>
            <a:r>
              <a:rPr lang="en-US" sz="1200" u="sng" dirty="0" smtClean="0"/>
              <a:t>)</a:t>
            </a:r>
          </a:p>
          <a:p>
            <a:pPr lvl="4">
              <a:buFontTx/>
              <a:buNone/>
            </a:pPr>
            <a:r>
              <a:rPr lang="en-US" sz="1600" dirty="0" smtClean="0"/>
              <a:t>			         </a:t>
            </a:r>
            <a:r>
              <a:rPr lang="en-US" dirty="0"/>
              <a:t>Drainage Area</a:t>
            </a:r>
            <a:r>
              <a:rPr lang="en-US" dirty="0" smtClean="0"/>
              <a:t> </a:t>
            </a:r>
            <a:r>
              <a:rPr lang="en-US" sz="1200" dirty="0" smtClean="0"/>
              <a:t>(km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)</a:t>
            </a:r>
          </a:p>
          <a:p>
            <a:pPr>
              <a:buFontTx/>
              <a:buNone/>
            </a:pPr>
            <a:endParaRPr lang="en-US" sz="2200" dirty="0" smtClean="0"/>
          </a:p>
          <a:p>
            <a:pPr>
              <a:buFontTx/>
              <a:buNone/>
            </a:pPr>
            <a:r>
              <a:rPr lang="en-US" sz="2200" dirty="0" smtClean="0"/>
              <a:t>Applications:</a:t>
            </a:r>
          </a:p>
          <a:p>
            <a:r>
              <a:rPr lang="en-US" sz="2200" dirty="0" smtClean="0"/>
              <a:t>Provide an overview of runoff across Canada </a:t>
            </a:r>
          </a:p>
          <a:p>
            <a:r>
              <a:rPr lang="en-US" sz="2200" dirty="0" smtClean="0"/>
              <a:t>Conduct preliminary project feasibility studies</a:t>
            </a:r>
          </a:p>
          <a:p>
            <a:r>
              <a:rPr lang="en-US" sz="2200" dirty="0" smtClean="0"/>
              <a:t>Determine water availability for project licensing</a:t>
            </a:r>
          </a:p>
          <a:p>
            <a:r>
              <a:rPr lang="en-US" sz="2200" dirty="0" smtClean="0"/>
              <a:t>Size dugouts</a:t>
            </a:r>
          </a:p>
          <a:p>
            <a:r>
              <a:rPr lang="en-US" sz="2200" dirty="0" smtClean="0"/>
              <a:t>Evaluate surface water supply dependability</a:t>
            </a:r>
            <a:endParaRPr lang="en-CA" sz="2200" dirty="0" smtClean="0"/>
          </a:p>
          <a:p>
            <a:endParaRPr lang="fr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Background: Prairies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Three prior investigations into unit runoff have been conducted for the Prairie Region by PFRA: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1964 – “The Distribution and Variability of Runoff in Alberta, </a:t>
            </a:r>
            <a:r>
              <a:rPr lang="en-US" sz="2000" dirty="0" smtClean="0"/>
              <a:t>Saskatchewan </a:t>
            </a:r>
            <a:r>
              <a:rPr lang="en-US" sz="2000" dirty="0" smtClean="0"/>
              <a:t>and Manitoba</a:t>
            </a:r>
            <a:r>
              <a:rPr lang="en-US" sz="2000" dirty="0" smtClean="0"/>
              <a:t>” (PPWB Report No. 10)</a:t>
            </a:r>
            <a:endParaRPr lang="en-US" sz="2000" dirty="0" smtClean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1978 – “Report on Median Annual Unit Runoff for the Prairie Provinces</a:t>
            </a:r>
            <a:r>
              <a:rPr lang="en-US" sz="2000" dirty="0" smtClean="0"/>
              <a:t>” (Hydrology Report #92)</a:t>
            </a:r>
            <a:endParaRPr lang="en-US" sz="2000" dirty="0" smtClean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1994 – “Annual Unit Runoff on the Canadian Prairies</a:t>
            </a:r>
            <a:r>
              <a:rPr lang="en-US" sz="2000" dirty="0" smtClean="0"/>
              <a:t>” (Hydrology Report #135)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438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Background: Canada</a:t>
            </a:r>
            <a:endParaRPr lang="en-CA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566863"/>
            <a:ext cx="2601913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Other areas of Canada have more fragmented runoff information available</a:t>
            </a:r>
          </a:p>
          <a:p>
            <a:pPr lvl="1"/>
            <a:endParaRPr lang="en-US" sz="1400" dirty="0" smtClean="0"/>
          </a:p>
          <a:p>
            <a:r>
              <a:rPr lang="en-US" sz="2000" dirty="0" smtClean="0"/>
              <a:t>Some information exists to aid in future work, but current unit runoff has not been </a:t>
            </a:r>
            <a:r>
              <a:rPr lang="en-US" sz="2000" dirty="0" smtClean="0"/>
              <a:t>previously calculated.</a:t>
            </a:r>
            <a:endParaRPr lang="en-CA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60088203"/>
              </p:ext>
            </p:extLst>
          </p:nvPr>
        </p:nvGraphicFramePr>
        <p:xfrm>
          <a:off x="3132138" y="1557338"/>
          <a:ext cx="5695950" cy="4684713"/>
        </p:xfrm>
        <a:graphic>
          <a:graphicData uri="http://schemas.openxmlformats.org/drawingml/2006/table">
            <a:tbl>
              <a:tblPr/>
              <a:tblGrid>
                <a:gridCol w="3163887"/>
                <a:gridCol w="2532063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British Columbia</a:t>
                      </a:r>
                      <a:endParaRPr kumimoji="0" lang="en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Regional Streamflow reports (1998-2002)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Ontario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OFAT, Great Lakes Study – Hard to find raw data.</a:t>
                      </a: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Quebec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Referred us to the WSC database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 Brunswick / Nova Scotia / PEI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Some old studies exist; Little current</a:t>
                      </a: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Newfoundland / Labrador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“The Hydrology of Labrador” contains Mean Monthly Runoff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Yukon/NWT/Nunavut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Limited information available for shorter period off record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34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Background: Why Update?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Hydrology is statistical.</a:t>
            </a:r>
          </a:p>
          <a:p>
            <a:r>
              <a:rPr lang="en-US" sz="2000" dirty="0" smtClean="0"/>
              <a:t>As more data is collected from </a:t>
            </a:r>
            <a:r>
              <a:rPr lang="en-US" sz="2000" dirty="0" err="1" smtClean="0"/>
              <a:t>streamflow</a:t>
            </a:r>
            <a:r>
              <a:rPr lang="en-US" sz="2000" dirty="0" smtClean="0"/>
              <a:t> monitoring stations, it becomes possible to create more accurate models.</a:t>
            </a:r>
          </a:p>
          <a:p>
            <a:r>
              <a:rPr lang="en-US" sz="2000" dirty="0" smtClean="0"/>
              <a:t>Since the 1994 PFRA study, an additional 17 years of data has been collected at many sites.</a:t>
            </a:r>
          </a:p>
          <a:p>
            <a:r>
              <a:rPr lang="en-US" sz="2000" dirty="0" smtClean="0"/>
              <a:t>Updated maps will provide more reliable information to users.</a:t>
            </a:r>
          </a:p>
          <a:p>
            <a:r>
              <a:rPr lang="en-US" sz="2000" dirty="0" smtClean="0"/>
              <a:t>No such maps exist for the rest of Canada.</a:t>
            </a:r>
          </a:p>
          <a:p>
            <a:r>
              <a:rPr lang="en-US" sz="2000" dirty="0" smtClean="0"/>
              <a:t>This project will provide a uniform product based on the largest amount of data available in each region.</a:t>
            </a:r>
          </a:p>
          <a:p>
            <a:r>
              <a:rPr lang="en-US" sz="2000" dirty="0" smtClean="0"/>
              <a:t>Regional trend analysis potential</a:t>
            </a:r>
            <a:endParaRPr lang="en-CA" sz="2000" dirty="0" smtClean="0"/>
          </a:p>
          <a:p>
            <a:endParaRPr lang="en-CA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4508500"/>
            <a:ext cx="3529013" cy="215265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101821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Methodology: Prairies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Gross Drainage Area (GDA): Total area that contributes runoff to a point under very wet conditions.</a:t>
            </a:r>
          </a:p>
          <a:p>
            <a:r>
              <a:rPr lang="en-US" sz="2000" dirty="0" smtClean="0"/>
              <a:t>Effective Drainage Area (EDA): Area that contributes runoff during a median-sized event </a:t>
            </a:r>
            <a:r>
              <a:rPr lang="en-US" sz="2000" dirty="0" smtClean="0"/>
              <a:t>(generally less </a:t>
            </a:r>
            <a:r>
              <a:rPr lang="en-US" sz="2000" dirty="0" smtClean="0"/>
              <a:t>than </a:t>
            </a:r>
            <a:r>
              <a:rPr lang="en-US" sz="2000" dirty="0" smtClean="0"/>
              <a:t>GDA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1994 PFRA report established a procedure and set of rules to prepare annual unit runoff maps for the region</a:t>
            </a:r>
          </a:p>
          <a:p>
            <a:pPr lvl="1"/>
            <a:r>
              <a:rPr lang="en-US" sz="1800" dirty="0" smtClean="0"/>
              <a:t>EDA of less than 5000 km</a:t>
            </a:r>
            <a:r>
              <a:rPr lang="en-US" sz="1800" baseline="30000" dirty="0" smtClean="0"/>
              <a:t>2</a:t>
            </a:r>
          </a:p>
          <a:p>
            <a:pPr lvl="1"/>
            <a:r>
              <a:rPr lang="en-US" sz="1800" dirty="0" smtClean="0"/>
              <a:t>Minimum record of 15 years, extrapolated to 40 years</a:t>
            </a:r>
          </a:p>
          <a:p>
            <a:pPr lvl="1"/>
            <a:r>
              <a:rPr lang="en-US" sz="1800" dirty="0" smtClean="0"/>
              <a:t>Natural or naturalized </a:t>
            </a:r>
            <a:r>
              <a:rPr lang="en-US" sz="1800" dirty="0" smtClean="0"/>
              <a:t>flow</a:t>
            </a:r>
            <a:endParaRPr lang="en-US" sz="1800" dirty="0" smtClean="0"/>
          </a:p>
          <a:p>
            <a:r>
              <a:rPr lang="en-US" sz="2000" dirty="0" smtClean="0"/>
              <a:t>These rules are </a:t>
            </a:r>
            <a:r>
              <a:rPr lang="en-US" sz="2000" dirty="0" smtClean="0"/>
              <a:t>maintained </a:t>
            </a:r>
            <a:r>
              <a:rPr lang="en-US" sz="2000" dirty="0" smtClean="0"/>
              <a:t>in the updated study where possible</a:t>
            </a:r>
          </a:p>
          <a:p>
            <a:pPr lvl="1"/>
            <a:r>
              <a:rPr lang="en-US" sz="1800" dirty="0" smtClean="0"/>
              <a:t>Period of study extended </a:t>
            </a:r>
            <a:r>
              <a:rPr lang="en-US" sz="1800" dirty="0" smtClean="0"/>
              <a:t>from </a:t>
            </a:r>
            <a:r>
              <a:rPr lang="en-US" sz="1800" dirty="0" smtClean="0"/>
              <a:t>1950-2006 (57 years)</a:t>
            </a:r>
            <a:endParaRPr lang="en-CA" sz="180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407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Methodology: Prairies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360 stations selected based on previous rules.</a:t>
            </a:r>
          </a:p>
          <a:p>
            <a:pPr marL="800100" lvl="1" indent="-342900">
              <a:buFontTx/>
              <a:buChar char="•"/>
            </a:pPr>
            <a:r>
              <a:rPr lang="en-US" sz="2000" dirty="0" smtClean="0"/>
              <a:t>Down from 397 in 1994 study due to less naturalized data available and some stations being discontinued by WSC.</a:t>
            </a:r>
          </a:p>
          <a:p>
            <a:r>
              <a:rPr lang="en-US" sz="2200" dirty="0" smtClean="0"/>
              <a:t>Monthly data pulled from Water Survey of Canada database.</a:t>
            </a:r>
          </a:p>
          <a:p>
            <a:r>
              <a:rPr lang="en-US" sz="2200" dirty="0" smtClean="0"/>
              <a:t>Winter months (Nov-Feb) filled with zero flow values as applicable.</a:t>
            </a:r>
          </a:p>
          <a:p>
            <a:pPr marL="800100" lvl="1" indent="-342900">
              <a:buFontTx/>
              <a:buChar char="•"/>
            </a:pPr>
            <a:r>
              <a:rPr lang="en-US" sz="2000" dirty="0" smtClean="0"/>
              <a:t>No flow in winter is a reasonable assumption in the Prairies.</a:t>
            </a:r>
          </a:p>
          <a:p>
            <a:r>
              <a:rPr lang="en-US" sz="2200" dirty="0" smtClean="0"/>
              <a:t>Annual flows calculated.</a:t>
            </a:r>
          </a:p>
          <a:p>
            <a:r>
              <a:rPr lang="en-US" sz="2200" dirty="0" smtClean="0"/>
              <a:t>Linear correlation to other stations used to fill missing years of annual data for full study period</a:t>
            </a:r>
            <a:r>
              <a:rPr lang="en-US" sz="2200" dirty="0" smtClean="0"/>
              <a:t>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5589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Methodology: Prairies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200" dirty="0" smtClean="0"/>
              <a:t>Frequency analysis for each station to determine annual runoff for seven probabilities of </a:t>
            </a:r>
            <a:r>
              <a:rPr lang="en-CA" sz="2200" dirty="0" err="1" smtClean="0"/>
              <a:t>exceedence</a:t>
            </a:r>
            <a:r>
              <a:rPr lang="en-CA" sz="2200" dirty="0" smtClean="0"/>
              <a:t> (POE): 10%, 25%, 50%, 70%, 75%, 80% and 90%. </a:t>
            </a:r>
          </a:p>
          <a:p>
            <a:r>
              <a:rPr lang="en-US" sz="2200" dirty="0" smtClean="0"/>
              <a:t>Divide the annual runoffs by the EDA for each station to generate Annual Unit Runoff for each POE and location.</a:t>
            </a:r>
          </a:p>
          <a:p>
            <a:r>
              <a:rPr lang="en-US" sz="2200" dirty="0" smtClean="0"/>
              <a:t>Create map for each probability of </a:t>
            </a:r>
            <a:r>
              <a:rPr lang="en-US" sz="2200" dirty="0" err="1" smtClean="0"/>
              <a:t>exceedence</a:t>
            </a:r>
            <a:r>
              <a:rPr lang="en-US" sz="2200" dirty="0" smtClean="0"/>
              <a:t> by applying the AUR for each basin.</a:t>
            </a:r>
            <a:endParaRPr lang="en-CA" sz="220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2488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Methodology: National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200" dirty="0" smtClean="0"/>
              <a:t>Total of 1184 stations selected</a:t>
            </a:r>
          </a:p>
          <a:p>
            <a:r>
              <a:rPr lang="en-CA" sz="2200" dirty="0" smtClean="0"/>
              <a:t>Gross drainage areas used for unit runoff calculations outside of the </a:t>
            </a:r>
            <a:r>
              <a:rPr lang="en-CA" sz="2200" dirty="0" smtClean="0"/>
              <a:t>Prairies (EDA not available)</a:t>
            </a:r>
            <a:endParaRPr lang="en-CA" sz="2200" dirty="0" smtClean="0"/>
          </a:p>
          <a:p>
            <a:r>
              <a:rPr lang="en-CA" sz="2200" dirty="0" smtClean="0"/>
              <a:t>Same methodology as described for the Prairies used to extend records and </a:t>
            </a:r>
            <a:r>
              <a:rPr lang="en-CA" sz="2200" dirty="0" smtClean="0"/>
              <a:t>calculate </a:t>
            </a:r>
            <a:r>
              <a:rPr lang="en-CA" sz="2200" dirty="0" smtClean="0"/>
              <a:t>runoff values for various </a:t>
            </a:r>
            <a:r>
              <a:rPr lang="en-CA" sz="2200" dirty="0" smtClean="0"/>
              <a:t>POEs:</a:t>
            </a:r>
            <a:r>
              <a:rPr lang="en-CA" sz="2200" dirty="0" smtClean="0"/>
              <a:t> </a:t>
            </a:r>
            <a:r>
              <a:rPr lang="en-CA" sz="2200" dirty="0" smtClean="0"/>
              <a:t>10%, 25%, 50%, 70%, 75%, 80%, 90%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266433457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slides_ENG">
  <a:themeElements>
    <a:clrScheme name="PowerPoint_slides_E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_slides_E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_slides_E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slides_E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slides_E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slides_E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slides_E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slides_E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slides_E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slides_E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slides_E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slides_E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slides_E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slides_E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PowerPoint_slides_ENG</Template>
  <TotalTime>73</TotalTime>
  <Words>659</Words>
  <Application>Microsoft Office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PowerPoint_slides_ENG</vt:lpstr>
      <vt:lpstr>Annual Unit Runoff in Canada  Presentation at PPWB Prairie Hydrology Workshop January 29, 2013</vt:lpstr>
      <vt:lpstr>Introduction</vt:lpstr>
      <vt:lpstr>Background: Prairies</vt:lpstr>
      <vt:lpstr>Background: Canada</vt:lpstr>
      <vt:lpstr>Background: Why Update?</vt:lpstr>
      <vt:lpstr>Methodology: Prairies</vt:lpstr>
      <vt:lpstr>Methodology: Prairies</vt:lpstr>
      <vt:lpstr>Methodology: Prairies</vt:lpstr>
      <vt:lpstr>Methodology: National</vt:lpstr>
      <vt:lpstr>Median Annual Unit Runoff</vt:lpstr>
      <vt:lpstr>Median Annual Unit Runoff</vt:lpstr>
      <vt:lpstr>Median Annual Unit Runoff</vt:lpstr>
      <vt:lpstr>Final Report</vt:lpstr>
      <vt:lpstr>PowerPoint Presentation</vt:lpstr>
    </vt:vector>
  </TitlesOfParts>
  <Company>AAFC-AAC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CRDH</dc:creator>
  <cp:lastModifiedBy>Woodvine, Ron</cp:lastModifiedBy>
  <cp:revision>13</cp:revision>
  <cp:lastPrinted>2013-01-23T23:03:39Z</cp:lastPrinted>
  <dcterms:created xsi:type="dcterms:W3CDTF">2010-08-19T15:31:18Z</dcterms:created>
  <dcterms:modified xsi:type="dcterms:W3CDTF">2013-01-23T23:07:18Z</dcterms:modified>
</cp:coreProperties>
</file>