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256" r:id="rId2"/>
    <p:sldId id="387" r:id="rId3"/>
    <p:sldId id="355" r:id="rId4"/>
    <p:sldId id="338" r:id="rId5"/>
    <p:sldId id="344" r:id="rId6"/>
    <p:sldId id="349" r:id="rId7"/>
    <p:sldId id="379" r:id="rId8"/>
    <p:sldId id="385" r:id="rId9"/>
    <p:sldId id="381" r:id="rId10"/>
    <p:sldId id="382" r:id="rId11"/>
    <p:sldId id="384" r:id="rId12"/>
    <p:sldId id="389" r:id="rId13"/>
    <p:sldId id="360" r:id="rId14"/>
    <p:sldId id="361" r:id="rId15"/>
    <p:sldId id="362" r:id="rId16"/>
    <p:sldId id="364" r:id="rId17"/>
    <p:sldId id="363" r:id="rId18"/>
    <p:sldId id="365" r:id="rId19"/>
    <p:sldId id="369" r:id="rId20"/>
    <p:sldId id="368" r:id="rId21"/>
    <p:sldId id="373" r:id="rId22"/>
    <p:sldId id="374" r:id="rId23"/>
    <p:sldId id="375" r:id="rId24"/>
    <p:sldId id="376" r:id="rId25"/>
    <p:sldId id="377" r:id="rId26"/>
    <p:sldId id="339" r:id="rId27"/>
    <p:sldId id="394" r:id="rId28"/>
    <p:sldId id="337" r:id="rId29"/>
    <p:sldId id="341" r:id="rId30"/>
    <p:sldId id="359" r:id="rId31"/>
    <p:sldId id="293" r:id="rId32"/>
  </p:sldIdLst>
  <p:sldSz cx="9144000" cy="6858000" type="screen4x3"/>
  <p:notesSz cx="6858000"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3458BE"/>
    <a:srgbClr val="2748B3"/>
    <a:srgbClr val="202FBA"/>
    <a:srgbClr val="1F48BB"/>
    <a:srgbClr val="3D67DF"/>
    <a:srgbClr val="CC3300"/>
    <a:srgbClr val="00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10" autoAdjust="0"/>
  </p:normalViewPr>
  <p:slideViewPr>
    <p:cSldViewPr>
      <p:cViewPr>
        <p:scale>
          <a:sx n="100" d="100"/>
          <a:sy n="100" d="100"/>
        </p:scale>
        <p:origin x="-666"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KTyler\AppData\Local\Microsoft\Windows\Temporary%20Internet%20Files\Content.Outlook\DY0T7LS8\Top_ten_MB_Floods_180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CA"/>
  <c:chart>
    <c:title>
      <c:tx>
        <c:rich>
          <a:bodyPr/>
          <a:lstStyle/>
          <a:p>
            <a:pPr>
              <a:defRPr sz="3200">
                <a:solidFill>
                  <a:srgbClr val="FFFF00"/>
                </a:solidFill>
                <a:latin typeface="Myriad Pro"/>
              </a:defRPr>
            </a:pPr>
            <a:r>
              <a:rPr lang="en-CA" sz="3200" dirty="0" smtClean="0">
                <a:solidFill>
                  <a:srgbClr val="FFFF00"/>
                </a:solidFill>
                <a:latin typeface="Myriad Pro"/>
              </a:rPr>
              <a:t>Red </a:t>
            </a:r>
            <a:r>
              <a:rPr lang="en-CA" sz="3200" baseline="0" dirty="0" smtClean="0">
                <a:solidFill>
                  <a:srgbClr val="FFFF00"/>
                </a:solidFill>
                <a:latin typeface="Myriad Pro"/>
              </a:rPr>
              <a:t> </a:t>
            </a:r>
            <a:r>
              <a:rPr lang="en-CA" sz="3200" baseline="0" dirty="0">
                <a:solidFill>
                  <a:srgbClr val="FFFF00"/>
                </a:solidFill>
                <a:latin typeface="Myriad Pro"/>
              </a:rPr>
              <a:t>River </a:t>
            </a:r>
            <a:r>
              <a:rPr lang="en-CA" sz="3200" baseline="0" dirty="0" smtClean="0">
                <a:solidFill>
                  <a:srgbClr val="FFFF00"/>
                </a:solidFill>
                <a:latin typeface="Myriad Pro"/>
              </a:rPr>
              <a:t> at  James  Ave.</a:t>
            </a:r>
          </a:p>
          <a:p>
            <a:pPr>
              <a:defRPr sz="3200">
                <a:solidFill>
                  <a:srgbClr val="FFFF00"/>
                </a:solidFill>
                <a:latin typeface="Myriad Pro"/>
              </a:defRPr>
            </a:pPr>
            <a:r>
              <a:rPr lang="en-CA" sz="3200" baseline="0" dirty="0" smtClean="0">
                <a:solidFill>
                  <a:srgbClr val="FFFF00"/>
                </a:solidFill>
                <a:latin typeface="Myriad Pro"/>
              </a:rPr>
              <a:t>natural  peak  flow</a:t>
            </a:r>
          </a:p>
        </c:rich>
      </c:tx>
      <c:layout>
        <c:manualLayout>
          <c:xMode val="edge"/>
          <c:yMode val="edge"/>
          <c:x val="0.2321101268591427"/>
          <c:y val="1.1080489938757705E-3"/>
        </c:manualLayout>
      </c:layout>
    </c:title>
    <c:plotArea>
      <c:layout>
        <c:manualLayout>
          <c:layoutTarget val="inner"/>
          <c:xMode val="edge"/>
          <c:yMode val="edge"/>
          <c:x val="5.1993885379712147E-2"/>
          <c:y val="0.14068613285032727"/>
          <c:w val="0.93188889850308243"/>
          <c:h val="0.71492287554868694"/>
        </c:manualLayout>
      </c:layout>
      <c:barChart>
        <c:barDir val="col"/>
        <c:grouping val="clustered"/>
        <c:ser>
          <c:idx val="0"/>
          <c:order val="0"/>
          <c:tx>
            <c:strRef>
              <c:f>Sheet1!$B$1</c:f>
              <c:strCache>
                <c:ptCount val="1"/>
                <c:pt idx="0">
                  <c:v>Natural Spring Peak Discharges (cfs)</c:v>
                </c:pt>
              </c:strCache>
            </c:strRef>
          </c:tx>
          <c:spPr>
            <a:solidFill>
              <a:schemeClr val="accent1"/>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c:spPr>
          <c:dPt>
            <c:idx val="0"/>
            <c:spPr>
              <a:solidFill>
                <a:srgbClr val="00CC66"/>
              </a:solidFill>
              <a:ln>
                <a:solidFill>
                  <a:srgbClr val="00CC66"/>
                </a:solidFill>
              </a:ln>
              <a:effectLst>
                <a:glow rad="228600">
                  <a:srgbClr val="00CC66">
                    <a:alpha val="40000"/>
                  </a:srgbClr>
                </a:glow>
              </a:effectLst>
            </c:spPr>
          </c:dPt>
          <c:dPt>
            <c:idx val="1"/>
            <c:spPr>
              <a:solidFill>
                <a:srgbClr val="FF00FF"/>
              </a:solidFill>
              <a:ln>
                <a:solidFill>
                  <a:srgbClr val="FF00FF"/>
                </a:solidFill>
              </a:ln>
              <a:effectLst>
                <a:glow rad="228600">
                  <a:srgbClr val="FF00FF">
                    <a:alpha val="40000"/>
                  </a:srgbClr>
                </a:glow>
              </a:effectLst>
            </c:spPr>
          </c:dPt>
          <c:dPt>
            <c:idx val="2"/>
            <c:spPr>
              <a:solidFill>
                <a:srgbClr val="FF0000"/>
              </a:solidFill>
              <a:ln>
                <a:solidFill>
                  <a:srgbClr val="FF0000"/>
                </a:solidFill>
              </a:ln>
              <a:effectLst>
                <a:glow rad="228600">
                  <a:srgbClr val="FF0000">
                    <a:alpha val="40000"/>
                  </a:srgbClr>
                </a:glow>
              </a:effectLst>
            </c:spPr>
          </c:dPt>
          <c:dPt>
            <c:idx val="3"/>
            <c:spPr>
              <a:solidFill>
                <a:srgbClr val="9966FF"/>
              </a:solidFill>
              <a:ln>
                <a:solidFill>
                  <a:srgbClr val="9966FF"/>
                </a:solidFill>
              </a:ln>
              <a:effectLst>
                <a:glow rad="228600">
                  <a:srgbClr val="9966FF">
                    <a:alpha val="40000"/>
                  </a:srgbClr>
                </a:glow>
              </a:effectLst>
            </c:spPr>
          </c:dPt>
          <c:dPt>
            <c:idx val="4"/>
            <c:spPr>
              <a:solidFill>
                <a:srgbClr val="CC9900"/>
              </a:solidFill>
              <a:ln>
                <a:solidFill>
                  <a:srgbClr val="CC9900"/>
                </a:solidFill>
              </a:ln>
              <a:effectLst>
                <a:glow rad="228600">
                  <a:srgbClr val="CC9900">
                    <a:alpha val="40000"/>
                  </a:srgbClr>
                </a:glow>
              </a:effectLst>
            </c:spPr>
          </c:dPt>
          <c:dPt>
            <c:idx val="5"/>
            <c:spPr>
              <a:solidFill>
                <a:srgbClr val="00FF00"/>
              </a:solidFill>
              <a:ln>
                <a:solidFill>
                  <a:srgbClr val="00FF00"/>
                </a:solidFill>
              </a:ln>
              <a:effectLst>
                <a:glow rad="228600">
                  <a:srgbClr val="00FF00">
                    <a:alpha val="40000"/>
                  </a:srgbClr>
                </a:glow>
              </a:effectLst>
            </c:spPr>
          </c:dPt>
          <c:dPt>
            <c:idx val="6"/>
            <c:spPr>
              <a:solidFill>
                <a:srgbClr val="00FFFF"/>
              </a:solidFill>
              <a:ln>
                <a:solidFill>
                  <a:srgbClr val="00FFFF"/>
                </a:solidFill>
              </a:ln>
              <a:effectLst>
                <a:glow rad="228600">
                  <a:srgbClr val="00FFFF">
                    <a:alpha val="40000"/>
                  </a:srgbClr>
                </a:glow>
              </a:effectLst>
            </c:spPr>
          </c:dPt>
          <c:dPt>
            <c:idx val="7"/>
            <c:spPr>
              <a:solidFill>
                <a:srgbClr val="FFC000"/>
              </a:solidFill>
              <a:ln>
                <a:solidFill>
                  <a:srgbClr val="FFC000"/>
                </a:solidFill>
              </a:ln>
              <a:effectLst>
                <a:glow rad="228600">
                  <a:srgbClr val="FFC000">
                    <a:alpha val="40000"/>
                  </a:srgbClr>
                </a:glow>
              </a:effectLst>
            </c:spPr>
          </c:dPt>
          <c:dPt>
            <c:idx val="8"/>
            <c:spPr>
              <a:solidFill>
                <a:srgbClr val="CC00CC"/>
              </a:solidFill>
              <a:ln>
                <a:solidFill>
                  <a:srgbClr val="CC00CC"/>
                </a:solidFill>
              </a:ln>
              <a:effectLst>
                <a:glow rad="228600">
                  <a:srgbClr val="CC00CC">
                    <a:alpha val="40000"/>
                  </a:srgbClr>
                </a:glow>
              </a:effectLst>
            </c:spPr>
          </c:dPt>
          <c:dPt>
            <c:idx val="9"/>
            <c:spPr>
              <a:solidFill>
                <a:schemeClr val="accent6">
                  <a:lumMod val="40000"/>
                  <a:lumOff val="60000"/>
                </a:schemeClr>
              </a:solidFill>
              <a:ln>
                <a:solidFill>
                  <a:schemeClr val="accent6">
                    <a:lumMod val="40000"/>
                    <a:lumOff val="60000"/>
                  </a:schemeClr>
                </a:solidFill>
              </a:ln>
              <a:effectLst>
                <a:glow rad="228600">
                  <a:schemeClr val="accent6">
                    <a:lumMod val="40000"/>
                    <a:lumOff val="60000"/>
                    <a:alpha val="40000"/>
                  </a:schemeClr>
                </a:glow>
              </a:effectLst>
            </c:spPr>
          </c:dPt>
          <c:dLbls>
            <c:dLbl>
              <c:idx val="0"/>
              <c:layout/>
              <c:tx>
                <c:rich>
                  <a:bodyPr/>
                  <a:lstStyle/>
                  <a:p>
                    <a:pPr>
                      <a:defRPr sz="1800" b="1" i="0" baseline="0">
                        <a:solidFill>
                          <a:srgbClr val="00CC66"/>
                        </a:solidFill>
                        <a:latin typeface="Myriad Pro"/>
                      </a:defRPr>
                    </a:pPr>
                    <a:r>
                      <a:rPr lang="en-US" sz="1800" b="1" i="0" baseline="0">
                        <a:solidFill>
                          <a:srgbClr val="00CC66"/>
                        </a:solidFill>
                        <a:latin typeface="Myriad Pro"/>
                      </a:rPr>
                      <a:t>2</a:t>
                    </a:r>
                    <a:r>
                      <a:rPr lang="en-US" sz="1800" b="1" i="0" baseline="0">
                        <a:solidFill>
                          <a:srgbClr val="00CC66"/>
                        </a:solidFill>
                      </a:rPr>
                      <a:t>25,000</a:t>
                    </a:r>
                  </a:p>
                </c:rich>
              </c:tx>
              <c:spPr/>
              <c:showVal val="1"/>
            </c:dLbl>
            <c:dLbl>
              <c:idx val="1"/>
              <c:layout/>
              <c:tx>
                <c:rich>
                  <a:bodyPr/>
                  <a:lstStyle/>
                  <a:p>
                    <a:pPr>
                      <a:defRPr sz="1800" b="1" i="0" baseline="0">
                        <a:solidFill>
                          <a:srgbClr val="FF00FF"/>
                        </a:solidFill>
                        <a:latin typeface="Myriad Pro"/>
                      </a:defRPr>
                    </a:pPr>
                    <a:r>
                      <a:rPr lang="en-US" sz="1800" b="1" i="0" baseline="0">
                        <a:solidFill>
                          <a:srgbClr val="FF00FF"/>
                        </a:solidFill>
                        <a:latin typeface="Myriad Pro"/>
                      </a:rPr>
                      <a:t>1</a:t>
                    </a:r>
                    <a:r>
                      <a:rPr lang="en-US" sz="1800" b="1" i="0" baseline="0">
                        <a:solidFill>
                          <a:srgbClr val="FF00FF"/>
                        </a:solidFill>
                      </a:rPr>
                      <a:t>65,000</a:t>
                    </a:r>
                  </a:p>
                </c:rich>
              </c:tx>
              <c:spPr/>
              <c:showVal val="1"/>
            </c:dLbl>
            <c:dLbl>
              <c:idx val="2"/>
              <c:layout/>
              <c:tx>
                <c:rich>
                  <a:bodyPr/>
                  <a:lstStyle/>
                  <a:p>
                    <a:pPr>
                      <a:defRPr sz="1800" b="1" i="0" baseline="0">
                        <a:solidFill>
                          <a:srgbClr val="FF0000"/>
                        </a:solidFill>
                        <a:latin typeface="Myriad Pro"/>
                      </a:defRPr>
                    </a:pPr>
                    <a:r>
                      <a:rPr lang="en-US" sz="1800" b="1" i="0" baseline="0">
                        <a:solidFill>
                          <a:srgbClr val="FF0000"/>
                        </a:solidFill>
                        <a:latin typeface="Myriad Pro"/>
                      </a:rPr>
                      <a:t>1</a:t>
                    </a:r>
                    <a:r>
                      <a:rPr lang="en-US" sz="1800" b="1" i="0" baseline="0">
                        <a:solidFill>
                          <a:srgbClr val="FF0000"/>
                        </a:solidFill>
                      </a:rPr>
                      <a:t>63,000</a:t>
                    </a:r>
                  </a:p>
                </c:rich>
              </c:tx>
              <c:spPr/>
              <c:showVal val="1"/>
            </c:dLbl>
            <c:dLbl>
              <c:idx val="3"/>
              <c:layout/>
              <c:tx>
                <c:rich>
                  <a:bodyPr/>
                  <a:lstStyle/>
                  <a:p>
                    <a:pPr>
                      <a:defRPr sz="1800" b="1" i="0" baseline="0">
                        <a:solidFill>
                          <a:srgbClr val="9966FF"/>
                        </a:solidFill>
                        <a:latin typeface="Myriad Pro"/>
                      </a:defRPr>
                    </a:pPr>
                    <a:r>
                      <a:rPr lang="en-US" sz="1800" b="1" i="0" baseline="0">
                        <a:solidFill>
                          <a:srgbClr val="9966FF"/>
                        </a:solidFill>
                        <a:latin typeface="Myriad Pro"/>
                      </a:rPr>
                      <a:t>1</a:t>
                    </a:r>
                    <a:r>
                      <a:rPr lang="en-US" sz="1800" b="1" i="0" baseline="0">
                        <a:solidFill>
                          <a:srgbClr val="9966FF"/>
                        </a:solidFill>
                      </a:rPr>
                      <a:t>28,000</a:t>
                    </a:r>
                  </a:p>
                </c:rich>
              </c:tx>
              <c:spPr/>
              <c:showVal val="1"/>
            </c:dLbl>
            <c:dLbl>
              <c:idx val="4"/>
              <c:layout/>
              <c:tx>
                <c:rich>
                  <a:bodyPr/>
                  <a:lstStyle/>
                  <a:p>
                    <a:pPr>
                      <a:defRPr sz="1800" b="1" i="0" baseline="0">
                        <a:solidFill>
                          <a:srgbClr val="CC9900"/>
                        </a:solidFill>
                        <a:latin typeface="Myriad Pro"/>
                      </a:defRPr>
                    </a:pPr>
                    <a:r>
                      <a:rPr lang="en-US" sz="1800" b="1" i="0" baseline="0">
                        <a:solidFill>
                          <a:srgbClr val="CC9900"/>
                        </a:solidFill>
                        <a:latin typeface="Myriad Pro"/>
                      </a:rPr>
                      <a:t>1</a:t>
                    </a:r>
                    <a:r>
                      <a:rPr lang="en-US" sz="1800" b="1" i="0" baseline="0">
                        <a:solidFill>
                          <a:srgbClr val="CC9900"/>
                        </a:solidFill>
                      </a:rPr>
                      <a:t>25,000</a:t>
                    </a:r>
                  </a:p>
                </c:rich>
              </c:tx>
              <c:spPr/>
              <c:showVal val="1"/>
            </c:dLbl>
            <c:dLbl>
              <c:idx val="5"/>
              <c:layout/>
              <c:tx>
                <c:rich>
                  <a:bodyPr/>
                  <a:lstStyle/>
                  <a:p>
                    <a:pPr>
                      <a:defRPr sz="1800" b="1" i="0" baseline="0">
                        <a:solidFill>
                          <a:srgbClr val="00FF00"/>
                        </a:solidFill>
                        <a:latin typeface="Myriad Pro"/>
                      </a:defRPr>
                    </a:pPr>
                    <a:r>
                      <a:rPr lang="en-US" sz="1800" b="1" i="0" baseline="0">
                        <a:solidFill>
                          <a:srgbClr val="00FF00"/>
                        </a:solidFill>
                        <a:latin typeface="Myriad Pro"/>
                      </a:rPr>
                      <a:t>1</a:t>
                    </a:r>
                    <a:r>
                      <a:rPr lang="en-US" sz="1800" b="1" i="0" baseline="0">
                        <a:solidFill>
                          <a:srgbClr val="00FF00"/>
                        </a:solidFill>
                      </a:rPr>
                      <a:t>16,000</a:t>
                    </a:r>
                  </a:p>
                </c:rich>
              </c:tx>
              <c:spPr/>
              <c:showVal val="1"/>
            </c:dLbl>
            <c:dLbl>
              <c:idx val="6"/>
              <c:layout/>
              <c:tx>
                <c:rich>
                  <a:bodyPr/>
                  <a:lstStyle/>
                  <a:p>
                    <a:pPr>
                      <a:defRPr sz="1800" b="1" i="0" baseline="0">
                        <a:solidFill>
                          <a:srgbClr val="00FFFF"/>
                        </a:solidFill>
                        <a:latin typeface="Myriad Pro"/>
                      </a:defRPr>
                    </a:pPr>
                    <a:r>
                      <a:rPr lang="en-US" sz="1800" b="1" i="0" baseline="0">
                        <a:solidFill>
                          <a:srgbClr val="00FFFF"/>
                        </a:solidFill>
                        <a:latin typeface="Myriad Pro"/>
                      </a:rPr>
                      <a:t>1</a:t>
                    </a:r>
                    <a:r>
                      <a:rPr lang="en-US" sz="1800" b="1" i="0" baseline="0">
                        <a:solidFill>
                          <a:srgbClr val="00FFFF"/>
                        </a:solidFill>
                      </a:rPr>
                      <a:t>08,000</a:t>
                    </a:r>
                  </a:p>
                </c:rich>
              </c:tx>
              <c:spPr/>
              <c:showVal val="1"/>
            </c:dLbl>
            <c:dLbl>
              <c:idx val="7"/>
              <c:layout/>
              <c:tx>
                <c:rich>
                  <a:bodyPr/>
                  <a:lstStyle/>
                  <a:p>
                    <a:pPr>
                      <a:defRPr sz="1800" b="1" i="0" baseline="0">
                        <a:solidFill>
                          <a:srgbClr val="FFC000"/>
                        </a:solidFill>
                        <a:latin typeface="Myriad Pro"/>
                      </a:defRPr>
                    </a:pPr>
                    <a:r>
                      <a:rPr lang="en-US" sz="1800" b="1" i="0" baseline="0">
                        <a:solidFill>
                          <a:srgbClr val="FFC000"/>
                        </a:solidFill>
                        <a:latin typeface="Myriad Pro"/>
                      </a:rPr>
                      <a:t>1</a:t>
                    </a:r>
                    <a:r>
                      <a:rPr lang="en-US" sz="1800" b="1" i="0" baseline="0">
                        <a:solidFill>
                          <a:srgbClr val="FFC000"/>
                        </a:solidFill>
                      </a:rPr>
                      <a:t>08,000</a:t>
                    </a:r>
                  </a:p>
                </c:rich>
              </c:tx>
              <c:spPr/>
              <c:showVal val="1"/>
            </c:dLbl>
            <c:dLbl>
              <c:idx val="8"/>
              <c:layout/>
              <c:tx>
                <c:rich>
                  <a:bodyPr/>
                  <a:lstStyle/>
                  <a:p>
                    <a:pPr>
                      <a:defRPr sz="1800" b="1" i="0" baseline="0">
                        <a:solidFill>
                          <a:srgbClr val="CC00CC"/>
                        </a:solidFill>
                        <a:latin typeface="Myriad Pro"/>
                      </a:defRPr>
                    </a:pPr>
                    <a:r>
                      <a:rPr lang="en-US" sz="1800" b="1" i="0" baseline="0">
                        <a:solidFill>
                          <a:srgbClr val="CC00CC"/>
                        </a:solidFill>
                        <a:latin typeface="Myriad Pro"/>
                      </a:rPr>
                      <a:t>1</a:t>
                    </a:r>
                    <a:r>
                      <a:rPr lang="en-US" sz="1800" b="1" i="0" baseline="0">
                        <a:solidFill>
                          <a:srgbClr val="CC00CC"/>
                        </a:solidFill>
                      </a:rPr>
                      <a:t>08,000</a:t>
                    </a:r>
                  </a:p>
                </c:rich>
              </c:tx>
              <c:spPr/>
              <c:showVal val="1"/>
            </c:dLbl>
            <c:dLbl>
              <c:idx val="9"/>
              <c:layout/>
              <c:tx>
                <c:rich>
                  <a:bodyPr/>
                  <a:lstStyle/>
                  <a:p>
                    <a:pPr>
                      <a:defRPr sz="1800" b="1" i="0" baseline="0">
                        <a:solidFill>
                          <a:schemeClr val="accent6">
                            <a:lumMod val="40000"/>
                            <a:lumOff val="60000"/>
                          </a:schemeClr>
                        </a:solidFill>
                        <a:latin typeface="Myriad Pro"/>
                      </a:defRPr>
                    </a:pPr>
                    <a:r>
                      <a:rPr lang="en-US" sz="1800" b="1" i="0" baseline="0">
                        <a:solidFill>
                          <a:schemeClr val="accent6">
                            <a:lumMod val="40000"/>
                            <a:lumOff val="60000"/>
                          </a:schemeClr>
                        </a:solidFill>
                        <a:latin typeface="Myriad Pro"/>
                      </a:rPr>
                      <a:t>9</a:t>
                    </a:r>
                    <a:r>
                      <a:rPr lang="en-US" sz="1800" b="1" i="0" baseline="0">
                        <a:solidFill>
                          <a:schemeClr val="accent6">
                            <a:lumMod val="40000"/>
                            <a:lumOff val="60000"/>
                          </a:schemeClr>
                        </a:solidFill>
                      </a:rPr>
                      <a:t>9,000</a:t>
                    </a:r>
                  </a:p>
                </c:rich>
              </c:tx>
              <c:spPr/>
              <c:showVal val="1"/>
            </c:dLbl>
            <c:txPr>
              <a:bodyPr/>
              <a:lstStyle/>
              <a:p>
                <a:pPr>
                  <a:defRPr sz="1600" b="1" i="0" baseline="0">
                    <a:latin typeface="Myriad Pro"/>
                  </a:defRPr>
                </a:pPr>
                <a:endParaRPr lang="en-US"/>
              </a:p>
            </c:txPr>
            <c:showVal val="1"/>
          </c:dLbls>
          <c:cat>
            <c:strRef>
              <c:f>Sheet1!$A$2:$A$11</c:f>
              <c:strCache>
                <c:ptCount val="10"/>
                <c:pt idx="0">
                  <c:v>1826</c:v>
                </c:pt>
                <c:pt idx="1">
                  <c:v>1852</c:v>
                </c:pt>
                <c:pt idx="2">
                  <c:v>*1997</c:v>
                </c:pt>
                <c:pt idx="3">
                  <c:v>*2009</c:v>
                </c:pt>
                <c:pt idx="4">
                  <c:v>1861</c:v>
                </c:pt>
                <c:pt idx="5">
                  <c:v>*2011</c:v>
                </c:pt>
                <c:pt idx="6">
                  <c:v>1950</c:v>
                </c:pt>
                <c:pt idx="7">
                  <c:v>*1979</c:v>
                </c:pt>
                <c:pt idx="8">
                  <c:v>*1996</c:v>
                </c:pt>
                <c:pt idx="9">
                  <c:v>*2006</c:v>
                </c:pt>
              </c:strCache>
            </c:strRef>
          </c:cat>
          <c:val>
            <c:numRef>
              <c:f>Sheet1!$B$2:$B$11</c:f>
              <c:numCache>
                <c:formatCode>General</c:formatCode>
                <c:ptCount val="10"/>
                <c:pt idx="0">
                  <c:v>225</c:v>
                </c:pt>
                <c:pt idx="1">
                  <c:v>165</c:v>
                </c:pt>
                <c:pt idx="2">
                  <c:v>163</c:v>
                </c:pt>
                <c:pt idx="3">
                  <c:v>128</c:v>
                </c:pt>
                <c:pt idx="4">
                  <c:v>125</c:v>
                </c:pt>
                <c:pt idx="5">
                  <c:v>116</c:v>
                </c:pt>
                <c:pt idx="6">
                  <c:v>108</c:v>
                </c:pt>
                <c:pt idx="7">
                  <c:v>108</c:v>
                </c:pt>
                <c:pt idx="8">
                  <c:v>108</c:v>
                </c:pt>
                <c:pt idx="9">
                  <c:v>99</c:v>
                </c:pt>
              </c:numCache>
            </c:numRef>
          </c:val>
        </c:ser>
        <c:ser>
          <c:idx val="1"/>
          <c:order val="1"/>
          <c:tx>
            <c:strRef>
              <c:f>Sheet1!$C$1</c:f>
              <c:strCache>
                <c:ptCount val="1"/>
                <c:pt idx="0">
                  <c:v>Natural Spring Peak Stage (ft)</c:v>
                </c:pt>
              </c:strCache>
            </c:strRef>
          </c:tx>
          <c:spPr>
            <a:solidFill>
              <a:srgbClr val="000082"/>
            </a:solidFill>
            <a:ln>
              <a:solidFill>
                <a:schemeClr val="bg1"/>
              </a:solidFill>
            </a:ln>
            <a:effectLst/>
          </c:spPr>
          <c:dLbls>
            <c:dLbl>
              <c:idx val="0"/>
              <c:layout/>
              <c:tx>
                <c:rich>
                  <a:bodyPr/>
                  <a:lstStyle/>
                  <a:p>
                    <a:r>
                      <a:rPr lang="en-US" sz="800" b="1" i="0" baseline="0">
                        <a:solidFill>
                          <a:schemeClr val="bg1"/>
                        </a:solidFill>
                      </a:rPr>
                      <a:t>3</a:t>
                    </a:r>
                    <a:r>
                      <a:rPr lang="en-US" sz="800" b="1" i="0" baseline="0"/>
                      <a:t>6.5'</a:t>
                    </a:r>
                  </a:p>
                </c:rich>
              </c:tx>
              <c:showVal val="1"/>
            </c:dLbl>
            <c:dLbl>
              <c:idx val="1"/>
              <c:layout/>
              <c:tx>
                <c:rich>
                  <a:bodyPr/>
                  <a:lstStyle/>
                  <a:p>
                    <a:r>
                      <a:rPr lang="en-US" sz="800" b="1" i="0" baseline="0">
                        <a:solidFill>
                          <a:schemeClr val="bg1"/>
                        </a:solidFill>
                      </a:rPr>
                      <a:t>3</a:t>
                    </a:r>
                    <a:r>
                      <a:rPr lang="en-US" sz="800" b="1" i="0" baseline="0"/>
                      <a:t>4.5'</a:t>
                    </a:r>
                  </a:p>
                </c:rich>
              </c:tx>
              <c:showVal val="1"/>
            </c:dLbl>
            <c:dLbl>
              <c:idx val="2"/>
              <c:layout/>
              <c:tx>
                <c:rich>
                  <a:bodyPr/>
                  <a:lstStyle/>
                  <a:p>
                    <a:r>
                      <a:rPr lang="en-US" sz="800" b="1" i="0" baseline="0">
                        <a:solidFill>
                          <a:schemeClr val="bg1"/>
                        </a:solidFill>
                      </a:rPr>
                      <a:t>3</a:t>
                    </a:r>
                    <a:r>
                      <a:rPr lang="en-US" sz="800" b="1" i="0" baseline="0"/>
                      <a:t>4.4'</a:t>
                    </a:r>
                  </a:p>
                </c:rich>
              </c:tx>
              <c:showVal val="1"/>
            </c:dLbl>
            <c:dLbl>
              <c:idx val="3"/>
              <c:layout/>
              <c:tx>
                <c:rich>
                  <a:bodyPr/>
                  <a:lstStyle/>
                  <a:p>
                    <a:r>
                      <a:rPr lang="en-US">
                        <a:solidFill>
                          <a:schemeClr val="bg1"/>
                        </a:solidFill>
                      </a:rPr>
                      <a:t>3</a:t>
                    </a:r>
                    <a:r>
                      <a:rPr lang="en-US"/>
                      <a:t>2.5'</a:t>
                    </a:r>
                  </a:p>
                </c:rich>
              </c:tx>
              <c:showVal val="1"/>
            </c:dLbl>
            <c:dLbl>
              <c:idx val="4"/>
              <c:layout/>
              <c:tx>
                <c:rich>
                  <a:bodyPr/>
                  <a:lstStyle/>
                  <a:p>
                    <a:r>
                      <a:rPr lang="en-US">
                        <a:solidFill>
                          <a:schemeClr val="bg1"/>
                        </a:solidFill>
                      </a:rPr>
                      <a:t>3</a:t>
                    </a:r>
                    <a:r>
                      <a:rPr lang="en-US"/>
                      <a:t>2.2'</a:t>
                    </a:r>
                  </a:p>
                </c:rich>
              </c:tx>
              <c:showVal val="1"/>
            </c:dLbl>
            <c:dLbl>
              <c:idx val="5"/>
              <c:layout/>
              <c:tx>
                <c:rich>
                  <a:bodyPr/>
                  <a:lstStyle/>
                  <a:p>
                    <a:r>
                      <a:rPr lang="en-US">
                        <a:solidFill>
                          <a:schemeClr val="bg1"/>
                        </a:solidFill>
                      </a:rPr>
                      <a:t>3</a:t>
                    </a:r>
                    <a:r>
                      <a:rPr lang="en-US"/>
                      <a:t>1.2'</a:t>
                    </a:r>
                  </a:p>
                </c:rich>
              </c:tx>
              <c:showVal val="1"/>
            </c:dLbl>
            <c:dLbl>
              <c:idx val="6"/>
              <c:layout/>
              <c:tx>
                <c:rich>
                  <a:bodyPr/>
                  <a:lstStyle/>
                  <a:p>
                    <a:r>
                      <a:rPr lang="en-US">
                        <a:solidFill>
                          <a:schemeClr val="bg1"/>
                        </a:solidFill>
                      </a:rPr>
                      <a:t>3</a:t>
                    </a:r>
                    <a:r>
                      <a:rPr lang="en-US"/>
                      <a:t>0.3'</a:t>
                    </a:r>
                  </a:p>
                </c:rich>
              </c:tx>
              <c:showVal val="1"/>
            </c:dLbl>
            <c:dLbl>
              <c:idx val="7"/>
              <c:layout/>
              <c:tx>
                <c:rich>
                  <a:bodyPr/>
                  <a:lstStyle/>
                  <a:p>
                    <a:r>
                      <a:rPr lang="en-US">
                        <a:solidFill>
                          <a:schemeClr val="bg1"/>
                        </a:solidFill>
                      </a:rPr>
                      <a:t>3</a:t>
                    </a:r>
                    <a:r>
                      <a:rPr lang="en-US"/>
                      <a:t>0.3'</a:t>
                    </a:r>
                  </a:p>
                </c:rich>
              </c:tx>
              <c:showVal val="1"/>
            </c:dLbl>
            <c:dLbl>
              <c:idx val="8"/>
              <c:layout/>
              <c:tx>
                <c:rich>
                  <a:bodyPr/>
                  <a:lstStyle/>
                  <a:p>
                    <a:r>
                      <a:rPr lang="en-US">
                        <a:solidFill>
                          <a:schemeClr val="bg1"/>
                        </a:solidFill>
                      </a:rPr>
                      <a:t>3</a:t>
                    </a:r>
                    <a:r>
                      <a:rPr lang="en-US"/>
                      <a:t>0.3'</a:t>
                    </a:r>
                  </a:p>
                </c:rich>
              </c:tx>
              <c:showVal val="1"/>
            </c:dLbl>
            <c:dLbl>
              <c:idx val="9"/>
              <c:layout/>
              <c:tx>
                <c:rich>
                  <a:bodyPr/>
                  <a:lstStyle/>
                  <a:p>
                    <a:r>
                      <a:rPr lang="en-US">
                        <a:solidFill>
                          <a:schemeClr val="bg1"/>
                        </a:solidFill>
                      </a:rPr>
                      <a:t>2</a:t>
                    </a:r>
                    <a:r>
                      <a:rPr lang="en-US"/>
                      <a:t>8.5'</a:t>
                    </a:r>
                  </a:p>
                </c:rich>
              </c:tx>
              <c:showVal val="1"/>
            </c:dLbl>
            <c:txPr>
              <a:bodyPr/>
              <a:lstStyle/>
              <a:p>
                <a:pPr>
                  <a:defRPr sz="800" b="1" i="0" baseline="0">
                    <a:solidFill>
                      <a:schemeClr val="bg1"/>
                    </a:solidFill>
                  </a:defRPr>
                </a:pPr>
                <a:endParaRPr lang="en-US"/>
              </a:p>
            </c:txPr>
            <c:showVal val="1"/>
          </c:dLbls>
          <c:cat>
            <c:strRef>
              <c:f>Sheet1!$A$2:$A$11</c:f>
              <c:strCache>
                <c:ptCount val="10"/>
                <c:pt idx="0">
                  <c:v>1826</c:v>
                </c:pt>
                <c:pt idx="1">
                  <c:v>1852</c:v>
                </c:pt>
                <c:pt idx="2">
                  <c:v>*1997</c:v>
                </c:pt>
                <c:pt idx="3">
                  <c:v>*2009</c:v>
                </c:pt>
                <c:pt idx="4">
                  <c:v>1861</c:v>
                </c:pt>
                <c:pt idx="5">
                  <c:v>*2011</c:v>
                </c:pt>
                <c:pt idx="6">
                  <c:v>1950</c:v>
                </c:pt>
                <c:pt idx="7">
                  <c:v>*1979</c:v>
                </c:pt>
                <c:pt idx="8">
                  <c:v>*1996</c:v>
                </c:pt>
                <c:pt idx="9">
                  <c:v>*2006</c:v>
                </c:pt>
              </c:strCache>
            </c:strRef>
          </c:cat>
          <c:val>
            <c:numRef>
              <c:f>Sheet1!$C$2:$C$11</c:f>
              <c:numCache>
                <c:formatCode>General</c:formatCode>
                <c:ptCount val="10"/>
                <c:pt idx="0">
                  <c:v>36.5</c:v>
                </c:pt>
                <c:pt idx="1">
                  <c:v>34.5</c:v>
                </c:pt>
                <c:pt idx="2">
                  <c:v>34.4</c:v>
                </c:pt>
                <c:pt idx="3">
                  <c:v>32.5</c:v>
                </c:pt>
                <c:pt idx="4">
                  <c:v>32.200000000000003</c:v>
                </c:pt>
                <c:pt idx="5">
                  <c:v>31.2</c:v>
                </c:pt>
                <c:pt idx="6">
                  <c:v>30.3</c:v>
                </c:pt>
                <c:pt idx="7">
                  <c:v>30.3</c:v>
                </c:pt>
                <c:pt idx="8">
                  <c:v>30.3</c:v>
                </c:pt>
                <c:pt idx="9">
                  <c:v>28.5</c:v>
                </c:pt>
              </c:numCache>
            </c:numRef>
          </c:val>
        </c:ser>
        <c:gapWidth val="75"/>
        <c:overlap val="-25"/>
        <c:axId val="136670592"/>
        <c:axId val="136598656"/>
      </c:barChart>
      <c:catAx>
        <c:axId val="136670592"/>
        <c:scaling>
          <c:orientation val="minMax"/>
        </c:scaling>
        <c:axPos val="b"/>
        <c:numFmt formatCode="General" sourceLinked="1"/>
        <c:majorTickMark val="none"/>
        <c:tickLblPos val="nextTo"/>
        <c:spPr>
          <a:ln w="15875">
            <a:solidFill>
              <a:srgbClr val="FFFF00"/>
            </a:solidFill>
          </a:ln>
        </c:spPr>
        <c:txPr>
          <a:bodyPr/>
          <a:lstStyle/>
          <a:p>
            <a:pPr>
              <a:defRPr sz="1800"/>
            </a:pPr>
            <a:endParaRPr lang="en-US"/>
          </a:p>
        </c:txPr>
        <c:crossAx val="136598656"/>
        <c:crosses val="autoZero"/>
        <c:auto val="1"/>
        <c:lblAlgn val="ctr"/>
        <c:lblOffset val="100"/>
      </c:catAx>
      <c:valAx>
        <c:axId val="136598656"/>
        <c:scaling>
          <c:orientation val="minMax"/>
        </c:scaling>
        <c:axPos val="l"/>
        <c:majorGridlines/>
        <c:numFmt formatCode="General" sourceLinked="1"/>
        <c:majorTickMark val="none"/>
        <c:tickLblPos val="nextTo"/>
        <c:spPr>
          <a:ln w="9525">
            <a:noFill/>
          </a:ln>
        </c:spPr>
        <c:crossAx val="136670592"/>
        <c:crosses val="autoZero"/>
        <c:crossBetween val="between"/>
      </c:valAx>
      <c:spPr>
        <a:noFill/>
        <a:ln>
          <a:solidFill>
            <a:srgbClr val="FFFF00"/>
          </a:solidFill>
        </a:ln>
      </c:spPr>
    </c:plotArea>
    <c:plotVisOnly val="1"/>
  </c:chart>
  <c:spPr>
    <a:solidFill>
      <a:srgbClr val="002060"/>
    </a:solidFill>
    <a:ln>
      <a:noFill/>
    </a:ln>
  </c:spPr>
  <c:externalData r:id="rId1"/>
  <c:userShapes r:id="rId2"/>
</c:chartSpace>
</file>

<file path=ppt/drawings/drawing1.xml><?xml version="1.0" encoding="utf-8"?>
<c:userShapes xmlns:c="http://schemas.openxmlformats.org/drawingml/2006/chart">
  <cdr:relSizeAnchor xmlns:cdr="http://schemas.openxmlformats.org/drawingml/2006/chartDrawing">
    <cdr:from>
      <cdr:x>0.21062</cdr:x>
      <cdr:y>0.91803</cdr:y>
    </cdr:from>
    <cdr:to>
      <cdr:x>0.31612</cdr:x>
      <cdr:y>1</cdr:y>
    </cdr:to>
    <cdr:sp macro="" textlink="">
      <cdr:nvSpPr>
        <cdr:cNvPr id="2" name="TextBox 1"/>
        <cdr:cNvSpPr txBox="1"/>
      </cdr:nvSpPr>
      <cdr:spPr>
        <a:xfrm xmlns:a="http://schemas.openxmlformats.org/drawingml/2006/main">
          <a:off x="1825625" y="5778499"/>
          <a:ext cx="914400" cy="5159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0.04945</cdr:x>
      <cdr:y>0.91551</cdr:y>
    </cdr:from>
    <cdr:to>
      <cdr:x>0.37729</cdr:x>
      <cdr:y>0.96974</cdr:y>
    </cdr:to>
    <cdr:sp macro="" textlink="">
      <cdr:nvSpPr>
        <cdr:cNvPr id="3" name="TextBox 2"/>
        <cdr:cNvSpPr txBox="1"/>
      </cdr:nvSpPr>
      <cdr:spPr>
        <a:xfrm xmlns:a="http://schemas.openxmlformats.org/drawingml/2006/main">
          <a:off x="428624" y="5762625"/>
          <a:ext cx="2841625" cy="34131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CA" sz="700" i="0"/>
            <a:t>*Computed</a:t>
          </a:r>
          <a:r>
            <a:rPr lang="en-CA" sz="700" i="0" baseline="0"/>
            <a:t> Natural Discharge Without Use of Red River Floodway, Portage Diversion, Shellmouth Dam</a:t>
          </a:r>
        </a:p>
        <a:p xmlns:a="http://schemas.openxmlformats.org/drawingml/2006/main">
          <a:r>
            <a:rPr lang="en-CA" sz="700" i="0" baseline="0"/>
            <a:t>Complied by Manitoba Water Stewardship</a:t>
          </a:r>
          <a:endParaRPr lang="en-CA" sz="700" i="0"/>
        </a:p>
      </cdr:txBody>
    </cdr:sp>
  </cdr:relSizeAnchor>
  <cdr:relSizeAnchor xmlns:cdr="http://schemas.openxmlformats.org/drawingml/2006/chartDrawing">
    <cdr:from>
      <cdr:x>0.0339</cdr:x>
      <cdr:y>0.875</cdr:y>
    </cdr:from>
    <cdr:to>
      <cdr:x>0.98305</cdr:x>
      <cdr:y>0.95455</cdr:y>
    </cdr:to>
    <cdr:sp macro="" textlink="">
      <cdr:nvSpPr>
        <cdr:cNvPr id="4" name="Rectangle 3"/>
        <cdr:cNvSpPr/>
      </cdr:nvSpPr>
      <cdr:spPr bwMode="auto">
        <a:xfrm xmlns:a="http://schemas.openxmlformats.org/drawingml/2006/main">
          <a:off x="304800" y="5867400"/>
          <a:ext cx="8534400" cy="533400"/>
        </a:xfrm>
        <a:prstGeom xmlns:a="http://schemas.openxmlformats.org/drawingml/2006/main" prst="rect">
          <a:avLst/>
        </a:prstGeom>
        <a:solidFill xmlns:a="http://schemas.openxmlformats.org/drawingml/2006/main">
          <a:schemeClr val="accent6"/>
        </a:solidFill>
        <a:ln xmlns:a="http://schemas.openxmlformats.org/drawingml/2006/main" w="28575" cap="flat" cmpd="sng" algn="ctr">
          <a:noFill/>
          <a:prstDash val="solid"/>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rtlCol="0" anchor="t" anchorCtr="0" compatLnSpc="1">
          <a:prstTxWarp prst="textNoShape">
            <a:avLst/>
          </a:prstTxWarp>
        </a:bodyPr>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2098" cy="461193"/>
          </a:xfrm>
          <a:prstGeom prst="rect">
            <a:avLst/>
          </a:prstGeom>
        </p:spPr>
        <p:txBody>
          <a:bodyPr vert="horz" lIns="86987" tIns="43493" rIns="86987" bIns="43493" rtlCol="0"/>
          <a:lstStyle>
            <a:lvl1pPr algn="l">
              <a:defRPr sz="1100"/>
            </a:lvl1pPr>
          </a:lstStyle>
          <a:p>
            <a:endParaRPr lang="en-CA"/>
          </a:p>
        </p:txBody>
      </p:sp>
      <p:sp>
        <p:nvSpPr>
          <p:cNvPr id="3" name="Date Placeholder 2"/>
          <p:cNvSpPr>
            <a:spLocks noGrp="1"/>
          </p:cNvSpPr>
          <p:nvPr>
            <p:ph type="dt" sz="quarter" idx="1"/>
          </p:nvPr>
        </p:nvSpPr>
        <p:spPr>
          <a:xfrm>
            <a:off x="3884414" y="0"/>
            <a:ext cx="2972098" cy="461193"/>
          </a:xfrm>
          <a:prstGeom prst="rect">
            <a:avLst/>
          </a:prstGeom>
        </p:spPr>
        <p:txBody>
          <a:bodyPr vert="horz" lIns="86987" tIns="43493" rIns="86987" bIns="43493" rtlCol="0"/>
          <a:lstStyle>
            <a:lvl1pPr algn="r">
              <a:defRPr sz="1100"/>
            </a:lvl1pPr>
          </a:lstStyle>
          <a:p>
            <a:fld id="{99108D42-9C97-496A-8361-2EE9DAF16714}" type="datetimeFigureOut">
              <a:rPr lang="en-CA" smtClean="0"/>
              <a:pPr/>
              <a:t>2013-01-28</a:t>
            </a:fld>
            <a:endParaRPr lang="en-CA"/>
          </a:p>
        </p:txBody>
      </p:sp>
      <p:sp>
        <p:nvSpPr>
          <p:cNvPr id="4" name="Footer Placeholder 3"/>
          <p:cNvSpPr>
            <a:spLocks noGrp="1"/>
          </p:cNvSpPr>
          <p:nvPr>
            <p:ph type="ftr" sz="quarter" idx="2"/>
          </p:nvPr>
        </p:nvSpPr>
        <p:spPr>
          <a:xfrm>
            <a:off x="0" y="8773356"/>
            <a:ext cx="2972098" cy="461193"/>
          </a:xfrm>
          <a:prstGeom prst="rect">
            <a:avLst/>
          </a:prstGeom>
        </p:spPr>
        <p:txBody>
          <a:bodyPr vert="horz" lIns="86987" tIns="43493" rIns="86987" bIns="43493" rtlCol="0" anchor="b"/>
          <a:lstStyle>
            <a:lvl1pPr algn="l">
              <a:defRPr sz="1100"/>
            </a:lvl1pPr>
          </a:lstStyle>
          <a:p>
            <a:endParaRPr lang="en-CA"/>
          </a:p>
        </p:txBody>
      </p:sp>
      <p:sp>
        <p:nvSpPr>
          <p:cNvPr id="5" name="Slide Number Placeholder 4"/>
          <p:cNvSpPr>
            <a:spLocks noGrp="1"/>
          </p:cNvSpPr>
          <p:nvPr>
            <p:ph type="sldNum" sz="quarter" idx="3"/>
          </p:nvPr>
        </p:nvSpPr>
        <p:spPr>
          <a:xfrm>
            <a:off x="3884414" y="8773356"/>
            <a:ext cx="2972098" cy="461193"/>
          </a:xfrm>
          <a:prstGeom prst="rect">
            <a:avLst/>
          </a:prstGeom>
        </p:spPr>
        <p:txBody>
          <a:bodyPr vert="horz" lIns="86987" tIns="43493" rIns="86987" bIns="43493" rtlCol="0" anchor="b"/>
          <a:lstStyle>
            <a:lvl1pPr algn="r">
              <a:defRPr sz="1100"/>
            </a:lvl1pPr>
          </a:lstStyle>
          <a:p>
            <a:fld id="{79E5F36C-8C29-42A9-B6E8-D337CCB90765}" type="slidenum">
              <a:rPr lang="en-CA" smtClean="0"/>
              <a:pPr/>
              <a:t>‹#›</a:t>
            </a:fld>
            <a:endParaRPr lang="en-CA"/>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72422" cy="462119"/>
          </a:xfrm>
          <a:prstGeom prst="rect">
            <a:avLst/>
          </a:prstGeom>
          <a:noFill/>
          <a:ln w="9525">
            <a:noFill/>
            <a:miter lim="800000"/>
            <a:headEnd/>
            <a:tailEnd/>
          </a:ln>
        </p:spPr>
        <p:txBody>
          <a:bodyPr vert="horz" wrap="square" lIns="91946" tIns="45973" rIns="91946" bIns="45973" numCol="1" anchor="t" anchorCtr="0" compatLnSpc="1">
            <a:prstTxWarp prst="textNoShape">
              <a:avLst/>
            </a:prstTxWarp>
          </a:bodyPr>
          <a:lstStyle>
            <a:lvl1pPr defTabSz="919547">
              <a:defRPr sz="1100"/>
            </a:lvl1pPr>
          </a:lstStyle>
          <a:p>
            <a:endParaRPr lang="en-CA"/>
          </a:p>
        </p:txBody>
      </p:sp>
      <p:sp>
        <p:nvSpPr>
          <p:cNvPr id="3" name="Date Placeholder 2"/>
          <p:cNvSpPr>
            <a:spLocks noGrp="1"/>
          </p:cNvSpPr>
          <p:nvPr>
            <p:ph type="dt" idx="1"/>
          </p:nvPr>
        </p:nvSpPr>
        <p:spPr bwMode="auto">
          <a:xfrm>
            <a:off x="3884027" y="0"/>
            <a:ext cx="2972422" cy="462119"/>
          </a:xfrm>
          <a:prstGeom prst="rect">
            <a:avLst/>
          </a:prstGeom>
          <a:noFill/>
          <a:ln w="9525">
            <a:noFill/>
            <a:miter lim="800000"/>
            <a:headEnd/>
            <a:tailEnd/>
          </a:ln>
        </p:spPr>
        <p:txBody>
          <a:bodyPr vert="horz" wrap="square" lIns="91946" tIns="45973" rIns="91946" bIns="45973" numCol="1" anchor="t" anchorCtr="0" compatLnSpc="1">
            <a:prstTxWarp prst="textNoShape">
              <a:avLst/>
            </a:prstTxWarp>
          </a:bodyPr>
          <a:lstStyle>
            <a:lvl1pPr algn="r" defTabSz="919547">
              <a:defRPr sz="1100"/>
            </a:lvl1pPr>
          </a:lstStyle>
          <a:p>
            <a:fld id="{C9438051-5280-47D1-B0D9-AC0FD9FBC9F1}" type="datetimeFigureOut">
              <a:rPr lang="en-CA"/>
              <a:pPr/>
              <a:t>2013-01-28</a:t>
            </a:fld>
            <a:endParaRPr lang="en-CA"/>
          </a:p>
        </p:txBody>
      </p:sp>
      <p:sp>
        <p:nvSpPr>
          <p:cNvPr id="4" name="Slide Image Placeholder 3"/>
          <p:cNvSpPr>
            <a:spLocks noGrp="1" noRot="1" noChangeAspect="1"/>
          </p:cNvSpPr>
          <p:nvPr>
            <p:ph type="sldImg" idx="2"/>
          </p:nvPr>
        </p:nvSpPr>
        <p:spPr>
          <a:xfrm>
            <a:off x="1120775" y="692150"/>
            <a:ext cx="4618038" cy="3463925"/>
          </a:xfrm>
          <a:prstGeom prst="rect">
            <a:avLst/>
          </a:prstGeom>
          <a:noFill/>
          <a:ln w="12700">
            <a:solidFill>
              <a:prstClr val="black"/>
            </a:solidFill>
          </a:ln>
        </p:spPr>
        <p:txBody>
          <a:bodyPr vert="horz" lIns="90232" tIns="45115" rIns="90232" bIns="45115" rtlCol="0" anchor="ctr"/>
          <a:lstStyle/>
          <a:p>
            <a:pPr lvl="0"/>
            <a:endParaRPr lang="en-CA" noProof="0" smtClean="0"/>
          </a:p>
        </p:txBody>
      </p:sp>
      <p:sp>
        <p:nvSpPr>
          <p:cNvPr id="5" name="Notes Placeholder 4"/>
          <p:cNvSpPr>
            <a:spLocks noGrp="1"/>
          </p:cNvSpPr>
          <p:nvPr>
            <p:ph type="body" sz="quarter" idx="3"/>
          </p:nvPr>
        </p:nvSpPr>
        <p:spPr bwMode="auto">
          <a:xfrm>
            <a:off x="686422" y="4387767"/>
            <a:ext cx="5485158" cy="4155919"/>
          </a:xfrm>
          <a:prstGeom prst="rect">
            <a:avLst/>
          </a:prstGeom>
          <a:noFill/>
          <a:ln w="9525">
            <a:noFill/>
            <a:miter lim="800000"/>
            <a:headEnd/>
            <a:tailEnd/>
          </a:ln>
        </p:spPr>
        <p:txBody>
          <a:bodyPr vert="horz" wrap="square" lIns="91946" tIns="45973" rIns="91946" bIns="4597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bwMode="auto">
          <a:xfrm>
            <a:off x="0" y="8772379"/>
            <a:ext cx="2972422" cy="462119"/>
          </a:xfrm>
          <a:prstGeom prst="rect">
            <a:avLst/>
          </a:prstGeom>
          <a:noFill/>
          <a:ln w="9525">
            <a:noFill/>
            <a:miter lim="800000"/>
            <a:headEnd/>
            <a:tailEnd/>
          </a:ln>
        </p:spPr>
        <p:txBody>
          <a:bodyPr vert="horz" wrap="square" lIns="91946" tIns="45973" rIns="91946" bIns="45973" numCol="1" anchor="b" anchorCtr="0" compatLnSpc="1">
            <a:prstTxWarp prst="textNoShape">
              <a:avLst/>
            </a:prstTxWarp>
          </a:bodyPr>
          <a:lstStyle>
            <a:lvl1pPr defTabSz="919547">
              <a:defRPr sz="1100"/>
            </a:lvl1pPr>
          </a:lstStyle>
          <a:p>
            <a:endParaRPr lang="en-CA"/>
          </a:p>
        </p:txBody>
      </p:sp>
      <p:sp>
        <p:nvSpPr>
          <p:cNvPr id="7" name="Slide Number Placeholder 6"/>
          <p:cNvSpPr>
            <a:spLocks noGrp="1"/>
          </p:cNvSpPr>
          <p:nvPr>
            <p:ph type="sldNum" sz="quarter" idx="5"/>
          </p:nvPr>
        </p:nvSpPr>
        <p:spPr bwMode="auto">
          <a:xfrm>
            <a:off x="3884027" y="8772379"/>
            <a:ext cx="2972422" cy="462119"/>
          </a:xfrm>
          <a:prstGeom prst="rect">
            <a:avLst/>
          </a:prstGeom>
          <a:noFill/>
          <a:ln w="9525">
            <a:noFill/>
            <a:miter lim="800000"/>
            <a:headEnd/>
            <a:tailEnd/>
          </a:ln>
        </p:spPr>
        <p:txBody>
          <a:bodyPr vert="horz" wrap="square" lIns="91946" tIns="45973" rIns="91946" bIns="45973" numCol="1" anchor="b" anchorCtr="0" compatLnSpc="1">
            <a:prstTxWarp prst="textNoShape">
              <a:avLst/>
            </a:prstTxWarp>
          </a:bodyPr>
          <a:lstStyle>
            <a:lvl1pPr algn="r" defTabSz="919547">
              <a:defRPr sz="1100"/>
            </a:lvl1pPr>
          </a:lstStyle>
          <a:p>
            <a:fld id="{C87D3F49-8434-49D9-9E7E-0B8B6EC649A0}" type="slidenum">
              <a:rPr lang="en-CA"/>
              <a:pPr/>
              <a:t>‹#›</a:t>
            </a:fld>
            <a:endParaRPr lang="en-CA"/>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87D3F49-8434-49D9-9E7E-0B8B6EC649A0}" type="slidenum">
              <a:rPr lang="en-CA" smtClean="0"/>
              <a:pPr/>
              <a:t>1</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 huge</a:t>
            </a:r>
            <a:r>
              <a:rPr lang="en-CA" baseline="0" dirty="0" smtClean="0"/>
              <a:t> sand bagging effort was undertaken to keep 1</a:t>
            </a:r>
            <a:r>
              <a:rPr lang="en-CA" baseline="30000" dirty="0" smtClean="0"/>
              <a:t>st</a:t>
            </a:r>
            <a:r>
              <a:rPr lang="en-CA" baseline="0" dirty="0" smtClean="0"/>
              <a:t> and 18</a:t>
            </a:r>
            <a:r>
              <a:rPr lang="en-CA" baseline="30000" dirty="0" smtClean="0"/>
              <a:t>th</a:t>
            </a:r>
            <a:r>
              <a:rPr lang="en-CA" baseline="0" dirty="0" smtClean="0"/>
              <a:t> streets open. 1</a:t>
            </a:r>
            <a:r>
              <a:rPr lang="en-CA" baseline="30000" dirty="0" smtClean="0"/>
              <a:t>st</a:t>
            </a:r>
            <a:r>
              <a:rPr lang="en-CA" baseline="0" dirty="0" smtClean="0"/>
              <a:t> street was eventually closed, but 18</a:t>
            </a:r>
            <a:r>
              <a:rPr lang="en-CA" baseline="30000" dirty="0" smtClean="0"/>
              <a:t>th</a:t>
            </a:r>
            <a:r>
              <a:rPr lang="en-CA" baseline="0" dirty="0" smtClean="0"/>
              <a:t> street was open throughout the entire flood. Super sandbags were stacked 3 high on 18</a:t>
            </a:r>
            <a:r>
              <a:rPr lang="en-CA" baseline="30000" dirty="0" smtClean="0"/>
              <a:t>th</a:t>
            </a:r>
            <a:r>
              <a:rPr lang="en-CA" baseline="0" dirty="0" smtClean="0"/>
              <a:t> street.</a:t>
            </a:r>
            <a:endParaRPr lang="en-CA" dirty="0"/>
          </a:p>
        </p:txBody>
      </p:sp>
      <p:sp>
        <p:nvSpPr>
          <p:cNvPr id="4" name="Slide Number Placeholder 3"/>
          <p:cNvSpPr>
            <a:spLocks noGrp="1"/>
          </p:cNvSpPr>
          <p:nvPr>
            <p:ph type="sldNum" sz="quarter" idx="10"/>
          </p:nvPr>
        </p:nvSpPr>
        <p:spPr/>
        <p:txBody>
          <a:bodyPr/>
          <a:lstStyle/>
          <a:p>
            <a:pPr>
              <a:defRPr/>
            </a:pPr>
            <a:fld id="{B77E5E41-E0E0-4D9D-B56B-35083782A9EE}"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section of earth dike that was raised. Notice the difference in</a:t>
            </a:r>
            <a:r>
              <a:rPr lang="en-US" baseline="0" dirty="0" smtClean="0"/>
              <a:t> water levels on the two sides on the dike.</a:t>
            </a:r>
            <a:endParaRPr lang="en-US" dirty="0"/>
          </a:p>
        </p:txBody>
      </p:sp>
      <p:sp>
        <p:nvSpPr>
          <p:cNvPr id="4" name="Slide Number Placeholder 3"/>
          <p:cNvSpPr>
            <a:spLocks noGrp="1"/>
          </p:cNvSpPr>
          <p:nvPr>
            <p:ph type="sldNum" sz="quarter" idx="10"/>
          </p:nvPr>
        </p:nvSpPr>
        <p:spPr/>
        <p:txBody>
          <a:bodyPr/>
          <a:lstStyle/>
          <a:p>
            <a:pPr>
              <a:defRPr/>
            </a:pPr>
            <a:fld id="{B77E5E41-E0E0-4D9D-B56B-35083782A9EE}"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87D3F49-8434-49D9-9E7E-0B8B6EC649A0}" type="slidenum">
              <a:rPr lang="en-CA" smtClean="0"/>
              <a:pPr/>
              <a:t>12</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Moving downstream to Portage la Prairie.</a:t>
            </a:r>
          </a:p>
          <a:p>
            <a:endParaRPr lang="en-CA" dirty="0" smtClean="0"/>
          </a:p>
          <a:p>
            <a:r>
              <a:rPr lang="en-CA" dirty="0" smtClean="0"/>
              <a:t>The diversion and river had a combined capacity of 43,000 cfs.</a:t>
            </a:r>
          </a:p>
          <a:p>
            <a:endParaRPr lang="en-CA" dirty="0" smtClean="0"/>
          </a:p>
          <a:p>
            <a:r>
              <a:rPr lang="en-CA" dirty="0" smtClean="0"/>
              <a:t>With a peak flow forecast</a:t>
            </a:r>
            <a:r>
              <a:rPr lang="en-CA" baseline="0" dirty="0" smtClean="0"/>
              <a:t> of 54,000 to 56,000 cfs forecasted, there was a huge problem of where over 10,000 cfs of flow would go.</a:t>
            </a:r>
            <a:endParaRPr lang="en-CA" dirty="0"/>
          </a:p>
        </p:txBody>
      </p:sp>
      <p:sp>
        <p:nvSpPr>
          <p:cNvPr id="4" name="Slide Number Placeholder 3"/>
          <p:cNvSpPr>
            <a:spLocks noGrp="1"/>
          </p:cNvSpPr>
          <p:nvPr>
            <p:ph type="sldNum" sz="quarter" idx="10"/>
          </p:nvPr>
        </p:nvSpPr>
        <p:spPr/>
        <p:txBody>
          <a:bodyPr/>
          <a:lstStyle/>
          <a:p>
            <a:pPr>
              <a:defRPr/>
            </a:pPr>
            <a:fld id="{B77E5E41-E0E0-4D9D-B56B-35083782A9EE}"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raised Assiniboine dikes were not</a:t>
            </a:r>
            <a:r>
              <a:rPr lang="en-CA" baseline="0" dirty="0" smtClean="0"/>
              <a:t> in good shape</a:t>
            </a:r>
            <a:r>
              <a:rPr lang="en-CA" dirty="0" smtClean="0"/>
              <a:t>. Many areas of the dikes had piping underneath, slippage, or inadequate</a:t>
            </a:r>
            <a:r>
              <a:rPr lang="en-CA" baseline="0" dirty="0" smtClean="0"/>
              <a:t> free board. It was attempted to cautiously increase the flow to 19,000 cfs but within 24 hrs the trouble spots in the dikes were multiplying and the flow was reduced back to 18,000 </a:t>
            </a:r>
            <a:r>
              <a:rPr lang="en-CA" baseline="0" dirty="0" err="1" smtClean="0"/>
              <a:t>cfs</a:t>
            </a:r>
            <a:r>
              <a:rPr lang="en-CA" baseline="0" dirty="0" smtClean="0"/>
              <a:t>. To avoid increasing the risk of an uncontrolled breach, the river was held at 18,000 </a:t>
            </a:r>
            <a:r>
              <a:rPr lang="en-CA" baseline="0" dirty="0" err="1" smtClean="0"/>
              <a:t>cfs</a:t>
            </a:r>
            <a:r>
              <a:rPr lang="en-CA" baseline="0" dirty="0" smtClean="0"/>
              <a:t>.</a:t>
            </a:r>
            <a:endParaRPr lang="en-CA" dirty="0"/>
          </a:p>
        </p:txBody>
      </p:sp>
      <p:sp>
        <p:nvSpPr>
          <p:cNvPr id="4" name="Slide Number Placeholder 3"/>
          <p:cNvSpPr>
            <a:spLocks noGrp="1"/>
          </p:cNvSpPr>
          <p:nvPr>
            <p:ph type="sldNum" sz="quarter" idx="10"/>
          </p:nvPr>
        </p:nvSpPr>
        <p:spPr/>
        <p:txBody>
          <a:bodyPr/>
          <a:lstStyle/>
          <a:p>
            <a:pPr>
              <a:defRPr/>
            </a:pPr>
            <a:fld id="{B77E5E41-E0E0-4D9D-B56B-35083782A9EE}"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Heavy</a:t>
            </a:r>
            <a:r>
              <a:rPr lang="en-CA" baseline="0" dirty="0" smtClean="0"/>
              <a:t> rains left access to the dikes with heavy equipment difficult or impossible.</a:t>
            </a:r>
            <a:endParaRPr lang="en-CA" dirty="0"/>
          </a:p>
        </p:txBody>
      </p:sp>
      <p:sp>
        <p:nvSpPr>
          <p:cNvPr id="4" name="Slide Number Placeholder 3"/>
          <p:cNvSpPr>
            <a:spLocks noGrp="1"/>
          </p:cNvSpPr>
          <p:nvPr>
            <p:ph type="sldNum" sz="quarter" idx="10"/>
          </p:nvPr>
        </p:nvSpPr>
        <p:spPr/>
        <p:txBody>
          <a:bodyPr/>
          <a:lstStyle/>
          <a:p>
            <a:pPr>
              <a:defRPr/>
            </a:pPr>
            <a:fld id="{B77E5E41-E0E0-4D9D-B56B-35083782A9EE}"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Even at 18,000 </a:t>
            </a:r>
            <a:r>
              <a:rPr lang="en-CA" dirty="0" err="1" smtClean="0"/>
              <a:t>cfs</a:t>
            </a:r>
            <a:r>
              <a:rPr lang="en-CA" dirty="0" smtClean="0"/>
              <a:t> there were many</a:t>
            </a:r>
            <a:r>
              <a:rPr lang="en-CA" baseline="0" dirty="0" smtClean="0"/>
              <a:t> areas of the dike that needed to be reinforced. Some of the locations were remote and not accessible because of the muddy conditions.</a:t>
            </a:r>
            <a:endParaRPr lang="en-CA" dirty="0" smtClean="0"/>
          </a:p>
          <a:p>
            <a:endParaRPr lang="en-CA" dirty="0" smtClean="0"/>
          </a:p>
          <a:p>
            <a:r>
              <a:rPr lang="en-CA" dirty="0" smtClean="0"/>
              <a:t>About 1200 military</a:t>
            </a:r>
            <a:r>
              <a:rPr lang="en-CA" baseline="0" dirty="0" smtClean="0"/>
              <a:t> personnel were brought in to reinforce the dikes.</a:t>
            </a:r>
            <a:endParaRPr lang="en-CA" dirty="0"/>
          </a:p>
        </p:txBody>
      </p:sp>
      <p:sp>
        <p:nvSpPr>
          <p:cNvPr id="4" name="Slide Number Placeholder 3"/>
          <p:cNvSpPr>
            <a:spLocks noGrp="1"/>
          </p:cNvSpPr>
          <p:nvPr>
            <p:ph type="sldNum" sz="quarter" idx="10"/>
          </p:nvPr>
        </p:nvSpPr>
        <p:spPr/>
        <p:txBody>
          <a:bodyPr/>
          <a:lstStyle/>
          <a:p>
            <a:pPr>
              <a:defRPr/>
            </a:pPr>
            <a:fld id="{B77E5E41-E0E0-4D9D-B56B-35083782A9EE}"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Sand Bags were airlifted</a:t>
            </a:r>
            <a:r>
              <a:rPr lang="en-CA" baseline="0" dirty="0" smtClean="0"/>
              <a:t> to the dikes with a fleet of helicopters.</a:t>
            </a:r>
            <a:endParaRPr lang="en-CA" dirty="0"/>
          </a:p>
        </p:txBody>
      </p:sp>
      <p:sp>
        <p:nvSpPr>
          <p:cNvPr id="4" name="Slide Number Placeholder 3"/>
          <p:cNvSpPr>
            <a:spLocks noGrp="1"/>
          </p:cNvSpPr>
          <p:nvPr>
            <p:ph type="sldNum" sz="quarter" idx="10"/>
          </p:nvPr>
        </p:nvSpPr>
        <p:spPr/>
        <p:txBody>
          <a:bodyPr/>
          <a:lstStyle/>
          <a:p>
            <a:pPr>
              <a:defRPr/>
            </a:pPr>
            <a:fld id="{B77E5E41-E0E0-4D9D-B56B-35083782A9EE}"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Helicopters lifted sand bags</a:t>
            </a:r>
            <a:r>
              <a:rPr lang="en-US" baseline="0" dirty="0" smtClean="0"/>
              <a:t> to the dikes.</a:t>
            </a:r>
            <a:endParaRPr lang="en-US" dirty="0"/>
          </a:p>
        </p:txBody>
      </p:sp>
      <p:sp>
        <p:nvSpPr>
          <p:cNvPr id="4" name="Slide Number Placeholder 3"/>
          <p:cNvSpPr>
            <a:spLocks noGrp="1"/>
          </p:cNvSpPr>
          <p:nvPr>
            <p:ph type="sldNum" sz="quarter" idx="10"/>
          </p:nvPr>
        </p:nvSpPr>
        <p:spPr/>
        <p:txBody>
          <a:bodyPr/>
          <a:lstStyle/>
          <a:p>
            <a:pPr>
              <a:defRPr/>
            </a:pPr>
            <a:fld id="{B77E5E41-E0E0-4D9D-B56B-35083782A9EE}"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87D3F49-8434-49D9-9E7E-0B8B6EC649A0}" type="slidenum">
              <a:rPr lang="en-CA" smtClean="0"/>
              <a:pPr/>
              <a:t>19</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B77E5E41-E0E0-4D9D-B56B-35083782A9EE}"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a:t>
            </a:r>
            <a:r>
              <a:rPr lang="en-US" baseline="0" dirty="0" smtClean="0"/>
              <a:t> the River capacity limited, a huge effort was taken to increase the capacity of the Portage Diversion.</a:t>
            </a:r>
            <a:endParaRPr lang="en-US" dirty="0"/>
          </a:p>
        </p:txBody>
      </p:sp>
      <p:sp>
        <p:nvSpPr>
          <p:cNvPr id="4" name="Slide Number Placeholder 3"/>
          <p:cNvSpPr>
            <a:spLocks noGrp="1"/>
          </p:cNvSpPr>
          <p:nvPr>
            <p:ph type="sldNum" sz="quarter" idx="10"/>
          </p:nvPr>
        </p:nvSpPr>
        <p:spPr/>
        <p:txBody>
          <a:bodyPr/>
          <a:lstStyle/>
          <a:p>
            <a:pPr>
              <a:defRPr/>
            </a:pPr>
            <a:fld id="{B77E5E41-E0E0-4D9D-B56B-35083782A9EE}"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result</a:t>
            </a:r>
            <a:r>
              <a:rPr lang="en-US" baseline="0" dirty="0" smtClean="0"/>
              <a:t> of the work was that the portage diversion was able to carry 35,000 </a:t>
            </a:r>
            <a:r>
              <a:rPr lang="en-US" baseline="0" dirty="0" err="1" smtClean="0"/>
              <a:t>cfs</a:t>
            </a:r>
            <a:r>
              <a:rPr lang="en-US" baseline="0" dirty="0" smtClean="0"/>
              <a:t>, more than 10,000 </a:t>
            </a:r>
            <a:r>
              <a:rPr lang="en-US" baseline="0" dirty="0" err="1" smtClean="0"/>
              <a:t>cfs</a:t>
            </a:r>
            <a:r>
              <a:rPr lang="en-US" baseline="0" dirty="0" smtClean="0"/>
              <a:t> than its design capacity.</a:t>
            </a:r>
            <a:endParaRPr lang="en-US" dirty="0"/>
          </a:p>
        </p:txBody>
      </p:sp>
      <p:sp>
        <p:nvSpPr>
          <p:cNvPr id="4" name="Slide Number Placeholder 3"/>
          <p:cNvSpPr>
            <a:spLocks noGrp="1"/>
          </p:cNvSpPr>
          <p:nvPr>
            <p:ph type="sldNum" sz="quarter" idx="10"/>
          </p:nvPr>
        </p:nvSpPr>
        <p:spPr/>
        <p:txBody>
          <a:bodyPr/>
          <a:lstStyle/>
          <a:p>
            <a:pPr>
              <a:defRPr/>
            </a:pPr>
            <a:fld id="{B77E5E41-E0E0-4D9D-B56B-35083782A9EE}"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With the diversion now with a capacity of 35,000 cfs, the total capacity</a:t>
            </a:r>
            <a:r>
              <a:rPr lang="en-CA" baseline="0" dirty="0" smtClean="0"/>
              <a:t> of the river and diversion was now 53,000 cfs. Where would the other 1,000 to 3000 cfs go?</a:t>
            </a:r>
          </a:p>
          <a:p>
            <a:endParaRPr lang="en-CA" baseline="0" dirty="0" smtClean="0"/>
          </a:p>
          <a:p>
            <a:r>
              <a:rPr lang="en-CA" baseline="0" dirty="0" smtClean="0"/>
              <a:t>It was determined that the best alternative was to make a controlled release point in the dikes at a place called the Hoop and Holler bend.</a:t>
            </a:r>
          </a:p>
          <a:p>
            <a:endParaRPr lang="en-CA" baseline="0" dirty="0" smtClean="0"/>
          </a:p>
          <a:p>
            <a:pPr defTabSz="902202">
              <a:defRPr/>
            </a:pPr>
            <a:r>
              <a:rPr lang="en-CA" dirty="0" smtClean="0"/>
              <a:t>The decision for an CONTROLLED</a:t>
            </a:r>
            <a:r>
              <a:rPr lang="en-CA" baseline="0" dirty="0" smtClean="0"/>
              <a:t> RELEASE of water from the Hoop and Holler bend was difficult, but necessary as these was a REAL THREAT of an uncontrolled breach along downstream, highly developed, reaches of the Assiniboine River. </a:t>
            </a:r>
          </a:p>
          <a:p>
            <a:endParaRPr lang="en-CA" dirty="0"/>
          </a:p>
        </p:txBody>
      </p:sp>
      <p:sp>
        <p:nvSpPr>
          <p:cNvPr id="4" name="Slide Number Placeholder 3"/>
          <p:cNvSpPr>
            <a:spLocks noGrp="1"/>
          </p:cNvSpPr>
          <p:nvPr>
            <p:ph type="sldNum" sz="quarter" idx="10"/>
          </p:nvPr>
        </p:nvSpPr>
        <p:spPr/>
        <p:txBody>
          <a:bodyPr/>
          <a:lstStyle/>
          <a:p>
            <a:pPr>
              <a:defRPr/>
            </a:pPr>
            <a:fld id="{B77E5E41-E0E0-4D9D-B56B-35083782A9EE}"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baseline="0" dirty="0" smtClean="0"/>
              <a:t>Water would travel </a:t>
            </a:r>
            <a:r>
              <a:rPr lang="en-CA" baseline="0" dirty="0" smtClean="0"/>
              <a:t>from the </a:t>
            </a:r>
            <a:r>
              <a:rPr lang="en-CA" baseline="0" dirty="0" smtClean="0"/>
              <a:t>Assiniboine River into the </a:t>
            </a:r>
            <a:r>
              <a:rPr lang="en-CA" baseline="0" dirty="0" smtClean="0"/>
              <a:t>Elm </a:t>
            </a:r>
            <a:r>
              <a:rPr lang="en-CA" baseline="0" dirty="0" smtClean="0"/>
              <a:t>river and into the La Salle River further downstream.</a:t>
            </a:r>
          </a:p>
          <a:p>
            <a:endParaRPr lang="en-CA" baseline="0" dirty="0" smtClean="0"/>
          </a:p>
          <a:p>
            <a:r>
              <a:rPr lang="en-CA" baseline="0" dirty="0" smtClean="0"/>
              <a:t>Before the Diversion reached a capacity of 35,000 </a:t>
            </a:r>
            <a:r>
              <a:rPr lang="en-CA" baseline="0" dirty="0" err="1" smtClean="0"/>
              <a:t>cfs</a:t>
            </a:r>
            <a:r>
              <a:rPr lang="en-CA" baseline="0" dirty="0" smtClean="0"/>
              <a:t>, it was a possibility that up to 6000 </a:t>
            </a:r>
            <a:r>
              <a:rPr lang="en-CA" baseline="0" dirty="0" err="1" smtClean="0"/>
              <a:t>cfs</a:t>
            </a:r>
            <a:r>
              <a:rPr lang="en-CA" baseline="0" dirty="0" smtClean="0"/>
              <a:t> would need to be released. A release of a few thousand </a:t>
            </a:r>
            <a:r>
              <a:rPr lang="en-CA" baseline="0" dirty="0" err="1" smtClean="0"/>
              <a:t>cfs</a:t>
            </a:r>
            <a:r>
              <a:rPr lang="en-CA" baseline="0" dirty="0" smtClean="0"/>
              <a:t> would have flooded a large area along Elm River Channel.</a:t>
            </a:r>
          </a:p>
          <a:p>
            <a:pPr defTabSz="902202">
              <a:defRPr/>
            </a:pPr>
            <a:endParaRPr lang="en-CA" dirty="0" smtClean="0"/>
          </a:p>
          <a:p>
            <a:pPr defTabSz="902202">
              <a:defRPr/>
            </a:pPr>
            <a:endParaRPr lang="en-CA" dirty="0" smtClean="0"/>
          </a:p>
          <a:p>
            <a:pPr defTabSz="902202">
              <a:defRPr/>
            </a:pPr>
            <a:endParaRPr lang="en-CA" dirty="0" smtClean="0"/>
          </a:p>
          <a:p>
            <a:r>
              <a:rPr lang="en-CA" dirty="0" err="1" smtClean="0"/>
              <a:t>Elie</a:t>
            </a:r>
            <a:r>
              <a:rPr lang="en-CA" dirty="0" smtClean="0"/>
              <a:t>,</a:t>
            </a:r>
            <a:r>
              <a:rPr lang="en-CA" baseline="0" dirty="0" smtClean="0"/>
              <a:t> Sanford, Starbuck, La Salle, Trans Canada Highway, </a:t>
            </a:r>
            <a:r>
              <a:rPr lang="en-CA" baseline="0" dirty="0" err="1" smtClean="0"/>
              <a:t>CN</a:t>
            </a:r>
            <a:r>
              <a:rPr lang="en-CA" baseline="0" dirty="0" smtClean="0"/>
              <a:t> railroad, were all at risk...</a:t>
            </a:r>
            <a:endParaRPr lang="en-CA" dirty="0"/>
          </a:p>
        </p:txBody>
      </p:sp>
      <p:sp>
        <p:nvSpPr>
          <p:cNvPr id="4" name="Slide Number Placeholder 3"/>
          <p:cNvSpPr>
            <a:spLocks noGrp="1"/>
          </p:cNvSpPr>
          <p:nvPr>
            <p:ph type="sldNum" sz="quarter" idx="10"/>
          </p:nvPr>
        </p:nvSpPr>
        <p:spPr/>
        <p:txBody>
          <a:bodyPr/>
          <a:lstStyle/>
          <a:p>
            <a:pPr>
              <a:defRPr/>
            </a:pPr>
            <a:fld id="{B77E5E41-E0E0-4D9D-B56B-35083782A9EE}"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As</a:t>
            </a:r>
            <a:r>
              <a:rPr lang="en-CA" baseline="0" dirty="0" smtClean="0"/>
              <a:t> </a:t>
            </a:r>
            <a:r>
              <a:rPr lang="en-CA" dirty="0" smtClean="0"/>
              <a:t>flows reached 53,000 </a:t>
            </a:r>
            <a:r>
              <a:rPr lang="en-CA" dirty="0" err="1" smtClean="0"/>
              <a:t>cfs</a:t>
            </a:r>
            <a:r>
              <a:rPr lang="en-CA" baseline="0" dirty="0" smtClean="0"/>
              <a:t>, the release was opened the morning of May 14. T</a:t>
            </a:r>
            <a:r>
              <a:rPr lang="en-CA" dirty="0" smtClean="0"/>
              <a:t>he release was open</a:t>
            </a:r>
            <a:r>
              <a:rPr lang="en-CA" baseline="0" dirty="0" smtClean="0"/>
              <a:t> until May 20th.</a:t>
            </a:r>
          </a:p>
          <a:p>
            <a:endParaRPr lang="en-CA" baseline="0" dirty="0" smtClean="0"/>
          </a:p>
          <a:p>
            <a:r>
              <a:rPr lang="en-CA" baseline="0" dirty="0" smtClean="0"/>
              <a:t>The average release was only about 400 cfs. Good weather as the peak approached Portage a Prairie resulted in the peak flow at Portage la Prairie coming in at just over 53,000 cfs. </a:t>
            </a:r>
            <a:endParaRPr lang="en-CA" dirty="0"/>
          </a:p>
        </p:txBody>
      </p:sp>
      <p:sp>
        <p:nvSpPr>
          <p:cNvPr id="4" name="Slide Number Placeholder 3"/>
          <p:cNvSpPr>
            <a:spLocks noGrp="1"/>
          </p:cNvSpPr>
          <p:nvPr>
            <p:ph type="sldNum" sz="quarter" idx="10"/>
          </p:nvPr>
        </p:nvSpPr>
        <p:spPr/>
        <p:txBody>
          <a:bodyPr/>
          <a:lstStyle/>
          <a:p>
            <a:pPr>
              <a:defRPr/>
            </a:pPr>
            <a:fld id="{B77E5E41-E0E0-4D9D-B56B-35083782A9EE}"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flooded area from the released</a:t>
            </a:r>
            <a:r>
              <a:rPr lang="en-CA" baseline="0" dirty="0" smtClean="0"/>
              <a:t> was much less than expected. In the end, only a few km</a:t>
            </a:r>
            <a:r>
              <a:rPr lang="en-CA" baseline="30000" dirty="0" smtClean="0"/>
              <a:t>2</a:t>
            </a:r>
            <a:r>
              <a:rPr lang="en-CA" baseline="0" dirty="0" smtClean="0"/>
              <a:t> of land was flooded.</a:t>
            </a:r>
          </a:p>
          <a:p>
            <a:endParaRPr lang="en-CA" baseline="0" dirty="0" smtClean="0"/>
          </a:p>
          <a:p>
            <a:endParaRPr lang="en-CA" baseline="0" dirty="0" smtClean="0"/>
          </a:p>
          <a:p>
            <a:r>
              <a:rPr lang="en-CA" strike="sngStrike" baseline="0" dirty="0" smtClean="0"/>
              <a:t>As bad as the situation along the Assiniboine was, it was only a small amount of precipitation away from being much </a:t>
            </a:r>
            <a:r>
              <a:rPr lang="en-CA" strike="sngStrike" baseline="0" dirty="0" err="1" smtClean="0"/>
              <a:t>much</a:t>
            </a:r>
            <a:r>
              <a:rPr lang="en-CA" strike="sngStrike" baseline="0" dirty="0" smtClean="0"/>
              <a:t> worse, as any more flow would have had to go through the controlled release.</a:t>
            </a:r>
            <a:endParaRPr lang="en-CA" strike="sngStrike" dirty="0"/>
          </a:p>
        </p:txBody>
      </p:sp>
      <p:sp>
        <p:nvSpPr>
          <p:cNvPr id="4" name="Slide Number Placeholder 3"/>
          <p:cNvSpPr>
            <a:spLocks noGrp="1"/>
          </p:cNvSpPr>
          <p:nvPr>
            <p:ph type="sldNum" sz="quarter" idx="10"/>
          </p:nvPr>
        </p:nvSpPr>
        <p:spPr/>
        <p:txBody>
          <a:bodyPr/>
          <a:lstStyle/>
          <a:p>
            <a:pPr>
              <a:defRPr/>
            </a:pPr>
            <a:fld id="{B77E5E41-E0E0-4D9D-B56B-35083782A9EE}"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87D3F49-8434-49D9-9E7E-0B8B6EC649A0}" type="slidenum">
              <a:rPr lang="en-CA" smtClean="0"/>
              <a:pPr/>
              <a:t>26</a:t>
            </a:fld>
            <a:endParaRPr lang="en-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though the flood in Winnipeg was lower than forecasted, it was still the 6</a:t>
            </a:r>
            <a:r>
              <a:rPr lang="en-US" baseline="30000" dirty="0" smtClean="0"/>
              <a:t>th</a:t>
            </a:r>
            <a:r>
              <a:rPr lang="en-US" dirty="0" smtClean="0"/>
              <a:t> largest in</a:t>
            </a:r>
            <a:r>
              <a:rPr lang="en-US" baseline="0" dirty="0" smtClean="0"/>
              <a:t> the last 200 years.</a:t>
            </a:r>
          </a:p>
          <a:p>
            <a:endParaRPr lang="en-US" baseline="0" dirty="0" smtClean="0"/>
          </a:p>
          <a:p>
            <a:r>
              <a:rPr lang="en-US" baseline="0" dirty="0" smtClean="0"/>
              <a:t>It was exceeded only by the three historic floods of the 1800s, 1997 and 2009. </a:t>
            </a:r>
          </a:p>
          <a:p>
            <a:endParaRPr lang="en-US" baseline="0" dirty="0" smtClean="0"/>
          </a:p>
          <a:p>
            <a:r>
              <a:rPr lang="en-US" baseline="0" dirty="0" smtClean="0"/>
              <a:t>It exceeded the great 1950 flood. Without flood control infrastructure, the damage to Winnipeg would have likely been a few billion dollars.</a:t>
            </a:r>
            <a:endParaRPr lang="en-US" dirty="0"/>
          </a:p>
        </p:txBody>
      </p:sp>
      <p:sp>
        <p:nvSpPr>
          <p:cNvPr id="4" name="Slide Number Placeholder 3"/>
          <p:cNvSpPr>
            <a:spLocks noGrp="1"/>
          </p:cNvSpPr>
          <p:nvPr>
            <p:ph type="sldNum" sz="quarter" idx="10"/>
          </p:nvPr>
        </p:nvSpPr>
        <p:spPr/>
        <p:txBody>
          <a:bodyPr/>
          <a:lstStyle/>
          <a:p>
            <a:pPr>
              <a:defRPr/>
            </a:pPr>
            <a:fld id="{B77E5E41-E0E0-4D9D-B56B-35083782A9EE}"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87D3F49-8434-49D9-9E7E-0B8B6EC649A0}" type="slidenum">
              <a:rPr lang="en-CA" smtClean="0"/>
              <a:pPr/>
              <a:t>28</a:t>
            </a:fld>
            <a:endParaRPr lang="en-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87D3F49-8434-49D9-9E7E-0B8B6EC649A0}" type="slidenum">
              <a:rPr lang="en-CA" smtClean="0"/>
              <a:pPr/>
              <a:t>29</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87D3F49-8434-49D9-9E7E-0B8B6EC649A0}" type="slidenum">
              <a:rPr lang="en-CA" smtClean="0"/>
              <a:pPr/>
              <a:t>3</a:t>
            </a:fld>
            <a:endParaRPr lang="en-C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87D3F49-8434-49D9-9E7E-0B8B6EC649A0}" type="slidenum">
              <a:rPr lang="en-CA" smtClean="0"/>
              <a:pPr/>
              <a:t>30</a:t>
            </a:fld>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87D3F49-8434-49D9-9E7E-0B8B6EC649A0}" type="slidenum">
              <a:rPr lang="en-CA" smtClean="0"/>
              <a:pPr/>
              <a:t>31</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87D3F49-8434-49D9-9E7E-0B8B6EC649A0}" type="slidenum">
              <a:rPr lang="en-CA" smtClean="0"/>
              <a:pPr/>
              <a:t>4</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87D3F49-8434-49D9-9E7E-0B8B6EC649A0}" type="slidenum">
              <a:rPr lang="en-CA" smtClean="0"/>
              <a:pPr/>
              <a:t>5</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87D3F49-8434-49D9-9E7E-0B8B6EC649A0}" type="slidenum">
              <a:rPr lang="en-CA" smtClean="0"/>
              <a:pPr/>
              <a:t>6</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87D3F49-8434-49D9-9E7E-0B8B6EC649A0}" type="slidenum">
              <a:rPr lang="en-CA" smtClean="0"/>
              <a:pPr/>
              <a:t>7</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87D3F49-8434-49D9-9E7E-0B8B6EC649A0}" type="slidenum">
              <a:rPr lang="en-CA" smtClean="0"/>
              <a:pPr/>
              <a:t>8</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There</a:t>
            </a:r>
            <a:r>
              <a:rPr lang="en-CA" baseline="0" dirty="0" smtClean="0"/>
              <a:t> was major flooding in Brandon, resulting in the shut down of the commercial area along 18</a:t>
            </a:r>
            <a:r>
              <a:rPr lang="en-CA" baseline="30000" dirty="0" smtClean="0"/>
              <a:t>th</a:t>
            </a:r>
            <a:r>
              <a:rPr lang="en-CA" baseline="0" dirty="0" smtClean="0"/>
              <a:t> street including the Corral Shopping center, and the evacuation of about 900 homes.</a:t>
            </a:r>
          </a:p>
          <a:p>
            <a:endParaRPr lang="en-CA" baseline="0" dirty="0" smtClean="0"/>
          </a:p>
          <a:p>
            <a:r>
              <a:rPr lang="en-CA" baseline="0" dirty="0" smtClean="0"/>
              <a:t>This photo is taken looking west at 1</a:t>
            </a:r>
            <a:r>
              <a:rPr lang="en-CA" baseline="30000" dirty="0" smtClean="0"/>
              <a:t>st</a:t>
            </a:r>
            <a:r>
              <a:rPr lang="en-CA" baseline="0" dirty="0" smtClean="0"/>
              <a:t> street, with 18</a:t>
            </a:r>
            <a:r>
              <a:rPr lang="en-CA" baseline="30000" dirty="0" smtClean="0"/>
              <a:t>th</a:t>
            </a:r>
            <a:r>
              <a:rPr lang="en-CA" baseline="0" dirty="0" smtClean="0"/>
              <a:t> street in the background.</a:t>
            </a:r>
            <a:endParaRPr lang="en-CA" dirty="0"/>
          </a:p>
        </p:txBody>
      </p:sp>
      <p:sp>
        <p:nvSpPr>
          <p:cNvPr id="4" name="Slide Number Placeholder 3"/>
          <p:cNvSpPr>
            <a:spLocks noGrp="1"/>
          </p:cNvSpPr>
          <p:nvPr>
            <p:ph type="sldNum" sz="quarter" idx="10"/>
          </p:nvPr>
        </p:nvSpPr>
        <p:spPr/>
        <p:txBody>
          <a:bodyPr/>
          <a:lstStyle/>
          <a:p>
            <a:pPr>
              <a:defRPr/>
            </a:pPr>
            <a:fld id="{B77E5E41-E0E0-4D9D-B56B-35083782A9EE}"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a:solidFill>
                  <a:schemeClr val="tx1"/>
                </a:solidFill>
              </a:defRPr>
            </a:lvl1pPr>
          </a:lstStyle>
          <a:p>
            <a:r>
              <a:rPr lang="en-US" dirty="0" smtClean="0"/>
              <a:t>Click to edit Master title style</a:t>
            </a:r>
            <a:endParaRPr lang="en-CA"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24290" name="Rectangle 2"/>
          <p:cNvSpPr>
            <a:spLocks noGrp="1" noChangeArrowheads="1"/>
          </p:cNvSpPr>
          <p:nvPr>
            <p:ph type="ctrTitle"/>
          </p:nvPr>
        </p:nvSpPr>
        <p:spPr bwMode="auto">
          <a:xfrm>
            <a:off x="3200400" y="2286000"/>
            <a:ext cx="59436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solidFill>
                  <a:schemeClr val="tx1"/>
                </a:solidFill>
              </a:defRPr>
            </a:lvl1pPr>
          </a:lstStyle>
          <a:p>
            <a:r>
              <a:rPr lang="en-US" smtClean="0"/>
              <a:t>Click to edit Master title style</a:t>
            </a:r>
            <a:endParaRPr lang="en-US"/>
          </a:p>
        </p:txBody>
      </p:sp>
      <p:sp>
        <p:nvSpPr>
          <p:cNvPr id="524291" name="Rectangle 3"/>
          <p:cNvSpPr>
            <a:spLocks noGrp="1" noChangeArrowheads="1"/>
          </p:cNvSpPr>
          <p:nvPr>
            <p:ph type="subTitle" idx="1"/>
          </p:nvPr>
        </p:nvSpPr>
        <p:spPr bwMode="auto">
          <a:xfrm>
            <a:off x="3200400" y="3886200"/>
            <a:ext cx="59436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buFontTx/>
              <a:buNone/>
              <a:defRPr sz="2400"/>
            </a:lvl1pPr>
          </a:lstStyle>
          <a:p>
            <a:r>
              <a:rPr lang="en-US" smtClean="0"/>
              <a:t>Click to edit Master subtitle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523270" name="Text Box 6"/>
          <p:cNvSpPr txBox="1">
            <a:spLocks noChangeArrowheads="1"/>
          </p:cNvSpPr>
          <p:nvPr/>
        </p:nvSpPr>
        <p:spPr bwMode="auto">
          <a:xfrm>
            <a:off x="0" y="6477000"/>
            <a:ext cx="8534400" cy="366713"/>
          </a:xfrm>
          <a:prstGeom prst="rect">
            <a:avLst/>
          </a:prstGeom>
          <a:noFill/>
          <a:ln w="9525">
            <a:noFill/>
            <a:miter lim="800000"/>
            <a:headEnd/>
            <a:tailEnd/>
          </a:ln>
          <a:effectLst/>
        </p:spPr>
        <p:txBody>
          <a:bodyPr>
            <a:spAutoFit/>
          </a:bodyPr>
          <a:lstStyle/>
          <a:p>
            <a:pPr algn="r">
              <a:spcBef>
                <a:spcPct val="50000"/>
              </a:spcBef>
              <a:defRPr/>
            </a:pPr>
            <a:r>
              <a:rPr lang="en-US">
                <a:solidFill>
                  <a:schemeClr val="bg1"/>
                </a:solidFill>
                <a:latin typeface="ScalaSans-Bold" charset="0"/>
              </a:rPr>
              <a:t>Manitoba Water Stewardship</a:t>
            </a:r>
            <a:endParaRPr lang="en-US">
              <a:solidFill>
                <a:schemeClr val="bg1"/>
              </a:solidFill>
              <a:latin typeface="ScalaSans-Regular" charset="0"/>
            </a:endParaRPr>
          </a:p>
        </p:txBody>
      </p:sp>
    </p:spTree>
  </p:cSld>
  <p:clrMap bg1="lt1" tx1="dk1" bg2="lt2" tx2="dk2" accent1="accent1" accent2="accent2" accent3="accent3" accent4="accent4" accent5="accent5" accent6="accent6" hlink="hlink" folHlink="folHlink"/>
  <p:sldLayoutIdLst>
    <p:sldLayoutId id="2147483666" r:id="rId1"/>
    <p:sldLayoutId id="2147483668" r:id="rId2"/>
    <p:sldLayoutId id="2147483667" r:id="rId3"/>
  </p:sldLayoutIdLst>
  <p:txStyles>
    <p:titleStyle>
      <a:lvl1pPr algn="l" rtl="0" fontAlgn="base">
        <a:spcBef>
          <a:spcPct val="0"/>
        </a:spcBef>
        <a:spcAft>
          <a:spcPct val="0"/>
        </a:spcAft>
        <a:defRPr sz="3400">
          <a:solidFill>
            <a:schemeClr val="bg1"/>
          </a:solidFill>
          <a:latin typeface="+mj-lt"/>
          <a:ea typeface="+mj-ea"/>
          <a:cs typeface="+mj-cs"/>
        </a:defRPr>
      </a:lvl1pPr>
      <a:lvl2pPr algn="l" rtl="0" fontAlgn="base">
        <a:spcBef>
          <a:spcPct val="0"/>
        </a:spcBef>
        <a:spcAft>
          <a:spcPct val="0"/>
        </a:spcAft>
        <a:defRPr sz="3400">
          <a:solidFill>
            <a:schemeClr val="bg1"/>
          </a:solidFill>
          <a:latin typeface="ScalaSans-Regular" charset="0"/>
        </a:defRPr>
      </a:lvl2pPr>
      <a:lvl3pPr algn="l" rtl="0" fontAlgn="base">
        <a:spcBef>
          <a:spcPct val="0"/>
        </a:spcBef>
        <a:spcAft>
          <a:spcPct val="0"/>
        </a:spcAft>
        <a:defRPr sz="3400">
          <a:solidFill>
            <a:schemeClr val="bg1"/>
          </a:solidFill>
          <a:latin typeface="ScalaSans-Regular" charset="0"/>
        </a:defRPr>
      </a:lvl3pPr>
      <a:lvl4pPr algn="l" rtl="0" fontAlgn="base">
        <a:spcBef>
          <a:spcPct val="0"/>
        </a:spcBef>
        <a:spcAft>
          <a:spcPct val="0"/>
        </a:spcAft>
        <a:defRPr sz="3400">
          <a:solidFill>
            <a:schemeClr val="bg1"/>
          </a:solidFill>
          <a:latin typeface="ScalaSans-Regular" charset="0"/>
        </a:defRPr>
      </a:lvl4pPr>
      <a:lvl5pPr algn="l" rtl="0" fontAlgn="base">
        <a:spcBef>
          <a:spcPct val="0"/>
        </a:spcBef>
        <a:spcAft>
          <a:spcPct val="0"/>
        </a:spcAft>
        <a:defRPr sz="3400">
          <a:solidFill>
            <a:schemeClr val="bg1"/>
          </a:solidFill>
          <a:latin typeface="ScalaSans-Regular" charset="0"/>
        </a:defRPr>
      </a:lvl5pPr>
      <a:lvl6pPr marL="457200" algn="l" rtl="0" eaLnBrk="1" fontAlgn="base" hangingPunct="1">
        <a:spcBef>
          <a:spcPct val="0"/>
        </a:spcBef>
        <a:spcAft>
          <a:spcPct val="0"/>
        </a:spcAft>
        <a:defRPr sz="3400">
          <a:solidFill>
            <a:schemeClr val="bg1"/>
          </a:solidFill>
          <a:latin typeface="ScalaSans-Regular" charset="0"/>
        </a:defRPr>
      </a:lvl6pPr>
      <a:lvl7pPr marL="914400" algn="l" rtl="0" eaLnBrk="1" fontAlgn="base" hangingPunct="1">
        <a:spcBef>
          <a:spcPct val="0"/>
        </a:spcBef>
        <a:spcAft>
          <a:spcPct val="0"/>
        </a:spcAft>
        <a:defRPr sz="3400">
          <a:solidFill>
            <a:schemeClr val="bg1"/>
          </a:solidFill>
          <a:latin typeface="ScalaSans-Regular" charset="0"/>
        </a:defRPr>
      </a:lvl7pPr>
      <a:lvl8pPr marL="1371600" algn="l" rtl="0" eaLnBrk="1" fontAlgn="base" hangingPunct="1">
        <a:spcBef>
          <a:spcPct val="0"/>
        </a:spcBef>
        <a:spcAft>
          <a:spcPct val="0"/>
        </a:spcAft>
        <a:defRPr sz="3400">
          <a:solidFill>
            <a:schemeClr val="bg1"/>
          </a:solidFill>
          <a:latin typeface="ScalaSans-Regular" charset="0"/>
        </a:defRPr>
      </a:lvl8pPr>
      <a:lvl9pPr marL="1828800" algn="l" rtl="0" eaLnBrk="1" fontAlgn="base" hangingPunct="1">
        <a:spcBef>
          <a:spcPct val="0"/>
        </a:spcBef>
        <a:spcAft>
          <a:spcPct val="0"/>
        </a:spcAft>
        <a:defRPr sz="3400">
          <a:solidFill>
            <a:schemeClr val="bg1"/>
          </a:solidFill>
          <a:latin typeface="ScalaSans-Regular"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mailto:Mark.Lee@gov.mb.c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524000" y="3101975"/>
            <a:ext cx="7315200" cy="1470025"/>
          </a:xfrm>
          <a:noFill/>
        </p:spPr>
        <p:txBody>
          <a:bodyPr/>
          <a:lstStyle/>
          <a:p>
            <a:pPr algn="r"/>
            <a:r>
              <a:rPr lang="en-US" sz="3600" b="1" dirty="0" smtClean="0">
                <a:latin typeface="Calibri" pitchFamily="34" charset="0"/>
                <a:cs typeface="Calibri" pitchFamily="34" charset="0"/>
              </a:rPr>
              <a:t>Manitoba’s 2011 Flood</a:t>
            </a:r>
            <a:endParaRPr lang="en-US" sz="3600" b="1" dirty="0" smtClean="0">
              <a:latin typeface="Calibri" pitchFamily="34" charset="0"/>
              <a:cs typeface="Calibri" pitchFamily="34" charset="0"/>
            </a:endParaRPr>
          </a:p>
        </p:txBody>
      </p:sp>
      <p:sp>
        <p:nvSpPr>
          <p:cNvPr id="3075" name="Rectangle 3"/>
          <p:cNvSpPr>
            <a:spLocks noGrp="1" noChangeArrowheads="1"/>
          </p:cNvSpPr>
          <p:nvPr>
            <p:ph type="subTitle" idx="1"/>
          </p:nvPr>
        </p:nvSpPr>
        <p:spPr>
          <a:xfrm>
            <a:off x="2667000" y="4267200"/>
            <a:ext cx="6172200" cy="1752600"/>
          </a:xfrm>
          <a:noFill/>
        </p:spPr>
        <p:txBody>
          <a:bodyPr/>
          <a:lstStyle/>
          <a:p>
            <a:pPr algn="r">
              <a:spcBef>
                <a:spcPts val="0"/>
              </a:spcBef>
            </a:pPr>
            <a:r>
              <a:rPr lang="en-US" sz="1600" dirty="0" smtClean="0">
                <a:latin typeface="Arial" pitchFamily="34" charset="0"/>
                <a:cs typeface="Arial" pitchFamily="34" charset="0"/>
              </a:rPr>
              <a:t>Mark Lee, M.Sc., </a:t>
            </a:r>
            <a:r>
              <a:rPr lang="en-US" sz="1600" dirty="0" err="1" smtClean="0">
                <a:latin typeface="Arial" pitchFamily="34" charset="0"/>
                <a:cs typeface="Arial" pitchFamily="34" charset="0"/>
              </a:rPr>
              <a:t>P.Eng</a:t>
            </a:r>
            <a:r>
              <a:rPr lang="en-US" sz="1600" dirty="0" smtClean="0">
                <a:latin typeface="Arial" pitchFamily="34" charset="0"/>
                <a:cs typeface="Arial" pitchFamily="34" charset="0"/>
              </a:rPr>
              <a:t>.</a:t>
            </a:r>
            <a:endParaRPr lang="en-US" sz="100" dirty="0" smtClean="0">
              <a:latin typeface="Arial" pitchFamily="34" charset="0"/>
              <a:cs typeface="Arial" pitchFamily="34" charset="0"/>
            </a:endParaRPr>
          </a:p>
          <a:p>
            <a:pPr algn="r">
              <a:spcBef>
                <a:spcPts val="0"/>
              </a:spcBef>
            </a:pPr>
            <a:r>
              <a:rPr lang="en-US" sz="1600" dirty="0" smtClean="0">
                <a:latin typeface="Arial" pitchFamily="34" charset="0"/>
                <a:cs typeface="Arial" pitchFamily="34" charset="0"/>
              </a:rPr>
              <a:t>Manager, Surface Water Management</a:t>
            </a:r>
          </a:p>
          <a:p>
            <a:pPr algn="r">
              <a:spcBef>
                <a:spcPts val="0"/>
              </a:spcBef>
            </a:pPr>
            <a:r>
              <a:rPr lang="en-US" sz="1600" dirty="0" smtClean="0">
                <a:latin typeface="Arial" pitchFamily="34" charset="0"/>
                <a:cs typeface="Arial" pitchFamily="34" charset="0"/>
              </a:rPr>
              <a:t>Manitoba Conservation and Water Stewardship</a:t>
            </a:r>
          </a:p>
          <a:p>
            <a:pPr algn="r">
              <a:spcBef>
                <a:spcPts val="0"/>
              </a:spcBef>
            </a:pPr>
            <a:endParaRPr lang="en-US" sz="1600" dirty="0" smtClean="0">
              <a:latin typeface="Arial" pitchFamily="34" charset="0"/>
              <a:cs typeface="Arial" pitchFamily="34" charset="0"/>
            </a:endParaRPr>
          </a:p>
          <a:p>
            <a:pPr algn="r">
              <a:spcBef>
                <a:spcPts val="0"/>
              </a:spcBef>
            </a:pPr>
            <a:r>
              <a:rPr lang="en-US" sz="1600" dirty="0" smtClean="0">
                <a:latin typeface="Arial" pitchFamily="34" charset="0"/>
                <a:cs typeface="Arial" pitchFamily="34" charset="0"/>
              </a:rPr>
              <a:t>January 29</a:t>
            </a:r>
            <a:r>
              <a:rPr lang="en-US" sz="1600" baseline="30000" dirty="0" smtClean="0">
                <a:latin typeface="Arial" pitchFamily="34" charset="0"/>
                <a:cs typeface="Arial" pitchFamily="34" charset="0"/>
              </a:rPr>
              <a:t>th</a:t>
            </a:r>
            <a:r>
              <a:rPr lang="en-US" sz="1600" dirty="0" smtClean="0">
                <a:latin typeface="Arial" pitchFamily="34" charset="0"/>
                <a:cs typeface="Arial" pitchFamily="34" charset="0"/>
              </a:rPr>
              <a:t>, </a:t>
            </a:r>
            <a:r>
              <a:rPr lang="en-US" sz="1600" dirty="0" smtClean="0">
                <a:latin typeface="Arial" pitchFamily="34" charset="0"/>
                <a:cs typeface="Arial" pitchFamily="34" charset="0"/>
              </a:rPr>
              <a:t>2013</a:t>
            </a:r>
            <a:endParaRPr lang="en-US" sz="1600" dirty="0" smtClean="0">
              <a:latin typeface="Arial" pitchFamily="34" charset="0"/>
              <a:cs typeface="Arial" pitchFamily="34" charset="0"/>
            </a:endParaRPr>
          </a:p>
        </p:txBody>
      </p:sp>
      <p:pic>
        <p:nvPicPr>
          <p:cNvPr id="4" name="Picture 6" descr="http://www.winnipegreflections.com/elements/images/the_Forks/large/2011_Flood.jpg"/>
          <p:cNvPicPr>
            <a:picLocks noChangeAspect="1" noChangeArrowheads="1"/>
          </p:cNvPicPr>
          <p:nvPr/>
        </p:nvPicPr>
        <p:blipFill>
          <a:blip r:embed="rId3" cstate="print"/>
          <a:srcRect/>
          <a:stretch>
            <a:fillRect/>
          </a:stretch>
        </p:blipFill>
        <p:spPr bwMode="auto">
          <a:xfrm rot="707397">
            <a:off x="3860199" y="328912"/>
            <a:ext cx="3987669" cy="2658445"/>
          </a:xfrm>
          <a:prstGeom prst="rect">
            <a:avLst/>
          </a:prstGeom>
          <a:solidFill>
            <a:srgbClr val="FFFFFF">
              <a:shade val="85000"/>
            </a:srgbClr>
          </a:solidFill>
          <a:ln w="1270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1" descr="C:\Users\MaLee\Desktop\Pictures\shared pics\Portage Control Tower.JPG"/>
          <p:cNvPicPr>
            <a:picLocks noChangeAspect="1" noChangeArrowheads="1"/>
          </p:cNvPicPr>
          <p:nvPr/>
        </p:nvPicPr>
        <p:blipFill>
          <a:blip r:embed="rId4" cstate="print"/>
          <a:srcRect/>
          <a:stretch>
            <a:fillRect/>
          </a:stretch>
        </p:blipFill>
        <p:spPr bwMode="auto">
          <a:xfrm rot="553004">
            <a:off x="173664" y="4294039"/>
            <a:ext cx="3698097" cy="2466602"/>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2" descr="W:\WSDWRB\Water Science and Management Branch\Surface Water Management\Mark Lee\FLOOD 2011\Brandon-Assiniboine May 17\shared\IMG_3414.JPG"/>
          <p:cNvPicPr>
            <a:picLocks noChangeAspect="1" noChangeArrowheads="1"/>
          </p:cNvPicPr>
          <p:nvPr/>
        </p:nvPicPr>
        <p:blipFill>
          <a:blip r:embed="rId5" cstate="print"/>
          <a:srcRect/>
          <a:stretch>
            <a:fillRect/>
          </a:stretch>
        </p:blipFill>
        <p:spPr bwMode="auto">
          <a:xfrm rot="279761">
            <a:off x="756635" y="94498"/>
            <a:ext cx="2836316" cy="4252399"/>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p:cNvPicPr>
            <a:picLocks noChangeAspect="1" noChangeArrowheads="1"/>
          </p:cNvPicPr>
          <p:nvPr/>
        </p:nvPicPr>
        <p:blipFill>
          <a:blip r:embed="rId3" cstate="print"/>
          <a:srcRect l="3885" r="2884"/>
          <a:stretch>
            <a:fillRect/>
          </a:stretch>
        </p:blipFill>
        <p:spPr bwMode="auto">
          <a:xfrm>
            <a:off x="0" y="0"/>
            <a:ext cx="9144000"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W:\WSDWRB\Water Science and Management Branch\Surface Water Management\Mark Lee\FLOOD 2011\Brandon-Assiniboine May 17\shared\IMG_3416.JPG"/>
          <p:cNvPicPr>
            <a:picLocks noChangeAspect="1" noChangeArrowheads="1"/>
          </p:cNvPicPr>
          <p:nvPr/>
        </p:nvPicPr>
        <p:blipFill>
          <a:blip r:embed="rId3" cstate="print"/>
          <a:srcRect l="5188" r="5880"/>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
            </a:r>
            <a:br>
              <a:rPr lang="en-CA" dirty="0" smtClean="0"/>
            </a:br>
            <a:r>
              <a:rPr lang="en-CA" dirty="0" smtClean="0"/>
              <a:t>Portage Diversion</a:t>
            </a:r>
            <a:endParaRPr lang="en-CA" dirty="0"/>
          </a:p>
        </p:txBody>
      </p:sp>
      <p:sp>
        <p:nvSpPr>
          <p:cNvPr id="3" name="Content Placeholder 2"/>
          <p:cNvSpPr>
            <a:spLocks noGrp="1"/>
          </p:cNvSpPr>
          <p:nvPr>
            <p:ph idx="1"/>
          </p:nvPr>
        </p:nvSpPr>
        <p:spPr>
          <a:xfrm>
            <a:off x="457200" y="1600200"/>
            <a:ext cx="5410200" cy="4525963"/>
          </a:xfrm>
        </p:spPr>
        <p:txBody>
          <a:bodyPr/>
          <a:lstStyle/>
          <a:p>
            <a:r>
              <a:rPr lang="en-CA" sz="2800" dirty="0" smtClean="0"/>
              <a:t>Construction finished in 1970 ($20.5 million)</a:t>
            </a:r>
          </a:p>
          <a:p>
            <a:r>
              <a:rPr lang="en-CA" sz="2800" dirty="0" smtClean="0"/>
              <a:t>Two control structures:</a:t>
            </a:r>
          </a:p>
          <a:p>
            <a:pPr lvl="1"/>
            <a:r>
              <a:rPr lang="en-CA" sz="2400" dirty="0" smtClean="0"/>
              <a:t>Bascule gates control river flow</a:t>
            </a:r>
          </a:p>
          <a:p>
            <a:pPr lvl="1"/>
            <a:r>
              <a:rPr lang="en-CA" sz="2400" dirty="0" smtClean="0"/>
              <a:t>Vertical gates control diversion flow</a:t>
            </a:r>
          </a:p>
          <a:p>
            <a:r>
              <a:rPr lang="en-CA" sz="2800" dirty="0" smtClean="0"/>
              <a:t>Diversion channel is 29 km long from Portage la Prairie to Lake </a:t>
            </a:r>
            <a:r>
              <a:rPr lang="en-CA" sz="2800" dirty="0" smtClean="0"/>
              <a:t>Manitoba</a:t>
            </a:r>
          </a:p>
          <a:p>
            <a:r>
              <a:rPr lang="en-CA" sz="2800" dirty="0" smtClean="0"/>
              <a:t>Diversion design capacity is 25,000 cfs</a:t>
            </a:r>
            <a:endParaRPr lang="en-CA" sz="2800" dirty="0"/>
          </a:p>
        </p:txBody>
      </p:sp>
      <p:pic>
        <p:nvPicPr>
          <p:cNvPr id="4" name="Picture 3" descr="C:\Users\MaLee\Desktop\Pictures\shared pics\Portage diversion controls.JPG"/>
          <p:cNvPicPr>
            <a:picLocks noChangeAspect="1" noChangeArrowheads="1"/>
          </p:cNvPicPr>
          <p:nvPr/>
        </p:nvPicPr>
        <p:blipFill>
          <a:blip r:embed="rId3" cstate="print"/>
          <a:srcRect/>
          <a:stretch>
            <a:fillRect/>
          </a:stretch>
        </p:blipFill>
        <p:spPr bwMode="auto">
          <a:xfrm>
            <a:off x="6438956" y="1447800"/>
            <a:ext cx="2628844" cy="1753419"/>
          </a:xfrm>
          <a:prstGeom prst="rect">
            <a:avLst/>
          </a:prstGeom>
          <a:noFill/>
        </p:spPr>
      </p:pic>
      <p:pic>
        <p:nvPicPr>
          <p:cNvPr id="5" name="Picture 3"/>
          <p:cNvPicPr>
            <a:picLocks noChangeAspect="1" noChangeArrowheads="1"/>
          </p:cNvPicPr>
          <p:nvPr/>
        </p:nvPicPr>
        <p:blipFill>
          <a:blip r:embed="rId4" cstate="print"/>
          <a:srcRect/>
          <a:stretch>
            <a:fillRect/>
          </a:stretch>
        </p:blipFill>
        <p:spPr bwMode="auto">
          <a:xfrm>
            <a:off x="6438956" y="5030333"/>
            <a:ext cx="2628844" cy="1751467"/>
          </a:xfrm>
          <a:prstGeom prst="rect">
            <a:avLst/>
          </a:prstGeom>
          <a:noFill/>
          <a:ln w="9525">
            <a:noFill/>
            <a:miter lim="800000"/>
            <a:headEnd/>
            <a:tailEnd/>
          </a:ln>
          <a:effectLst/>
        </p:spPr>
      </p:pic>
      <p:pic>
        <p:nvPicPr>
          <p:cNvPr id="6" name="Picture 4"/>
          <p:cNvPicPr>
            <a:picLocks noChangeAspect="1" noChangeArrowheads="1"/>
          </p:cNvPicPr>
          <p:nvPr/>
        </p:nvPicPr>
        <p:blipFill>
          <a:blip r:embed="rId5" cstate="print"/>
          <a:srcRect/>
          <a:stretch>
            <a:fillRect/>
          </a:stretch>
        </p:blipFill>
        <p:spPr bwMode="auto">
          <a:xfrm>
            <a:off x="6438956" y="3229061"/>
            <a:ext cx="2628844" cy="175146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1981200" y="-152400"/>
            <a:ext cx="12109783" cy="7764321"/>
            <a:chOff x="755650" y="1134000"/>
            <a:chExt cx="9179739" cy="5502275"/>
          </a:xfrm>
        </p:grpSpPr>
        <p:pic>
          <p:nvPicPr>
            <p:cNvPr id="5" name="Picture 3" descr="LOCBASE"/>
            <p:cNvPicPr>
              <a:picLocks noChangeAspect="1" noChangeArrowheads="1"/>
            </p:cNvPicPr>
            <p:nvPr/>
          </p:nvPicPr>
          <p:blipFill>
            <a:blip r:embed="rId3" cstate="screen"/>
            <a:srcRect/>
            <a:stretch>
              <a:fillRect/>
            </a:stretch>
          </p:blipFill>
          <p:spPr bwMode="auto">
            <a:xfrm>
              <a:off x="2039164" y="1134000"/>
              <a:ext cx="7896225" cy="5502275"/>
            </a:xfrm>
            <a:prstGeom prst="rect">
              <a:avLst/>
            </a:prstGeom>
            <a:noFill/>
            <a:ln w="9525">
              <a:noFill/>
              <a:miter lim="800000"/>
              <a:headEnd/>
              <a:tailEnd/>
            </a:ln>
          </p:spPr>
        </p:pic>
        <p:sp>
          <p:nvSpPr>
            <p:cNvPr id="6" name="Text Box 4" descr="Brown marble"/>
            <p:cNvSpPr txBox="1">
              <a:spLocks noChangeArrowheads="1"/>
            </p:cNvSpPr>
            <p:nvPr/>
          </p:nvSpPr>
          <p:spPr bwMode="auto">
            <a:xfrm>
              <a:off x="7629434" y="4590000"/>
              <a:ext cx="1098550" cy="336550"/>
            </a:xfrm>
            <a:prstGeom prst="rect">
              <a:avLst/>
            </a:prstGeom>
            <a:noFill/>
            <a:ln w="12700">
              <a:noFill/>
              <a:miter lim="800000"/>
              <a:headEnd/>
              <a:tailEnd/>
            </a:ln>
          </p:spPr>
          <p:txBody>
            <a:bodyPr wrap="none" anchor="ctr">
              <a:spAutoFit/>
            </a:bodyPr>
            <a:lstStyle/>
            <a:p>
              <a:r>
                <a:rPr lang="en-US" sz="1600" b="1" dirty="0">
                  <a:solidFill>
                    <a:srgbClr val="003399"/>
                  </a:solidFill>
                </a:rPr>
                <a:t>Winnipeg</a:t>
              </a:r>
            </a:p>
          </p:txBody>
        </p:sp>
        <p:sp>
          <p:nvSpPr>
            <p:cNvPr id="7" name="Text Box 5" descr="Brown marble"/>
            <p:cNvSpPr txBox="1">
              <a:spLocks noChangeArrowheads="1"/>
            </p:cNvSpPr>
            <p:nvPr/>
          </p:nvSpPr>
          <p:spPr bwMode="auto">
            <a:xfrm>
              <a:off x="3354980" y="4752000"/>
              <a:ext cx="1017588" cy="336550"/>
            </a:xfrm>
            <a:prstGeom prst="rect">
              <a:avLst/>
            </a:prstGeom>
            <a:noFill/>
            <a:ln w="12700">
              <a:noFill/>
              <a:miter lim="800000"/>
              <a:headEnd/>
              <a:tailEnd/>
            </a:ln>
          </p:spPr>
          <p:txBody>
            <a:bodyPr wrap="none" anchor="ctr">
              <a:spAutoFit/>
            </a:bodyPr>
            <a:lstStyle/>
            <a:p>
              <a:r>
                <a:rPr lang="en-US" sz="1600" b="1" dirty="0">
                  <a:solidFill>
                    <a:srgbClr val="003399"/>
                  </a:solidFill>
                </a:rPr>
                <a:t>Brandon</a:t>
              </a:r>
              <a:endParaRPr lang="en-US" sz="1600" dirty="0">
                <a:solidFill>
                  <a:srgbClr val="003399"/>
                </a:solidFill>
              </a:endParaRPr>
            </a:p>
          </p:txBody>
        </p:sp>
        <p:sp>
          <p:nvSpPr>
            <p:cNvPr id="8" name="Text Box 6" descr="Brown marble"/>
            <p:cNvSpPr txBox="1">
              <a:spLocks noChangeArrowheads="1"/>
            </p:cNvSpPr>
            <p:nvPr/>
          </p:nvSpPr>
          <p:spPr bwMode="auto">
            <a:xfrm rot="3617502">
              <a:off x="2196565" y="3661038"/>
              <a:ext cx="1152118" cy="279970"/>
            </a:xfrm>
            <a:prstGeom prst="rect">
              <a:avLst/>
            </a:prstGeom>
            <a:noFill/>
            <a:ln w="12700">
              <a:noFill/>
              <a:miter lim="800000"/>
              <a:headEnd/>
              <a:tailEnd/>
            </a:ln>
          </p:spPr>
          <p:txBody>
            <a:bodyPr wrap="none" anchor="ctr">
              <a:spAutoFit/>
            </a:bodyPr>
            <a:lstStyle/>
            <a:p>
              <a:r>
                <a:rPr lang="en-US" sz="1800" b="1" dirty="0">
                  <a:latin typeface="Myriad Pro"/>
                </a:rPr>
                <a:t>Assiniboine R.</a:t>
              </a:r>
              <a:endParaRPr lang="en-US" sz="2400" dirty="0">
                <a:latin typeface="Myriad Pro"/>
              </a:endParaRPr>
            </a:p>
          </p:txBody>
        </p:sp>
        <p:sp>
          <p:nvSpPr>
            <p:cNvPr id="9" name="Text Box 7" descr="Brown marble"/>
            <p:cNvSpPr txBox="1">
              <a:spLocks noChangeArrowheads="1"/>
            </p:cNvSpPr>
            <p:nvPr/>
          </p:nvSpPr>
          <p:spPr bwMode="auto">
            <a:xfrm rot="16317827">
              <a:off x="7086486" y="4758276"/>
              <a:ext cx="908050" cy="366713"/>
            </a:xfrm>
            <a:prstGeom prst="rect">
              <a:avLst/>
            </a:prstGeom>
            <a:noFill/>
            <a:ln w="12700">
              <a:noFill/>
              <a:miter lim="800000"/>
              <a:headEnd/>
              <a:tailEnd/>
            </a:ln>
          </p:spPr>
          <p:txBody>
            <a:bodyPr wrap="none" anchor="ctr">
              <a:spAutoFit/>
            </a:bodyPr>
            <a:lstStyle/>
            <a:p>
              <a:r>
                <a:rPr lang="en-US" sz="1800" b="1" dirty="0">
                  <a:solidFill>
                    <a:schemeClr val="tx2"/>
                  </a:solidFill>
                </a:rPr>
                <a:t>Red R.</a:t>
              </a:r>
              <a:endParaRPr lang="en-US" sz="2400" dirty="0">
                <a:latin typeface="Arial Unicode MS" pitchFamily="34" charset="-128"/>
              </a:endParaRPr>
            </a:p>
          </p:txBody>
        </p:sp>
        <p:pic>
          <p:nvPicPr>
            <p:cNvPr id="10" name="Picture 15" descr="LOCPDIV"/>
            <p:cNvPicPr>
              <a:picLocks noChangeAspect="1" noChangeArrowheads="1"/>
            </p:cNvPicPr>
            <p:nvPr/>
          </p:nvPicPr>
          <p:blipFill>
            <a:blip r:embed="rId4" cstate="screen"/>
            <a:srcRect/>
            <a:stretch>
              <a:fillRect/>
            </a:stretch>
          </p:blipFill>
          <p:spPr bwMode="auto">
            <a:xfrm>
              <a:off x="5773516" y="4075725"/>
              <a:ext cx="258763" cy="676275"/>
            </a:xfrm>
            <a:prstGeom prst="rect">
              <a:avLst/>
            </a:prstGeom>
            <a:noFill/>
            <a:ln w="9525">
              <a:noFill/>
              <a:miter lim="800000"/>
              <a:headEnd/>
              <a:tailEnd/>
            </a:ln>
          </p:spPr>
        </p:pic>
        <p:sp>
          <p:nvSpPr>
            <p:cNvPr id="11" name="Text Box 16" descr="Brown marble"/>
            <p:cNvSpPr txBox="1">
              <a:spLocks noChangeArrowheads="1"/>
            </p:cNvSpPr>
            <p:nvPr/>
          </p:nvSpPr>
          <p:spPr bwMode="auto">
            <a:xfrm rot="19920574">
              <a:off x="5783422" y="3787554"/>
              <a:ext cx="937120" cy="458030"/>
            </a:xfrm>
            <a:prstGeom prst="rect">
              <a:avLst/>
            </a:prstGeom>
            <a:noFill/>
            <a:ln w="12700">
              <a:noFill/>
              <a:miter lim="800000"/>
              <a:headEnd/>
              <a:tailEnd/>
            </a:ln>
          </p:spPr>
          <p:txBody>
            <a:bodyPr wrap="none" anchor="ctr">
              <a:spAutoFit/>
            </a:bodyPr>
            <a:lstStyle/>
            <a:p>
              <a:r>
                <a:rPr lang="en-US" sz="1800" b="1" dirty="0">
                  <a:solidFill>
                    <a:srgbClr val="FF0000"/>
                  </a:solidFill>
                  <a:latin typeface="Myriad Pro"/>
                </a:rPr>
                <a:t>Portage</a:t>
              </a:r>
            </a:p>
            <a:p>
              <a:r>
                <a:rPr lang="en-US" sz="1800" b="1" dirty="0">
                  <a:solidFill>
                    <a:srgbClr val="FF0000"/>
                  </a:solidFill>
                  <a:latin typeface="Myriad Pro"/>
                </a:rPr>
                <a:t>Diversion</a:t>
              </a:r>
              <a:endParaRPr lang="en-US" sz="1800" b="1" dirty="0">
                <a:latin typeface="Myriad Pro"/>
              </a:endParaRPr>
            </a:p>
          </p:txBody>
        </p:sp>
        <p:sp>
          <p:nvSpPr>
            <p:cNvPr id="12" name="Freeform 9"/>
            <p:cNvSpPr>
              <a:spLocks/>
            </p:cNvSpPr>
            <p:nvPr/>
          </p:nvSpPr>
          <p:spPr bwMode="auto">
            <a:xfrm>
              <a:off x="755650" y="1446213"/>
              <a:ext cx="263525" cy="571500"/>
            </a:xfrm>
            <a:custGeom>
              <a:avLst/>
              <a:gdLst>
                <a:gd name="T0" fmla="*/ 0 w 131"/>
                <a:gd name="T1" fmla="*/ 0 h 300"/>
                <a:gd name="T2" fmla="*/ 39 w 131"/>
                <a:gd name="T3" fmla="*/ 60 h 300"/>
                <a:gd name="T4" fmla="*/ 51 w 131"/>
                <a:gd name="T5" fmla="*/ 90 h 300"/>
                <a:gd name="T6" fmla="*/ 72 w 131"/>
                <a:gd name="T7" fmla="*/ 141 h 300"/>
                <a:gd name="T8" fmla="*/ 81 w 131"/>
                <a:gd name="T9" fmla="*/ 177 h 300"/>
                <a:gd name="T10" fmla="*/ 75 w 131"/>
                <a:gd name="T11" fmla="*/ 228 h 300"/>
                <a:gd name="T12" fmla="*/ 69 w 131"/>
                <a:gd name="T13" fmla="*/ 246 h 300"/>
                <a:gd name="T14" fmla="*/ 75 w 131"/>
                <a:gd name="T15" fmla="*/ 285 h 300"/>
                <a:gd name="T16" fmla="*/ 108 w 131"/>
                <a:gd name="T17" fmla="*/ 297 h 300"/>
                <a:gd name="T18" fmla="*/ 117 w 131"/>
                <a:gd name="T19" fmla="*/ 300 h 300"/>
                <a:gd name="T20" fmla="*/ 129 w 131"/>
                <a:gd name="T21" fmla="*/ 282 h 300"/>
                <a:gd name="T22" fmla="*/ 117 w 131"/>
                <a:gd name="T23" fmla="*/ 264 h 300"/>
                <a:gd name="T24" fmla="*/ 129 w 131"/>
                <a:gd name="T25" fmla="*/ 231 h 300"/>
                <a:gd name="T26" fmla="*/ 117 w 131"/>
                <a:gd name="T27" fmla="*/ 135 h 300"/>
                <a:gd name="T28" fmla="*/ 81 w 131"/>
                <a:gd name="T29" fmla="*/ 78 h 300"/>
                <a:gd name="T30" fmla="*/ 54 w 131"/>
                <a:gd name="T31" fmla="*/ 30 h 300"/>
                <a:gd name="T32" fmla="*/ 33 w 131"/>
                <a:gd name="T33" fmla="*/ 6 h 300"/>
                <a:gd name="T34" fmla="*/ 15 w 131"/>
                <a:gd name="T35" fmla="*/ 0 h 300"/>
                <a:gd name="T36" fmla="*/ 0 w 131"/>
                <a:gd name="T37" fmla="*/ 0 h 3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300"/>
                <a:gd name="T59" fmla="*/ 131 w 131"/>
                <a:gd name="T60" fmla="*/ 300 h 3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300">
                  <a:moveTo>
                    <a:pt x="0" y="0"/>
                  </a:moveTo>
                  <a:cubicBezTo>
                    <a:pt x="19" y="19"/>
                    <a:pt x="25" y="38"/>
                    <a:pt x="39" y="60"/>
                  </a:cubicBezTo>
                  <a:cubicBezTo>
                    <a:pt x="45" y="69"/>
                    <a:pt x="51" y="90"/>
                    <a:pt x="51" y="90"/>
                  </a:cubicBezTo>
                  <a:cubicBezTo>
                    <a:pt x="54" y="112"/>
                    <a:pt x="60" y="123"/>
                    <a:pt x="72" y="141"/>
                  </a:cubicBezTo>
                  <a:cubicBezTo>
                    <a:pt x="74" y="153"/>
                    <a:pt x="77" y="165"/>
                    <a:pt x="81" y="177"/>
                  </a:cubicBezTo>
                  <a:cubicBezTo>
                    <a:pt x="79" y="203"/>
                    <a:pt x="81" y="209"/>
                    <a:pt x="75" y="228"/>
                  </a:cubicBezTo>
                  <a:cubicBezTo>
                    <a:pt x="73" y="234"/>
                    <a:pt x="69" y="246"/>
                    <a:pt x="69" y="246"/>
                  </a:cubicBezTo>
                  <a:cubicBezTo>
                    <a:pt x="71" y="259"/>
                    <a:pt x="67" y="274"/>
                    <a:pt x="75" y="285"/>
                  </a:cubicBezTo>
                  <a:cubicBezTo>
                    <a:pt x="76" y="287"/>
                    <a:pt x="108" y="297"/>
                    <a:pt x="108" y="297"/>
                  </a:cubicBezTo>
                  <a:cubicBezTo>
                    <a:pt x="111" y="298"/>
                    <a:pt x="117" y="300"/>
                    <a:pt x="117" y="300"/>
                  </a:cubicBezTo>
                  <a:cubicBezTo>
                    <a:pt x="119" y="298"/>
                    <a:pt x="131" y="289"/>
                    <a:pt x="129" y="282"/>
                  </a:cubicBezTo>
                  <a:cubicBezTo>
                    <a:pt x="127" y="275"/>
                    <a:pt x="117" y="264"/>
                    <a:pt x="117" y="264"/>
                  </a:cubicBezTo>
                  <a:cubicBezTo>
                    <a:pt x="120" y="250"/>
                    <a:pt x="121" y="242"/>
                    <a:pt x="129" y="231"/>
                  </a:cubicBezTo>
                  <a:cubicBezTo>
                    <a:pt x="126" y="209"/>
                    <a:pt x="125" y="148"/>
                    <a:pt x="117" y="135"/>
                  </a:cubicBezTo>
                  <a:cubicBezTo>
                    <a:pt x="104" y="116"/>
                    <a:pt x="93" y="98"/>
                    <a:pt x="81" y="78"/>
                  </a:cubicBezTo>
                  <a:cubicBezTo>
                    <a:pt x="71" y="61"/>
                    <a:pt x="71" y="41"/>
                    <a:pt x="54" y="30"/>
                  </a:cubicBezTo>
                  <a:cubicBezTo>
                    <a:pt x="46" y="18"/>
                    <a:pt x="45" y="11"/>
                    <a:pt x="33" y="6"/>
                  </a:cubicBezTo>
                  <a:cubicBezTo>
                    <a:pt x="27" y="3"/>
                    <a:pt x="15" y="0"/>
                    <a:pt x="15" y="0"/>
                  </a:cubicBezTo>
                  <a:cubicBezTo>
                    <a:pt x="4" y="4"/>
                    <a:pt x="9" y="4"/>
                    <a:pt x="0" y="0"/>
                  </a:cubicBezTo>
                  <a:close/>
                </a:path>
              </a:pathLst>
            </a:custGeom>
            <a:solidFill>
              <a:srgbClr val="333399"/>
            </a:solidFill>
            <a:ln w="12700" cap="flat" cmpd="sng">
              <a:solidFill>
                <a:srgbClr val="000080"/>
              </a:solidFill>
              <a:prstDash val="solid"/>
              <a:round/>
              <a:headEnd type="none" w="med" len="med"/>
              <a:tailEnd type="none" w="med" len="med"/>
            </a:ln>
          </p:spPr>
          <p:txBody>
            <a:bodyPr wrap="none" anchor="ctr">
              <a:spAutoFit/>
            </a:bodyPr>
            <a:lstStyle/>
            <a:p>
              <a:endParaRPr lang="en-US"/>
            </a:p>
          </p:txBody>
        </p:sp>
      </p:grpSp>
      <p:sp>
        <p:nvSpPr>
          <p:cNvPr id="14" name="Freeform 13"/>
          <p:cNvSpPr/>
          <p:nvPr/>
        </p:nvSpPr>
        <p:spPr bwMode="auto">
          <a:xfrm>
            <a:off x="4876800" y="4572000"/>
            <a:ext cx="1916112" cy="423484"/>
          </a:xfrm>
          <a:custGeom>
            <a:avLst/>
            <a:gdLst>
              <a:gd name="connsiteX0" fmla="*/ 0 w 1916112"/>
              <a:gd name="connsiteY0" fmla="*/ 254755 h 423484"/>
              <a:gd name="connsiteX1" fmla="*/ 80962 w 1916112"/>
              <a:gd name="connsiteY1" fmla="*/ 249993 h 423484"/>
              <a:gd name="connsiteX2" fmla="*/ 114300 w 1916112"/>
              <a:gd name="connsiteY2" fmla="*/ 245230 h 423484"/>
              <a:gd name="connsiteX3" fmla="*/ 128587 w 1916112"/>
              <a:gd name="connsiteY3" fmla="*/ 240468 h 423484"/>
              <a:gd name="connsiteX4" fmla="*/ 223837 w 1916112"/>
              <a:gd name="connsiteY4" fmla="*/ 235705 h 423484"/>
              <a:gd name="connsiteX5" fmla="*/ 238125 w 1916112"/>
              <a:gd name="connsiteY5" fmla="*/ 230943 h 423484"/>
              <a:gd name="connsiteX6" fmla="*/ 247650 w 1916112"/>
              <a:gd name="connsiteY6" fmla="*/ 216655 h 423484"/>
              <a:gd name="connsiteX7" fmla="*/ 276225 w 1916112"/>
              <a:gd name="connsiteY7" fmla="*/ 207130 h 423484"/>
              <a:gd name="connsiteX8" fmla="*/ 295275 w 1916112"/>
              <a:gd name="connsiteY8" fmla="*/ 202368 h 423484"/>
              <a:gd name="connsiteX9" fmla="*/ 323850 w 1916112"/>
              <a:gd name="connsiteY9" fmla="*/ 192843 h 423484"/>
              <a:gd name="connsiteX10" fmla="*/ 338137 w 1916112"/>
              <a:gd name="connsiteY10" fmla="*/ 183318 h 423484"/>
              <a:gd name="connsiteX11" fmla="*/ 414337 w 1916112"/>
              <a:gd name="connsiteY11" fmla="*/ 183318 h 423484"/>
              <a:gd name="connsiteX12" fmla="*/ 457200 w 1916112"/>
              <a:gd name="connsiteY12" fmla="*/ 178555 h 423484"/>
              <a:gd name="connsiteX13" fmla="*/ 471487 w 1916112"/>
              <a:gd name="connsiteY13" fmla="*/ 173793 h 423484"/>
              <a:gd name="connsiteX14" fmla="*/ 481012 w 1916112"/>
              <a:gd name="connsiteY14" fmla="*/ 159505 h 423484"/>
              <a:gd name="connsiteX15" fmla="*/ 495300 w 1916112"/>
              <a:gd name="connsiteY15" fmla="*/ 149980 h 423484"/>
              <a:gd name="connsiteX16" fmla="*/ 561975 w 1916112"/>
              <a:gd name="connsiteY16" fmla="*/ 154743 h 423484"/>
              <a:gd name="connsiteX17" fmla="*/ 581025 w 1916112"/>
              <a:gd name="connsiteY17" fmla="*/ 149980 h 423484"/>
              <a:gd name="connsiteX18" fmla="*/ 590550 w 1916112"/>
              <a:gd name="connsiteY18" fmla="*/ 135693 h 423484"/>
              <a:gd name="connsiteX19" fmla="*/ 600075 w 1916112"/>
              <a:gd name="connsiteY19" fmla="*/ 107118 h 423484"/>
              <a:gd name="connsiteX20" fmla="*/ 628650 w 1916112"/>
              <a:gd name="connsiteY20" fmla="*/ 88068 h 423484"/>
              <a:gd name="connsiteX21" fmla="*/ 657225 w 1916112"/>
              <a:gd name="connsiteY21" fmla="*/ 69018 h 423484"/>
              <a:gd name="connsiteX22" fmla="*/ 671512 w 1916112"/>
              <a:gd name="connsiteY22" fmla="*/ 54730 h 423484"/>
              <a:gd name="connsiteX23" fmla="*/ 685800 w 1916112"/>
              <a:gd name="connsiteY23" fmla="*/ 45205 h 423484"/>
              <a:gd name="connsiteX24" fmla="*/ 695325 w 1916112"/>
              <a:gd name="connsiteY24" fmla="*/ 30918 h 423484"/>
              <a:gd name="connsiteX25" fmla="*/ 771525 w 1916112"/>
              <a:gd name="connsiteY25" fmla="*/ 16630 h 423484"/>
              <a:gd name="connsiteX26" fmla="*/ 785812 w 1916112"/>
              <a:gd name="connsiteY26" fmla="*/ 11868 h 423484"/>
              <a:gd name="connsiteX27" fmla="*/ 933450 w 1916112"/>
              <a:gd name="connsiteY27" fmla="*/ 11868 h 423484"/>
              <a:gd name="connsiteX28" fmla="*/ 962025 w 1916112"/>
              <a:gd name="connsiteY28" fmla="*/ 21393 h 423484"/>
              <a:gd name="connsiteX29" fmla="*/ 990600 w 1916112"/>
              <a:gd name="connsiteY29" fmla="*/ 35680 h 423484"/>
              <a:gd name="connsiteX30" fmla="*/ 1019175 w 1916112"/>
              <a:gd name="connsiteY30" fmla="*/ 54730 h 423484"/>
              <a:gd name="connsiteX31" fmla="*/ 1062037 w 1916112"/>
              <a:gd name="connsiteY31" fmla="*/ 69018 h 423484"/>
              <a:gd name="connsiteX32" fmla="*/ 1076325 w 1916112"/>
              <a:gd name="connsiteY32" fmla="*/ 78543 h 423484"/>
              <a:gd name="connsiteX33" fmla="*/ 1095375 w 1916112"/>
              <a:gd name="connsiteY33" fmla="*/ 107118 h 423484"/>
              <a:gd name="connsiteX34" fmla="*/ 1100137 w 1916112"/>
              <a:gd name="connsiteY34" fmla="*/ 121405 h 423484"/>
              <a:gd name="connsiteX35" fmla="*/ 1119187 w 1916112"/>
              <a:gd name="connsiteY35" fmla="*/ 149980 h 423484"/>
              <a:gd name="connsiteX36" fmla="*/ 1147762 w 1916112"/>
              <a:gd name="connsiteY36" fmla="*/ 169030 h 423484"/>
              <a:gd name="connsiteX37" fmla="*/ 1162050 w 1916112"/>
              <a:gd name="connsiteY37" fmla="*/ 178555 h 423484"/>
              <a:gd name="connsiteX38" fmla="*/ 1190625 w 1916112"/>
              <a:gd name="connsiteY38" fmla="*/ 202368 h 423484"/>
              <a:gd name="connsiteX39" fmla="*/ 1195387 w 1916112"/>
              <a:gd name="connsiteY39" fmla="*/ 216655 h 423484"/>
              <a:gd name="connsiteX40" fmla="*/ 1209675 w 1916112"/>
              <a:gd name="connsiteY40" fmla="*/ 226180 h 423484"/>
              <a:gd name="connsiteX41" fmla="*/ 1228725 w 1916112"/>
              <a:gd name="connsiteY41" fmla="*/ 249993 h 423484"/>
              <a:gd name="connsiteX42" fmla="*/ 1233487 w 1916112"/>
              <a:gd name="connsiteY42" fmla="*/ 264280 h 423484"/>
              <a:gd name="connsiteX43" fmla="*/ 1257300 w 1916112"/>
              <a:gd name="connsiteY43" fmla="*/ 292855 h 423484"/>
              <a:gd name="connsiteX44" fmla="*/ 1281112 w 1916112"/>
              <a:gd name="connsiteY44" fmla="*/ 316668 h 423484"/>
              <a:gd name="connsiteX45" fmla="*/ 1300162 w 1916112"/>
              <a:gd name="connsiteY45" fmla="*/ 340480 h 423484"/>
              <a:gd name="connsiteX46" fmla="*/ 1304925 w 1916112"/>
              <a:gd name="connsiteY46" fmla="*/ 354768 h 423484"/>
              <a:gd name="connsiteX47" fmla="*/ 1347787 w 1916112"/>
              <a:gd name="connsiteY47" fmla="*/ 378580 h 423484"/>
              <a:gd name="connsiteX48" fmla="*/ 1390650 w 1916112"/>
              <a:gd name="connsiteY48" fmla="*/ 397630 h 423484"/>
              <a:gd name="connsiteX49" fmla="*/ 1404937 w 1916112"/>
              <a:gd name="connsiteY49" fmla="*/ 402393 h 423484"/>
              <a:gd name="connsiteX50" fmla="*/ 1466850 w 1916112"/>
              <a:gd name="connsiteY50" fmla="*/ 397630 h 423484"/>
              <a:gd name="connsiteX51" fmla="*/ 1481137 w 1916112"/>
              <a:gd name="connsiteY51" fmla="*/ 388105 h 423484"/>
              <a:gd name="connsiteX52" fmla="*/ 1528762 w 1916112"/>
              <a:gd name="connsiteY52" fmla="*/ 392868 h 423484"/>
              <a:gd name="connsiteX53" fmla="*/ 1585912 w 1916112"/>
              <a:gd name="connsiteY53" fmla="*/ 388105 h 423484"/>
              <a:gd name="connsiteX54" fmla="*/ 1662112 w 1916112"/>
              <a:gd name="connsiteY54" fmla="*/ 397630 h 423484"/>
              <a:gd name="connsiteX55" fmla="*/ 1743075 w 1916112"/>
              <a:gd name="connsiteY55" fmla="*/ 402393 h 423484"/>
              <a:gd name="connsiteX56" fmla="*/ 1757362 w 1916112"/>
              <a:gd name="connsiteY56" fmla="*/ 392868 h 423484"/>
              <a:gd name="connsiteX57" fmla="*/ 1766887 w 1916112"/>
              <a:gd name="connsiteY57" fmla="*/ 378580 h 423484"/>
              <a:gd name="connsiteX58" fmla="*/ 1914525 w 1916112"/>
              <a:gd name="connsiteY58" fmla="*/ 369055 h 42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916112" h="423484">
                <a:moveTo>
                  <a:pt x="0" y="254755"/>
                </a:moveTo>
                <a:cubicBezTo>
                  <a:pt x="26987" y="253168"/>
                  <a:pt x="54021" y="252238"/>
                  <a:pt x="80962" y="249993"/>
                </a:cubicBezTo>
                <a:cubicBezTo>
                  <a:pt x="92149" y="249061"/>
                  <a:pt x="103292" y="247432"/>
                  <a:pt x="114300" y="245230"/>
                </a:cubicBezTo>
                <a:cubicBezTo>
                  <a:pt x="119222" y="244246"/>
                  <a:pt x="123586" y="240903"/>
                  <a:pt x="128587" y="240468"/>
                </a:cubicBezTo>
                <a:cubicBezTo>
                  <a:pt x="160257" y="237714"/>
                  <a:pt x="192087" y="237293"/>
                  <a:pt x="223837" y="235705"/>
                </a:cubicBezTo>
                <a:cubicBezTo>
                  <a:pt x="228600" y="234118"/>
                  <a:pt x="234205" y="234079"/>
                  <a:pt x="238125" y="230943"/>
                </a:cubicBezTo>
                <a:cubicBezTo>
                  <a:pt x="242595" y="227367"/>
                  <a:pt x="242796" y="219689"/>
                  <a:pt x="247650" y="216655"/>
                </a:cubicBezTo>
                <a:cubicBezTo>
                  <a:pt x="256164" y="211334"/>
                  <a:pt x="266484" y="209565"/>
                  <a:pt x="276225" y="207130"/>
                </a:cubicBezTo>
                <a:cubicBezTo>
                  <a:pt x="282575" y="205543"/>
                  <a:pt x="289006" y="204249"/>
                  <a:pt x="295275" y="202368"/>
                </a:cubicBezTo>
                <a:cubicBezTo>
                  <a:pt x="304892" y="199483"/>
                  <a:pt x="323850" y="192843"/>
                  <a:pt x="323850" y="192843"/>
                </a:cubicBezTo>
                <a:cubicBezTo>
                  <a:pt x="328612" y="189668"/>
                  <a:pt x="333018" y="185878"/>
                  <a:pt x="338137" y="183318"/>
                </a:cubicBezTo>
                <a:cubicBezTo>
                  <a:pt x="362262" y="171255"/>
                  <a:pt x="387822" y="181278"/>
                  <a:pt x="414337" y="183318"/>
                </a:cubicBezTo>
                <a:cubicBezTo>
                  <a:pt x="428625" y="181730"/>
                  <a:pt x="443020" y="180918"/>
                  <a:pt x="457200" y="178555"/>
                </a:cubicBezTo>
                <a:cubicBezTo>
                  <a:pt x="462152" y="177730"/>
                  <a:pt x="467567" y="176929"/>
                  <a:pt x="471487" y="173793"/>
                </a:cubicBezTo>
                <a:cubicBezTo>
                  <a:pt x="475957" y="170217"/>
                  <a:pt x="476965" y="163552"/>
                  <a:pt x="481012" y="159505"/>
                </a:cubicBezTo>
                <a:cubicBezTo>
                  <a:pt x="485059" y="155458"/>
                  <a:pt x="490537" y="153155"/>
                  <a:pt x="495300" y="149980"/>
                </a:cubicBezTo>
                <a:cubicBezTo>
                  <a:pt x="517525" y="151568"/>
                  <a:pt x="539693" y="154743"/>
                  <a:pt x="561975" y="154743"/>
                </a:cubicBezTo>
                <a:cubicBezTo>
                  <a:pt x="568520" y="154743"/>
                  <a:pt x="575579" y="153611"/>
                  <a:pt x="581025" y="149980"/>
                </a:cubicBezTo>
                <a:cubicBezTo>
                  <a:pt x="585787" y="146805"/>
                  <a:pt x="587375" y="140455"/>
                  <a:pt x="590550" y="135693"/>
                </a:cubicBezTo>
                <a:cubicBezTo>
                  <a:pt x="593725" y="126168"/>
                  <a:pt x="591721" y="112687"/>
                  <a:pt x="600075" y="107118"/>
                </a:cubicBezTo>
                <a:lnTo>
                  <a:pt x="628650" y="88068"/>
                </a:lnTo>
                <a:cubicBezTo>
                  <a:pt x="649254" y="57161"/>
                  <a:pt x="624105" y="87944"/>
                  <a:pt x="657225" y="69018"/>
                </a:cubicBezTo>
                <a:cubicBezTo>
                  <a:pt x="663073" y="65676"/>
                  <a:pt x="666338" y="59042"/>
                  <a:pt x="671512" y="54730"/>
                </a:cubicBezTo>
                <a:cubicBezTo>
                  <a:pt x="675909" y="51066"/>
                  <a:pt x="681037" y="48380"/>
                  <a:pt x="685800" y="45205"/>
                </a:cubicBezTo>
                <a:cubicBezTo>
                  <a:pt x="688975" y="40443"/>
                  <a:pt x="690471" y="33951"/>
                  <a:pt x="695325" y="30918"/>
                </a:cubicBezTo>
                <a:cubicBezTo>
                  <a:pt x="714752" y="18776"/>
                  <a:pt x="752497" y="18533"/>
                  <a:pt x="771525" y="16630"/>
                </a:cubicBezTo>
                <a:cubicBezTo>
                  <a:pt x="776287" y="15043"/>
                  <a:pt x="780912" y="12957"/>
                  <a:pt x="785812" y="11868"/>
                </a:cubicBezTo>
                <a:cubicBezTo>
                  <a:pt x="839215" y="0"/>
                  <a:pt x="863765" y="9080"/>
                  <a:pt x="933450" y="11868"/>
                </a:cubicBezTo>
                <a:cubicBezTo>
                  <a:pt x="942975" y="15043"/>
                  <a:pt x="953671" y="15824"/>
                  <a:pt x="962025" y="21393"/>
                </a:cubicBezTo>
                <a:cubicBezTo>
                  <a:pt x="980489" y="33703"/>
                  <a:pt x="970882" y="29108"/>
                  <a:pt x="990600" y="35680"/>
                </a:cubicBezTo>
                <a:cubicBezTo>
                  <a:pt x="1000125" y="42030"/>
                  <a:pt x="1008315" y="51110"/>
                  <a:pt x="1019175" y="54730"/>
                </a:cubicBezTo>
                <a:lnTo>
                  <a:pt x="1062037" y="69018"/>
                </a:lnTo>
                <a:cubicBezTo>
                  <a:pt x="1067467" y="70828"/>
                  <a:pt x="1071562" y="75368"/>
                  <a:pt x="1076325" y="78543"/>
                </a:cubicBezTo>
                <a:cubicBezTo>
                  <a:pt x="1082675" y="88068"/>
                  <a:pt x="1091755" y="96258"/>
                  <a:pt x="1095375" y="107118"/>
                </a:cubicBezTo>
                <a:cubicBezTo>
                  <a:pt x="1096962" y="111880"/>
                  <a:pt x="1097699" y="117017"/>
                  <a:pt x="1100137" y="121405"/>
                </a:cubicBezTo>
                <a:cubicBezTo>
                  <a:pt x="1105696" y="131412"/>
                  <a:pt x="1109662" y="143630"/>
                  <a:pt x="1119187" y="149980"/>
                </a:cubicBezTo>
                <a:lnTo>
                  <a:pt x="1147762" y="169030"/>
                </a:lnTo>
                <a:lnTo>
                  <a:pt x="1162050" y="178555"/>
                </a:lnTo>
                <a:cubicBezTo>
                  <a:pt x="1194998" y="227978"/>
                  <a:pt x="1142288" y="154031"/>
                  <a:pt x="1190625" y="202368"/>
                </a:cubicBezTo>
                <a:cubicBezTo>
                  <a:pt x="1194175" y="205918"/>
                  <a:pt x="1192251" y="212735"/>
                  <a:pt x="1195387" y="216655"/>
                </a:cubicBezTo>
                <a:cubicBezTo>
                  <a:pt x="1198963" y="221125"/>
                  <a:pt x="1204912" y="223005"/>
                  <a:pt x="1209675" y="226180"/>
                </a:cubicBezTo>
                <a:cubicBezTo>
                  <a:pt x="1221644" y="262091"/>
                  <a:pt x="1204106" y="219220"/>
                  <a:pt x="1228725" y="249993"/>
                </a:cubicBezTo>
                <a:cubicBezTo>
                  <a:pt x="1231861" y="253913"/>
                  <a:pt x="1231242" y="259790"/>
                  <a:pt x="1233487" y="264280"/>
                </a:cubicBezTo>
                <a:cubicBezTo>
                  <a:pt x="1242357" y="282020"/>
                  <a:pt x="1244132" y="277053"/>
                  <a:pt x="1257300" y="292855"/>
                </a:cubicBezTo>
                <a:cubicBezTo>
                  <a:pt x="1277146" y="316670"/>
                  <a:pt x="1254917" y="299204"/>
                  <a:pt x="1281112" y="316668"/>
                </a:cubicBezTo>
                <a:cubicBezTo>
                  <a:pt x="1293085" y="352581"/>
                  <a:pt x="1275542" y="309704"/>
                  <a:pt x="1300162" y="340480"/>
                </a:cubicBezTo>
                <a:cubicBezTo>
                  <a:pt x="1303298" y="344400"/>
                  <a:pt x="1301375" y="351218"/>
                  <a:pt x="1304925" y="354768"/>
                </a:cubicBezTo>
                <a:cubicBezTo>
                  <a:pt x="1321301" y="371144"/>
                  <a:pt x="1329821" y="372592"/>
                  <a:pt x="1347787" y="378580"/>
                </a:cubicBezTo>
                <a:cubicBezTo>
                  <a:pt x="1370430" y="393675"/>
                  <a:pt x="1356643" y="386294"/>
                  <a:pt x="1390650" y="397630"/>
                </a:cubicBezTo>
                <a:lnTo>
                  <a:pt x="1404937" y="402393"/>
                </a:lnTo>
                <a:cubicBezTo>
                  <a:pt x="1425575" y="400805"/>
                  <a:pt x="1446506" y="401445"/>
                  <a:pt x="1466850" y="397630"/>
                </a:cubicBezTo>
                <a:cubicBezTo>
                  <a:pt x="1472476" y="396575"/>
                  <a:pt x="1475430" y="388544"/>
                  <a:pt x="1481137" y="388105"/>
                </a:cubicBezTo>
                <a:cubicBezTo>
                  <a:pt x="1497044" y="386881"/>
                  <a:pt x="1512887" y="391280"/>
                  <a:pt x="1528762" y="392868"/>
                </a:cubicBezTo>
                <a:cubicBezTo>
                  <a:pt x="1547812" y="391280"/>
                  <a:pt x="1566796" y="388105"/>
                  <a:pt x="1585912" y="388105"/>
                </a:cubicBezTo>
                <a:cubicBezTo>
                  <a:pt x="1597909" y="388105"/>
                  <a:pt x="1647357" y="395522"/>
                  <a:pt x="1662112" y="397630"/>
                </a:cubicBezTo>
                <a:cubicBezTo>
                  <a:pt x="1707322" y="412700"/>
                  <a:pt x="1680688" y="408064"/>
                  <a:pt x="1743075" y="402393"/>
                </a:cubicBezTo>
                <a:cubicBezTo>
                  <a:pt x="1747837" y="399218"/>
                  <a:pt x="1753315" y="396915"/>
                  <a:pt x="1757362" y="392868"/>
                </a:cubicBezTo>
                <a:cubicBezTo>
                  <a:pt x="1761409" y="388820"/>
                  <a:pt x="1761205" y="379269"/>
                  <a:pt x="1766887" y="378580"/>
                </a:cubicBezTo>
                <a:cubicBezTo>
                  <a:pt x="1916112" y="360492"/>
                  <a:pt x="1914525" y="423484"/>
                  <a:pt x="1914525" y="369055"/>
                </a:cubicBezTo>
              </a:path>
            </a:pathLst>
          </a:custGeom>
          <a:noFill/>
          <a:ln w="76200" cap="flat" cmpd="sng" algn="ctr">
            <a:solidFill>
              <a:srgbClr val="0000FF"/>
            </a:solidFill>
            <a:prstDash val="solid"/>
            <a:round/>
            <a:headEnd type="none" w="med" len="med"/>
            <a:tailEnd type="none" w="med" len="med"/>
          </a:ln>
          <a:effectLst/>
        </p:spPr>
        <p:txBody>
          <a:bodyPr rtlCol="0" anchor="ctr"/>
          <a:lstStyle/>
          <a:p>
            <a:pPr algn="ctr"/>
            <a:endParaRPr lang="en-CA"/>
          </a:p>
        </p:txBody>
      </p:sp>
      <p:sp>
        <p:nvSpPr>
          <p:cNvPr id="15" name="TextBox 14"/>
          <p:cNvSpPr txBox="1"/>
          <p:nvPr/>
        </p:nvSpPr>
        <p:spPr>
          <a:xfrm>
            <a:off x="5715000" y="3962400"/>
            <a:ext cx="1287532" cy="646331"/>
          </a:xfrm>
          <a:prstGeom prst="rect">
            <a:avLst/>
          </a:prstGeom>
          <a:noFill/>
        </p:spPr>
        <p:txBody>
          <a:bodyPr wrap="none" rtlCol="0">
            <a:spAutoFit/>
          </a:bodyPr>
          <a:lstStyle/>
          <a:p>
            <a:r>
              <a:rPr lang="en-CA" sz="1800" b="1" dirty="0" smtClean="0">
                <a:solidFill>
                  <a:srgbClr val="0000FF"/>
                </a:solidFill>
                <a:latin typeface="Myriad Pro"/>
              </a:rPr>
              <a:t>Capacity: </a:t>
            </a:r>
          </a:p>
          <a:p>
            <a:r>
              <a:rPr lang="en-CA" sz="1800" b="1" dirty="0" smtClean="0">
                <a:solidFill>
                  <a:srgbClr val="0000FF"/>
                </a:solidFill>
                <a:latin typeface="Myriad Pro"/>
              </a:rPr>
              <a:t>18,000 cfs</a:t>
            </a:r>
          </a:p>
        </p:txBody>
      </p:sp>
      <p:sp>
        <p:nvSpPr>
          <p:cNvPr id="17" name="Up Arrow 16"/>
          <p:cNvSpPr/>
          <p:nvPr/>
        </p:nvSpPr>
        <p:spPr bwMode="auto">
          <a:xfrm>
            <a:off x="4724400" y="4876800"/>
            <a:ext cx="250368" cy="685800"/>
          </a:xfrm>
          <a:prstGeom prst="upArrow">
            <a:avLst/>
          </a:prstGeom>
          <a:solidFill>
            <a:srgbClr val="00FF00"/>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19" name="TextBox 18"/>
          <p:cNvSpPr txBox="1"/>
          <p:nvPr/>
        </p:nvSpPr>
        <p:spPr>
          <a:xfrm rot="20108125">
            <a:off x="939250" y="5450184"/>
            <a:ext cx="1197764" cy="369332"/>
          </a:xfrm>
          <a:prstGeom prst="rect">
            <a:avLst/>
          </a:prstGeom>
          <a:noFill/>
        </p:spPr>
        <p:txBody>
          <a:bodyPr wrap="none" rtlCol="0">
            <a:spAutoFit/>
          </a:bodyPr>
          <a:lstStyle/>
          <a:p>
            <a:r>
              <a:rPr lang="en-CA" sz="1800" b="1" dirty="0" smtClean="0">
                <a:solidFill>
                  <a:schemeClr val="bg1"/>
                </a:solidFill>
                <a:latin typeface="Myriad Pro"/>
              </a:rPr>
              <a:t>Souris R.</a:t>
            </a:r>
          </a:p>
        </p:txBody>
      </p:sp>
      <p:sp>
        <p:nvSpPr>
          <p:cNvPr id="20" name="Rectangle 19"/>
          <p:cNvSpPr/>
          <p:nvPr/>
        </p:nvSpPr>
        <p:spPr bwMode="auto">
          <a:xfrm>
            <a:off x="2819400" y="4953000"/>
            <a:ext cx="152400" cy="152400"/>
          </a:xfrm>
          <a:prstGeom prst="rect">
            <a:avLst/>
          </a:prstGeom>
          <a:solidFill>
            <a:srgbClr val="FFFF00"/>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21" name="Text Box 5" descr="Brown marble"/>
          <p:cNvSpPr txBox="1">
            <a:spLocks noChangeArrowheads="1"/>
          </p:cNvSpPr>
          <p:nvPr/>
        </p:nvSpPr>
        <p:spPr bwMode="auto">
          <a:xfrm>
            <a:off x="2819400" y="5097377"/>
            <a:ext cx="1119089" cy="338554"/>
          </a:xfrm>
          <a:prstGeom prst="rect">
            <a:avLst/>
          </a:prstGeom>
          <a:noFill/>
          <a:ln w="12700">
            <a:noFill/>
            <a:miter lim="800000"/>
            <a:headEnd/>
            <a:tailEnd/>
          </a:ln>
        </p:spPr>
        <p:txBody>
          <a:bodyPr wrap="none" anchor="ctr">
            <a:spAutoFit/>
          </a:bodyPr>
          <a:lstStyle/>
          <a:p>
            <a:r>
              <a:rPr lang="en-US" sz="1600" b="1" dirty="0" smtClean="0">
                <a:solidFill>
                  <a:srgbClr val="003399"/>
                </a:solidFill>
              </a:rPr>
              <a:t>Wawanesa</a:t>
            </a:r>
            <a:endParaRPr lang="en-US" sz="1600" dirty="0">
              <a:solidFill>
                <a:srgbClr val="003399"/>
              </a:solidFill>
            </a:endParaRPr>
          </a:p>
        </p:txBody>
      </p:sp>
      <p:sp>
        <p:nvSpPr>
          <p:cNvPr id="22" name="Text Box 5" descr="Brown marble"/>
          <p:cNvSpPr txBox="1">
            <a:spLocks noChangeArrowheads="1"/>
          </p:cNvSpPr>
          <p:nvPr/>
        </p:nvSpPr>
        <p:spPr bwMode="auto">
          <a:xfrm rot="19585752">
            <a:off x="4897919" y="4174471"/>
            <a:ext cx="869149" cy="338554"/>
          </a:xfrm>
          <a:prstGeom prst="rect">
            <a:avLst/>
          </a:prstGeom>
          <a:noFill/>
          <a:ln w="12700">
            <a:noFill/>
            <a:miter lim="800000"/>
            <a:headEnd/>
            <a:tailEnd/>
          </a:ln>
        </p:spPr>
        <p:txBody>
          <a:bodyPr wrap="none" anchor="ctr">
            <a:spAutoFit/>
          </a:bodyPr>
          <a:lstStyle/>
          <a:p>
            <a:r>
              <a:rPr lang="en-US" sz="1600" b="1" dirty="0" smtClean="0">
                <a:solidFill>
                  <a:srgbClr val="003399"/>
                </a:solidFill>
              </a:rPr>
              <a:t>Portage</a:t>
            </a:r>
            <a:endParaRPr lang="en-US" sz="1600" dirty="0">
              <a:solidFill>
                <a:srgbClr val="003399"/>
              </a:solidFill>
            </a:endParaRPr>
          </a:p>
        </p:txBody>
      </p:sp>
      <p:sp>
        <p:nvSpPr>
          <p:cNvPr id="23" name="TextBox 22"/>
          <p:cNvSpPr txBox="1"/>
          <p:nvPr/>
        </p:nvSpPr>
        <p:spPr>
          <a:xfrm rot="1182692">
            <a:off x="1468418" y="4420019"/>
            <a:ext cx="1422184" cy="369332"/>
          </a:xfrm>
          <a:prstGeom prst="rect">
            <a:avLst/>
          </a:prstGeom>
          <a:solidFill>
            <a:srgbClr val="00FF00"/>
          </a:solidFill>
        </p:spPr>
        <p:txBody>
          <a:bodyPr wrap="none" rtlCol="0">
            <a:spAutoFit/>
          </a:bodyPr>
          <a:lstStyle/>
          <a:p>
            <a:pPr algn="ctr"/>
            <a:r>
              <a:rPr lang="en-CA" sz="1800" b="1" dirty="0" smtClean="0">
                <a:solidFill>
                  <a:schemeClr val="bg1"/>
                </a:solidFill>
                <a:latin typeface="Myriad Pro"/>
              </a:rPr>
              <a:t>~</a:t>
            </a:r>
            <a:r>
              <a:rPr lang="en-CA" sz="1800" b="1" dirty="0" smtClean="0">
                <a:solidFill>
                  <a:schemeClr val="bg1"/>
                </a:solidFill>
                <a:latin typeface="Myriad Pro"/>
              </a:rPr>
              <a:t>38,000 </a:t>
            </a:r>
            <a:r>
              <a:rPr lang="en-CA" sz="1800" b="1" dirty="0" smtClean="0">
                <a:solidFill>
                  <a:schemeClr val="bg1"/>
                </a:solidFill>
                <a:latin typeface="Myriad Pro"/>
              </a:rPr>
              <a:t>cfs</a:t>
            </a:r>
          </a:p>
        </p:txBody>
      </p:sp>
      <p:sp>
        <p:nvSpPr>
          <p:cNvPr id="24" name="TextBox 23"/>
          <p:cNvSpPr txBox="1"/>
          <p:nvPr/>
        </p:nvSpPr>
        <p:spPr>
          <a:xfrm rot="20228793">
            <a:off x="1616100" y="6052874"/>
            <a:ext cx="1422184" cy="369332"/>
          </a:xfrm>
          <a:prstGeom prst="rect">
            <a:avLst/>
          </a:prstGeom>
          <a:solidFill>
            <a:srgbClr val="00FF00"/>
          </a:solidFill>
        </p:spPr>
        <p:txBody>
          <a:bodyPr wrap="none" rtlCol="0">
            <a:spAutoFit/>
          </a:bodyPr>
          <a:lstStyle/>
          <a:p>
            <a:pPr algn="ctr"/>
            <a:r>
              <a:rPr lang="en-CA" sz="1800" b="1" dirty="0" smtClean="0">
                <a:solidFill>
                  <a:schemeClr val="bg1"/>
                </a:solidFill>
                <a:latin typeface="Myriad Pro"/>
              </a:rPr>
              <a:t>~15,000 cfs</a:t>
            </a:r>
          </a:p>
        </p:txBody>
      </p:sp>
      <p:sp>
        <p:nvSpPr>
          <p:cNvPr id="27" name="TextBox 26"/>
          <p:cNvSpPr txBox="1"/>
          <p:nvPr/>
        </p:nvSpPr>
        <p:spPr>
          <a:xfrm>
            <a:off x="3260377" y="3925669"/>
            <a:ext cx="1287532" cy="923330"/>
          </a:xfrm>
          <a:prstGeom prst="rect">
            <a:avLst/>
          </a:prstGeom>
          <a:noFill/>
          <a:ln>
            <a:noFill/>
          </a:ln>
        </p:spPr>
        <p:txBody>
          <a:bodyPr wrap="none" rtlCol="0">
            <a:spAutoFit/>
          </a:bodyPr>
          <a:lstStyle/>
          <a:p>
            <a:pPr algn="ctr"/>
            <a:r>
              <a:rPr lang="en-CA" sz="1800" b="1" dirty="0" smtClean="0">
                <a:latin typeface="Myriad Pro"/>
              </a:rPr>
              <a:t>Design</a:t>
            </a:r>
          </a:p>
          <a:p>
            <a:pPr algn="ctr"/>
            <a:r>
              <a:rPr lang="en-CA" sz="1800" b="1" dirty="0" smtClean="0">
                <a:latin typeface="Myriad Pro"/>
              </a:rPr>
              <a:t>capacity </a:t>
            </a:r>
          </a:p>
          <a:p>
            <a:pPr algn="ctr"/>
            <a:r>
              <a:rPr lang="en-CA" sz="1800" b="1" dirty="0" smtClean="0">
                <a:latin typeface="Myriad Pro"/>
              </a:rPr>
              <a:t>25,000 cfs</a:t>
            </a:r>
          </a:p>
        </p:txBody>
      </p:sp>
      <p:sp>
        <p:nvSpPr>
          <p:cNvPr id="16" name="TextBox 15"/>
          <p:cNvSpPr txBox="1"/>
          <p:nvPr/>
        </p:nvSpPr>
        <p:spPr>
          <a:xfrm>
            <a:off x="3810000" y="5562600"/>
            <a:ext cx="3352800" cy="923330"/>
          </a:xfrm>
          <a:prstGeom prst="rect">
            <a:avLst/>
          </a:prstGeom>
          <a:solidFill>
            <a:srgbClr val="00FF00"/>
          </a:solidFill>
        </p:spPr>
        <p:txBody>
          <a:bodyPr wrap="square" rtlCol="0">
            <a:spAutoFit/>
          </a:bodyPr>
          <a:lstStyle/>
          <a:p>
            <a:pPr algn="ctr"/>
            <a:r>
              <a:rPr lang="en-CA" sz="1800" b="1" dirty="0" smtClean="0">
                <a:solidFill>
                  <a:schemeClr val="bg1"/>
                </a:solidFill>
                <a:latin typeface="Myriad Pro"/>
              </a:rPr>
              <a:t>Forecast:</a:t>
            </a:r>
          </a:p>
          <a:p>
            <a:pPr algn="ctr"/>
            <a:r>
              <a:rPr lang="en-CA" sz="1800" b="1" dirty="0" smtClean="0">
                <a:solidFill>
                  <a:schemeClr val="bg1"/>
                </a:solidFill>
                <a:latin typeface="Myriad Pro"/>
              </a:rPr>
              <a:t>54,000 normal weather</a:t>
            </a:r>
          </a:p>
          <a:p>
            <a:pPr algn="ctr"/>
            <a:r>
              <a:rPr lang="en-CA" sz="1800" b="1" dirty="0" smtClean="0">
                <a:solidFill>
                  <a:schemeClr val="bg1"/>
                </a:solidFill>
                <a:latin typeface="Myriad Pro"/>
              </a:rPr>
              <a:t>56,000 unfavourable weather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27"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PHOTO LIBRARY\2011 Flood\AssiniboineRiverDikes\PipingProblem Km29pt5 IMG00473-20110507-1142.jpg"/>
          <p:cNvPicPr>
            <a:picLocks noChangeAspect="1" noChangeArrowheads="1"/>
          </p:cNvPicPr>
          <p:nvPr/>
        </p:nvPicPr>
        <p:blipFill>
          <a:blip r:embed="rId3" cstate="screen"/>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lood - Bruce 1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whildebran\Desktop\520_6808_web_8column.jpg"/>
          <p:cNvPicPr>
            <a:picLocks noChangeAspect="1" noChangeArrowheads="1"/>
          </p:cNvPicPr>
          <p:nvPr/>
        </p:nvPicPr>
        <p:blipFill>
          <a:blip r:embed="rId3" cstate="screen"/>
          <a:srcRect/>
          <a:stretch>
            <a:fillRect/>
          </a:stretch>
        </p:blipFill>
        <p:spPr bwMode="auto">
          <a:xfrm>
            <a:off x="-549934" y="0"/>
            <a:ext cx="9693934" cy="6629400"/>
          </a:xfrm>
          <a:prstGeom prst="rect">
            <a:avLst/>
          </a:prstGeom>
          <a:noFill/>
          <a:ln w="3175">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lood - Ray 134"/>
          <p:cNvPicPr>
            <a:picLocks noChangeAspect="1" noChangeArrowheads="1"/>
          </p:cNvPicPr>
          <p:nvPr/>
        </p:nvPicPr>
        <p:blipFill>
          <a:blip r:embed="rId3" cstate="print"/>
          <a:srcRect/>
          <a:stretch>
            <a:fillRect/>
          </a:stretch>
        </p:blipFill>
        <p:spPr bwMode="auto">
          <a:xfrm>
            <a:off x="0" y="0"/>
            <a:ext cx="914595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cstate="print"/>
          <a:srcRect l="5696" r="885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G_3116"/>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KTyler\AppData\Local\Microsoft\Windows\Temporary Internet Files\Content.Outlook\DY0T7LS8\2011 flood report maps.png"/>
          <p:cNvPicPr/>
          <p:nvPr/>
        </p:nvPicPr>
        <p:blipFill>
          <a:blip r:embed="rId3" cstate="screen"/>
          <a:srcRect/>
          <a:stretch>
            <a:fillRect/>
          </a:stretch>
        </p:blipFill>
        <p:spPr bwMode="auto">
          <a:xfrm>
            <a:off x="1" y="-59378"/>
            <a:ext cx="9144000" cy="6917378"/>
          </a:xfrm>
          <a:prstGeom prst="rect">
            <a:avLst/>
          </a:prstGeom>
          <a:noFill/>
          <a:ln w="9525">
            <a:noFill/>
            <a:miter lim="800000"/>
            <a:headEnd/>
            <a:tailEnd/>
          </a:ln>
        </p:spPr>
      </p:pic>
      <p:sp>
        <p:nvSpPr>
          <p:cNvPr id="3" name="Oval 2"/>
          <p:cNvSpPr/>
          <p:nvPr/>
        </p:nvSpPr>
        <p:spPr bwMode="auto">
          <a:xfrm>
            <a:off x="1447800" y="2971800"/>
            <a:ext cx="228600" cy="228600"/>
          </a:xfrm>
          <a:prstGeom prst="ellipse">
            <a:avLst/>
          </a:prstGeom>
          <a:solidFill>
            <a:srgbClr val="FF0000"/>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4" name="TextBox 3"/>
          <p:cNvSpPr txBox="1"/>
          <p:nvPr/>
        </p:nvSpPr>
        <p:spPr>
          <a:xfrm>
            <a:off x="824770" y="2971800"/>
            <a:ext cx="699230" cy="461665"/>
          </a:xfrm>
          <a:prstGeom prst="rect">
            <a:avLst/>
          </a:prstGeom>
          <a:noFill/>
        </p:spPr>
        <p:txBody>
          <a:bodyPr wrap="none" rtlCol="0">
            <a:spAutoFit/>
          </a:bodyPr>
          <a:lstStyle/>
          <a:p>
            <a:r>
              <a:rPr lang="en-CA" b="1" dirty="0" smtClean="0">
                <a:solidFill>
                  <a:schemeClr val="bg1"/>
                </a:solidFill>
                <a:latin typeface="Myriad Pro"/>
              </a:rPr>
              <a:t>140</a:t>
            </a:r>
          </a:p>
        </p:txBody>
      </p:sp>
      <p:sp>
        <p:nvSpPr>
          <p:cNvPr id="5" name="Oval 4"/>
          <p:cNvSpPr/>
          <p:nvPr/>
        </p:nvSpPr>
        <p:spPr bwMode="auto">
          <a:xfrm>
            <a:off x="1676400" y="2362200"/>
            <a:ext cx="228600" cy="228600"/>
          </a:xfrm>
          <a:prstGeom prst="ellipse">
            <a:avLst/>
          </a:prstGeom>
          <a:solidFill>
            <a:srgbClr val="FFFF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6" name="TextBox 5"/>
          <p:cNvSpPr txBox="1"/>
          <p:nvPr/>
        </p:nvSpPr>
        <p:spPr>
          <a:xfrm>
            <a:off x="1828800" y="2209800"/>
            <a:ext cx="527709" cy="461665"/>
          </a:xfrm>
          <a:prstGeom prst="rect">
            <a:avLst/>
          </a:prstGeom>
          <a:noFill/>
        </p:spPr>
        <p:txBody>
          <a:bodyPr wrap="none" rtlCol="0">
            <a:spAutoFit/>
          </a:bodyPr>
          <a:lstStyle/>
          <a:p>
            <a:r>
              <a:rPr lang="en-CA" b="1" dirty="0" smtClean="0">
                <a:solidFill>
                  <a:schemeClr val="bg1"/>
                </a:solidFill>
                <a:latin typeface="Myriad Pro"/>
              </a:rPr>
              <a:t>67</a:t>
            </a:r>
          </a:p>
        </p:txBody>
      </p:sp>
      <p:sp>
        <p:nvSpPr>
          <p:cNvPr id="7" name="Oval 6"/>
          <p:cNvSpPr/>
          <p:nvPr/>
        </p:nvSpPr>
        <p:spPr bwMode="auto">
          <a:xfrm>
            <a:off x="3505200" y="4343400"/>
            <a:ext cx="228600" cy="228600"/>
          </a:xfrm>
          <a:prstGeom prst="ellipse">
            <a:avLst/>
          </a:prstGeom>
          <a:solidFill>
            <a:srgbClr val="FF0000"/>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8" name="TextBox 7"/>
          <p:cNvSpPr txBox="1"/>
          <p:nvPr/>
        </p:nvSpPr>
        <p:spPr>
          <a:xfrm>
            <a:off x="3733800" y="4267200"/>
            <a:ext cx="762000" cy="461665"/>
          </a:xfrm>
          <a:prstGeom prst="rect">
            <a:avLst/>
          </a:prstGeom>
          <a:noFill/>
        </p:spPr>
        <p:txBody>
          <a:bodyPr wrap="square" rtlCol="0">
            <a:spAutoFit/>
          </a:bodyPr>
          <a:lstStyle/>
          <a:p>
            <a:r>
              <a:rPr lang="en-CA" b="1" dirty="0" smtClean="0">
                <a:solidFill>
                  <a:schemeClr val="bg1"/>
                </a:solidFill>
                <a:latin typeface="Myriad Pro"/>
              </a:rPr>
              <a:t>250</a:t>
            </a:r>
          </a:p>
        </p:txBody>
      </p:sp>
      <p:sp>
        <p:nvSpPr>
          <p:cNvPr id="9" name="Oval 8"/>
          <p:cNvSpPr/>
          <p:nvPr/>
        </p:nvSpPr>
        <p:spPr bwMode="auto">
          <a:xfrm>
            <a:off x="6172200" y="4191000"/>
            <a:ext cx="228600" cy="228600"/>
          </a:xfrm>
          <a:prstGeom prst="ellipse">
            <a:avLst/>
          </a:prstGeom>
          <a:solidFill>
            <a:srgbClr val="FF0000"/>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10" name="TextBox 9"/>
          <p:cNvSpPr txBox="1"/>
          <p:nvPr/>
        </p:nvSpPr>
        <p:spPr>
          <a:xfrm>
            <a:off x="6248400" y="4343400"/>
            <a:ext cx="699230" cy="461665"/>
          </a:xfrm>
          <a:prstGeom prst="rect">
            <a:avLst/>
          </a:prstGeom>
          <a:noFill/>
        </p:spPr>
        <p:txBody>
          <a:bodyPr wrap="none" rtlCol="0">
            <a:spAutoFit/>
          </a:bodyPr>
          <a:lstStyle/>
          <a:p>
            <a:r>
              <a:rPr lang="en-CA" b="1" dirty="0" smtClean="0">
                <a:solidFill>
                  <a:schemeClr val="bg1"/>
                </a:solidFill>
                <a:latin typeface="Myriad Pro"/>
              </a:rPr>
              <a:t>220</a:t>
            </a:r>
          </a:p>
        </p:txBody>
      </p:sp>
      <p:sp>
        <p:nvSpPr>
          <p:cNvPr id="11" name="Oval 10"/>
          <p:cNvSpPr/>
          <p:nvPr/>
        </p:nvSpPr>
        <p:spPr bwMode="auto">
          <a:xfrm>
            <a:off x="6019800" y="2819400"/>
            <a:ext cx="228600" cy="228600"/>
          </a:xfrm>
          <a:prstGeom prst="ellipse">
            <a:avLst/>
          </a:prstGeom>
          <a:solidFill>
            <a:srgbClr val="FF0000"/>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12" name="Oval 11"/>
          <p:cNvSpPr/>
          <p:nvPr/>
        </p:nvSpPr>
        <p:spPr bwMode="auto">
          <a:xfrm>
            <a:off x="3276600" y="4953000"/>
            <a:ext cx="228600" cy="228600"/>
          </a:xfrm>
          <a:prstGeom prst="ellipse">
            <a:avLst/>
          </a:prstGeom>
          <a:solidFill>
            <a:srgbClr val="FF0000"/>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14" name="Oval 13"/>
          <p:cNvSpPr/>
          <p:nvPr/>
        </p:nvSpPr>
        <p:spPr bwMode="auto">
          <a:xfrm>
            <a:off x="4114800" y="4953000"/>
            <a:ext cx="228600" cy="228600"/>
          </a:xfrm>
          <a:prstGeom prst="ellipse">
            <a:avLst/>
          </a:prstGeom>
          <a:solidFill>
            <a:srgbClr val="FF0000"/>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15" name="Oval 14"/>
          <p:cNvSpPr/>
          <p:nvPr/>
        </p:nvSpPr>
        <p:spPr bwMode="auto">
          <a:xfrm>
            <a:off x="2209800" y="5638800"/>
            <a:ext cx="228600" cy="228600"/>
          </a:xfrm>
          <a:prstGeom prst="ellipse">
            <a:avLst/>
          </a:prstGeom>
          <a:solidFill>
            <a:srgbClr val="FF0000"/>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17" name="Oval 16"/>
          <p:cNvSpPr/>
          <p:nvPr/>
        </p:nvSpPr>
        <p:spPr bwMode="auto">
          <a:xfrm>
            <a:off x="2209800" y="6172200"/>
            <a:ext cx="228600" cy="228600"/>
          </a:xfrm>
          <a:prstGeom prst="ellipse">
            <a:avLst/>
          </a:prstGeom>
          <a:solidFill>
            <a:srgbClr val="FF0000"/>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18" name="TextBox 17"/>
          <p:cNvSpPr txBox="1"/>
          <p:nvPr/>
        </p:nvSpPr>
        <p:spPr>
          <a:xfrm>
            <a:off x="1586770" y="6091535"/>
            <a:ext cx="699230" cy="461665"/>
          </a:xfrm>
          <a:prstGeom prst="rect">
            <a:avLst/>
          </a:prstGeom>
          <a:noFill/>
        </p:spPr>
        <p:txBody>
          <a:bodyPr wrap="none" rtlCol="0">
            <a:spAutoFit/>
          </a:bodyPr>
          <a:lstStyle/>
          <a:p>
            <a:r>
              <a:rPr lang="en-CA" b="1" dirty="0" smtClean="0">
                <a:solidFill>
                  <a:schemeClr val="bg1"/>
                </a:solidFill>
                <a:latin typeface="Myriad Pro"/>
              </a:rPr>
              <a:t>210</a:t>
            </a:r>
          </a:p>
        </p:txBody>
      </p:sp>
      <p:sp>
        <p:nvSpPr>
          <p:cNvPr id="20" name="TextBox 19"/>
          <p:cNvSpPr txBox="1"/>
          <p:nvPr/>
        </p:nvSpPr>
        <p:spPr>
          <a:xfrm>
            <a:off x="1586770" y="5405735"/>
            <a:ext cx="699230" cy="461665"/>
          </a:xfrm>
          <a:prstGeom prst="rect">
            <a:avLst/>
          </a:prstGeom>
          <a:noFill/>
        </p:spPr>
        <p:txBody>
          <a:bodyPr wrap="none" rtlCol="0">
            <a:spAutoFit/>
          </a:bodyPr>
          <a:lstStyle/>
          <a:p>
            <a:r>
              <a:rPr lang="en-CA" b="1" dirty="0" smtClean="0">
                <a:solidFill>
                  <a:schemeClr val="bg1"/>
                </a:solidFill>
                <a:latin typeface="Myriad Pro"/>
              </a:rPr>
              <a:t>180</a:t>
            </a:r>
          </a:p>
        </p:txBody>
      </p:sp>
      <p:sp>
        <p:nvSpPr>
          <p:cNvPr id="21" name="TextBox 20"/>
          <p:cNvSpPr txBox="1"/>
          <p:nvPr/>
        </p:nvSpPr>
        <p:spPr>
          <a:xfrm>
            <a:off x="2971800" y="5181600"/>
            <a:ext cx="699230" cy="461665"/>
          </a:xfrm>
          <a:prstGeom prst="rect">
            <a:avLst/>
          </a:prstGeom>
          <a:noFill/>
        </p:spPr>
        <p:txBody>
          <a:bodyPr wrap="none" rtlCol="0">
            <a:spAutoFit/>
          </a:bodyPr>
          <a:lstStyle/>
          <a:p>
            <a:r>
              <a:rPr lang="en-CA" b="1" dirty="0" smtClean="0">
                <a:solidFill>
                  <a:schemeClr val="bg1"/>
                </a:solidFill>
                <a:latin typeface="Myriad Pro"/>
              </a:rPr>
              <a:t>145</a:t>
            </a:r>
          </a:p>
        </p:txBody>
      </p:sp>
      <p:sp>
        <p:nvSpPr>
          <p:cNvPr id="22" name="TextBox 21"/>
          <p:cNvSpPr txBox="1"/>
          <p:nvPr/>
        </p:nvSpPr>
        <p:spPr>
          <a:xfrm>
            <a:off x="4038600" y="5105400"/>
            <a:ext cx="699230" cy="461665"/>
          </a:xfrm>
          <a:prstGeom prst="rect">
            <a:avLst/>
          </a:prstGeom>
          <a:noFill/>
        </p:spPr>
        <p:txBody>
          <a:bodyPr wrap="none" rtlCol="0">
            <a:spAutoFit/>
          </a:bodyPr>
          <a:lstStyle/>
          <a:p>
            <a:r>
              <a:rPr lang="en-CA" b="1" dirty="0" smtClean="0">
                <a:solidFill>
                  <a:schemeClr val="bg1"/>
                </a:solidFill>
                <a:latin typeface="Myriad Pro"/>
              </a:rPr>
              <a:t>145</a:t>
            </a:r>
          </a:p>
        </p:txBody>
      </p:sp>
      <p:sp>
        <p:nvSpPr>
          <p:cNvPr id="27" name="Oval 26"/>
          <p:cNvSpPr/>
          <p:nvPr/>
        </p:nvSpPr>
        <p:spPr bwMode="auto">
          <a:xfrm>
            <a:off x="7315200" y="6248400"/>
            <a:ext cx="228600" cy="228600"/>
          </a:xfrm>
          <a:prstGeom prst="ellipse">
            <a:avLst/>
          </a:prstGeom>
          <a:solidFill>
            <a:srgbClr val="FFFF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28" name="Oval 27"/>
          <p:cNvSpPr/>
          <p:nvPr/>
        </p:nvSpPr>
        <p:spPr bwMode="auto">
          <a:xfrm>
            <a:off x="7848600" y="4267200"/>
            <a:ext cx="228600" cy="228600"/>
          </a:xfrm>
          <a:prstGeom prst="ellipse">
            <a:avLst/>
          </a:prstGeom>
          <a:solidFill>
            <a:srgbClr val="FFFF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29" name="Oval 28"/>
          <p:cNvSpPr/>
          <p:nvPr/>
        </p:nvSpPr>
        <p:spPr bwMode="auto">
          <a:xfrm>
            <a:off x="2286000" y="4876800"/>
            <a:ext cx="228600" cy="228600"/>
          </a:xfrm>
          <a:prstGeom prst="ellipse">
            <a:avLst/>
          </a:prstGeom>
          <a:solidFill>
            <a:srgbClr val="FFFF00"/>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30" name="TextBox 29"/>
          <p:cNvSpPr txBox="1"/>
          <p:nvPr/>
        </p:nvSpPr>
        <p:spPr>
          <a:xfrm>
            <a:off x="1834491" y="4800600"/>
            <a:ext cx="527709" cy="461665"/>
          </a:xfrm>
          <a:prstGeom prst="rect">
            <a:avLst/>
          </a:prstGeom>
          <a:noFill/>
        </p:spPr>
        <p:txBody>
          <a:bodyPr wrap="none" rtlCol="0">
            <a:spAutoFit/>
          </a:bodyPr>
          <a:lstStyle/>
          <a:p>
            <a:r>
              <a:rPr lang="en-CA" b="1" dirty="0" smtClean="0">
                <a:solidFill>
                  <a:schemeClr val="bg1"/>
                </a:solidFill>
                <a:latin typeface="Myriad Pro"/>
              </a:rPr>
              <a:t>52</a:t>
            </a:r>
          </a:p>
        </p:txBody>
      </p:sp>
      <p:sp>
        <p:nvSpPr>
          <p:cNvPr id="31" name="TextBox 30"/>
          <p:cNvSpPr txBox="1"/>
          <p:nvPr/>
        </p:nvSpPr>
        <p:spPr>
          <a:xfrm>
            <a:off x="6248400" y="2667000"/>
            <a:ext cx="878767" cy="461665"/>
          </a:xfrm>
          <a:prstGeom prst="rect">
            <a:avLst/>
          </a:prstGeom>
          <a:noFill/>
        </p:spPr>
        <p:txBody>
          <a:bodyPr wrap="none" rtlCol="0">
            <a:spAutoFit/>
          </a:bodyPr>
          <a:lstStyle/>
          <a:p>
            <a:r>
              <a:rPr lang="en-CA" b="1" dirty="0" smtClean="0">
                <a:solidFill>
                  <a:schemeClr val="bg1"/>
                </a:solidFill>
                <a:latin typeface="Myriad Pro"/>
              </a:rPr>
              <a:t>400+</a:t>
            </a:r>
          </a:p>
        </p:txBody>
      </p:sp>
      <p:sp>
        <p:nvSpPr>
          <p:cNvPr id="32" name="TextBox 31"/>
          <p:cNvSpPr txBox="1"/>
          <p:nvPr/>
        </p:nvSpPr>
        <p:spPr>
          <a:xfrm>
            <a:off x="7848600" y="4419600"/>
            <a:ext cx="527709" cy="461665"/>
          </a:xfrm>
          <a:prstGeom prst="rect">
            <a:avLst/>
          </a:prstGeom>
          <a:noFill/>
        </p:spPr>
        <p:txBody>
          <a:bodyPr wrap="none" rtlCol="0">
            <a:spAutoFit/>
          </a:bodyPr>
          <a:lstStyle/>
          <a:p>
            <a:r>
              <a:rPr lang="en-CA" b="1" dirty="0" smtClean="0">
                <a:solidFill>
                  <a:schemeClr val="bg1"/>
                </a:solidFill>
                <a:latin typeface="Myriad Pro"/>
              </a:rPr>
              <a:t>30</a:t>
            </a:r>
          </a:p>
        </p:txBody>
      </p:sp>
      <p:sp>
        <p:nvSpPr>
          <p:cNvPr id="33" name="TextBox 32"/>
          <p:cNvSpPr txBox="1"/>
          <p:nvPr/>
        </p:nvSpPr>
        <p:spPr>
          <a:xfrm>
            <a:off x="6781800" y="6172200"/>
            <a:ext cx="527709" cy="461665"/>
          </a:xfrm>
          <a:prstGeom prst="rect">
            <a:avLst/>
          </a:prstGeom>
          <a:noFill/>
        </p:spPr>
        <p:txBody>
          <a:bodyPr wrap="none" rtlCol="0">
            <a:spAutoFit/>
          </a:bodyPr>
          <a:lstStyle/>
          <a:p>
            <a:r>
              <a:rPr lang="en-CA" b="1" dirty="0" smtClean="0">
                <a:solidFill>
                  <a:schemeClr val="bg1"/>
                </a:solidFill>
                <a:latin typeface="Myriad Pro"/>
              </a:rPr>
              <a:t>43</a:t>
            </a:r>
          </a:p>
        </p:txBody>
      </p:sp>
      <p:sp>
        <p:nvSpPr>
          <p:cNvPr id="34" name="Oval 33"/>
          <p:cNvSpPr/>
          <p:nvPr/>
        </p:nvSpPr>
        <p:spPr bwMode="auto">
          <a:xfrm>
            <a:off x="4038600" y="1371600"/>
            <a:ext cx="228600" cy="228600"/>
          </a:xfrm>
          <a:prstGeom prst="ellipse">
            <a:avLst/>
          </a:prstGeom>
          <a:solidFill>
            <a:srgbClr val="FFFF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35" name="TextBox 34"/>
          <p:cNvSpPr txBox="1"/>
          <p:nvPr/>
        </p:nvSpPr>
        <p:spPr>
          <a:xfrm>
            <a:off x="4191000" y="1219200"/>
            <a:ext cx="527709" cy="461665"/>
          </a:xfrm>
          <a:prstGeom prst="rect">
            <a:avLst/>
          </a:prstGeom>
          <a:noFill/>
        </p:spPr>
        <p:txBody>
          <a:bodyPr wrap="none" rtlCol="0">
            <a:spAutoFit/>
          </a:bodyPr>
          <a:lstStyle/>
          <a:p>
            <a:r>
              <a:rPr lang="en-CA" b="1" dirty="0" smtClean="0">
                <a:solidFill>
                  <a:schemeClr val="bg1"/>
                </a:solidFill>
                <a:latin typeface="Myriad Pro"/>
              </a:rPr>
              <a:t>75</a:t>
            </a:r>
          </a:p>
        </p:txBody>
      </p:sp>
      <p:sp>
        <p:nvSpPr>
          <p:cNvPr id="36" name="Oval 35"/>
          <p:cNvSpPr/>
          <p:nvPr/>
        </p:nvSpPr>
        <p:spPr bwMode="auto">
          <a:xfrm>
            <a:off x="7772400" y="6096000"/>
            <a:ext cx="228600" cy="228600"/>
          </a:xfrm>
          <a:prstGeom prst="ellipse">
            <a:avLst/>
          </a:prstGeom>
          <a:solidFill>
            <a:srgbClr val="FFFF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37" name="TextBox 36"/>
          <p:cNvSpPr txBox="1"/>
          <p:nvPr/>
        </p:nvSpPr>
        <p:spPr>
          <a:xfrm>
            <a:off x="7848600" y="5715000"/>
            <a:ext cx="527709" cy="461665"/>
          </a:xfrm>
          <a:prstGeom prst="rect">
            <a:avLst/>
          </a:prstGeom>
          <a:noFill/>
        </p:spPr>
        <p:txBody>
          <a:bodyPr wrap="none" rtlCol="0">
            <a:spAutoFit/>
          </a:bodyPr>
          <a:lstStyle/>
          <a:p>
            <a:r>
              <a:rPr lang="en-CA" b="1" dirty="0" smtClean="0">
                <a:solidFill>
                  <a:schemeClr val="bg1"/>
                </a:solidFill>
                <a:latin typeface="Myriad Pro"/>
              </a:rPr>
              <a:t>22</a:t>
            </a:r>
          </a:p>
        </p:txBody>
      </p:sp>
      <p:sp>
        <p:nvSpPr>
          <p:cNvPr id="38" name="Oval 37"/>
          <p:cNvSpPr/>
          <p:nvPr/>
        </p:nvSpPr>
        <p:spPr bwMode="auto">
          <a:xfrm>
            <a:off x="5867400" y="609600"/>
            <a:ext cx="228600" cy="228600"/>
          </a:xfrm>
          <a:prstGeom prst="ellipse">
            <a:avLst/>
          </a:prstGeom>
          <a:solidFill>
            <a:srgbClr val="FF0000"/>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39" name="TextBox 38"/>
          <p:cNvSpPr txBox="1"/>
          <p:nvPr/>
        </p:nvSpPr>
        <p:spPr>
          <a:xfrm>
            <a:off x="6096000" y="457200"/>
            <a:ext cx="699230" cy="461665"/>
          </a:xfrm>
          <a:prstGeom prst="rect">
            <a:avLst/>
          </a:prstGeom>
          <a:noFill/>
        </p:spPr>
        <p:txBody>
          <a:bodyPr wrap="none" rtlCol="0">
            <a:spAutoFit/>
          </a:bodyPr>
          <a:lstStyle/>
          <a:p>
            <a:r>
              <a:rPr lang="en-CA" b="1" dirty="0" smtClean="0">
                <a:solidFill>
                  <a:schemeClr val="bg1"/>
                </a:solidFill>
                <a:latin typeface="Myriad Pro"/>
              </a:rPr>
              <a:t>250</a:t>
            </a:r>
          </a:p>
        </p:txBody>
      </p:sp>
      <p:sp>
        <p:nvSpPr>
          <p:cNvPr id="40" name="Oval 39"/>
          <p:cNvSpPr/>
          <p:nvPr/>
        </p:nvSpPr>
        <p:spPr bwMode="auto">
          <a:xfrm>
            <a:off x="5029200" y="3733800"/>
            <a:ext cx="228600" cy="228600"/>
          </a:xfrm>
          <a:prstGeom prst="ellipse">
            <a:avLst/>
          </a:prstGeom>
          <a:solidFill>
            <a:srgbClr val="FFFF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41" name="TextBox 40"/>
          <p:cNvSpPr txBox="1"/>
          <p:nvPr/>
        </p:nvSpPr>
        <p:spPr>
          <a:xfrm>
            <a:off x="5181600" y="3810000"/>
            <a:ext cx="527709" cy="461665"/>
          </a:xfrm>
          <a:prstGeom prst="rect">
            <a:avLst/>
          </a:prstGeom>
          <a:noFill/>
        </p:spPr>
        <p:txBody>
          <a:bodyPr wrap="none" rtlCol="0">
            <a:spAutoFit/>
          </a:bodyPr>
          <a:lstStyle/>
          <a:p>
            <a:r>
              <a:rPr lang="en-CA" b="1" dirty="0" smtClean="0">
                <a:solidFill>
                  <a:schemeClr val="bg1"/>
                </a:solidFill>
                <a:latin typeface="Myriad Pro"/>
              </a:rPr>
              <a:t>25</a:t>
            </a:r>
          </a:p>
        </p:txBody>
      </p:sp>
      <p:sp>
        <p:nvSpPr>
          <p:cNvPr id="44" name="Oval 43"/>
          <p:cNvSpPr/>
          <p:nvPr/>
        </p:nvSpPr>
        <p:spPr bwMode="auto">
          <a:xfrm>
            <a:off x="3886200" y="152400"/>
            <a:ext cx="228600" cy="228600"/>
          </a:xfrm>
          <a:prstGeom prst="ellipse">
            <a:avLst/>
          </a:prstGeom>
          <a:solidFill>
            <a:srgbClr val="FF0000"/>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45" name="TextBox 44"/>
          <p:cNvSpPr txBox="1"/>
          <p:nvPr/>
        </p:nvSpPr>
        <p:spPr>
          <a:xfrm>
            <a:off x="4038600" y="0"/>
            <a:ext cx="699230" cy="461665"/>
          </a:xfrm>
          <a:prstGeom prst="rect">
            <a:avLst/>
          </a:prstGeom>
          <a:noFill/>
        </p:spPr>
        <p:txBody>
          <a:bodyPr wrap="none" rtlCol="0">
            <a:spAutoFit/>
          </a:bodyPr>
          <a:lstStyle/>
          <a:p>
            <a:r>
              <a:rPr lang="en-CA" b="1" dirty="0" smtClean="0">
                <a:solidFill>
                  <a:schemeClr val="bg1"/>
                </a:solidFill>
                <a:latin typeface="Myriad Pro"/>
              </a:rPr>
              <a:t>125</a:t>
            </a:r>
          </a:p>
        </p:txBody>
      </p:sp>
      <p:sp>
        <p:nvSpPr>
          <p:cNvPr id="47" name="TextBox 46"/>
          <p:cNvSpPr txBox="1"/>
          <p:nvPr/>
        </p:nvSpPr>
        <p:spPr>
          <a:xfrm>
            <a:off x="0" y="-76200"/>
            <a:ext cx="3505200" cy="400110"/>
          </a:xfrm>
          <a:prstGeom prst="rect">
            <a:avLst/>
          </a:prstGeom>
          <a:solidFill>
            <a:schemeClr val="tx1"/>
          </a:solidFill>
        </p:spPr>
        <p:txBody>
          <a:bodyPr wrap="square" rtlCol="0">
            <a:spAutoFit/>
          </a:bodyPr>
          <a:lstStyle/>
          <a:p>
            <a:r>
              <a:rPr lang="en-CA" sz="2000" b="1" dirty="0" smtClean="0">
                <a:solidFill>
                  <a:srgbClr val="FFFF00"/>
                </a:solidFill>
                <a:latin typeface="Myriad Pro"/>
              </a:rPr>
              <a:t>2011 Flood Return Periods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whildebran\Desktop\4763855[1].jpg"/>
          <p:cNvPicPr>
            <a:picLocks noChangeAspect="1" noChangeArrowheads="1"/>
          </p:cNvPicPr>
          <p:nvPr/>
        </p:nvPicPr>
        <p:blipFill>
          <a:blip r:embed="rId3" cstate="screen"/>
          <a:srcRect/>
          <a:stretch>
            <a:fillRect/>
          </a:stretch>
        </p:blipFill>
        <p:spPr bwMode="auto">
          <a:xfrm>
            <a:off x="-38100" y="-12700"/>
            <a:ext cx="9212580" cy="5943600"/>
          </a:xfrm>
          <a:prstGeom prst="rect">
            <a:avLst/>
          </a:prstGeom>
          <a:noFill/>
          <a:ln w="3175">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rtage Diversion Airphoto May 17, 2011cc.JPG"/>
          <p:cNvPicPr>
            <a:picLocks noChangeAspect="1"/>
          </p:cNvPicPr>
          <p:nvPr/>
        </p:nvPicPr>
        <p:blipFill>
          <a:blip r:embed="rId3" cstate="screen"/>
          <a:stretch>
            <a:fillRect/>
          </a:stretch>
        </p:blipFill>
        <p:spPr>
          <a:xfrm>
            <a:off x="0" y="0"/>
            <a:ext cx="9144000" cy="6858000"/>
          </a:xfrm>
          <a:prstGeom prst="rect">
            <a:avLst/>
          </a:prstGeom>
        </p:spPr>
      </p:pic>
      <p:sp>
        <p:nvSpPr>
          <p:cNvPr id="3" name="Rectangle 2"/>
          <p:cNvSpPr/>
          <p:nvPr/>
        </p:nvSpPr>
        <p:spPr>
          <a:xfrm>
            <a:off x="0" y="6211669"/>
            <a:ext cx="8534400" cy="646331"/>
          </a:xfrm>
          <a:prstGeom prst="rect">
            <a:avLst/>
          </a:prstGeom>
          <a:solidFill>
            <a:schemeClr val="tx1"/>
          </a:solidFill>
          <a:ln>
            <a:noFill/>
          </a:ln>
        </p:spPr>
        <p:txBody>
          <a:bodyPr wrap="square">
            <a:spAutoFit/>
          </a:bodyPr>
          <a:lstStyle/>
          <a:p>
            <a:r>
              <a:rPr lang="en-CA" sz="3600" b="1" dirty="0" smtClean="0">
                <a:solidFill>
                  <a:srgbClr val="FFFF00"/>
                </a:solidFill>
                <a:latin typeface="Myriad Pro"/>
              </a:rPr>
              <a:t>Capacity increased to over 34,000 cfs!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1828800" y="-685800"/>
            <a:ext cx="12109783" cy="7764321"/>
            <a:chOff x="755650" y="1134000"/>
            <a:chExt cx="9179739" cy="5502275"/>
          </a:xfrm>
        </p:grpSpPr>
        <p:pic>
          <p:nvPicPr>
            <p:cNvPr id="5" name="Picture 3" descr="LOCBASE"/>
            <p:cNvPicPr>
              <a:picLocks noChangeAspect="1" noChangeArrowheads="1"/>
            </p:cNvPicPr>
            <p:nvPr/>
          </p:nvPicPr>
          <p:blipFill>
            <a:blip r:embed="rId3" cstate="screen"/>
            <a:srcRect/>
            <a:stretch>
              <a:fillRect/>
            </a:stretch>
          </p:blipFill>
          <p:spPr bwMode="auto">
            <a:xfrm>
              <a:off x="2039164" y="1134000"/>
              <a:ext cx="7896225" cy="5502275"/>
            </a:xfrm>
            <a:prstGeom prst="rect">
              <a:avLst/>
            </a:prstGeom>
            <a:noFill/>
            <a:ln w="9525">
              <a:noFill/>
              <a:miter lim="800000"/>
              <a:headEnd/>
              <a:tailEnd/>
            </a:ln>
          </p:spPr>
        </p:pic>
        <p:sp>
          <p:nvSpPr>
            <p:cNvPr id="6" name="Text Box 4" descr="Brown marble"/>
            <p:cNvSpPr txBox="1">
              <a:spLocks noChangeArrowheads="1"/>
            </p:cNvSpPr>
            <p:nvPr/>
          </p:nvSpPr>
          <p:spPr bwMode="auto">
            <a:xfrm>
              <a:off x="7629434" y="4590000"/>
              <a:ext cx="1098550" cy="336550"/>
            </a:xfrm>
            <a:prstGeom prst="rect">
              <a:avLst/>
            </a:prstGeom>
            <a:noFill/>
            <a:ln w="12700">
              <a:noFill/>
              <a:miter lim="800000"/>
              <a:headEnd/>
              <a:tailEnd/>
            </a:ln>
          </p:spPr>
          <p:txBody>
            <a:bodyPr wrap="none" anchor="ctr">
              <a:spAutoFit/>
            </a:bodyPr>
            <a:lstStyle/>
            <a:p>
              <a:r>
                <a:rPr lang="en-US" sz="1600" b="1" dirty="0">
                  <a:solidFill>
                    <a:srgbClr val="003399"/>
                  </a:solidFill>
                </a:rPr>
                <a:t>Winnipeg</a:t>
              </a:r>
            </a:p>
          </p:txBody>
        </p:sp>
        <p:sp>
          <p:nvSpPr>
            <p:cNvPr id="7" name="Text Box 5" descr="Brown marble"/>
            <p:cNvSpPr txBox="1">
              <a:spLocks noChangeArrowheads="1"/>
            </p:cNvSpPr>
            <p:nvPr/>
          </p:nvSpPr>
          <p:spPr bwMode="auto">
            <a:xfrm>
              <a:off x="3354980" y="4752000"/>
              <a:ext cx="1017588" cy="336550"/>
            </a:xfrm>
            <a:prstGeom prst="rect">
              <a:avLst/>
            </a:prstGeom>
            <a:noFill/>
            <a:ln w="12700">
              <a:noFill/>
              <a:miter lim="800000"/>
              <a:headEnd/>
              <a:tailEnd/>
            </a:ln>
          </p:spPr>
          <p:txBody>
            <a:bodyPr wrap="none" anchor="ctr">
              <a:spAutoFit/>
            </a:bodyPr>
            <a:lstStyle/>
            <a:p>
              <a:r>
                <a:rPr lang="en-US" sz="1600" b="1" dirty="0">
                  <a:solidFill>
                    <a:srgbClr val="003399"/>
                  </a:solidFill>
                </a:rPr>
                <a:t>Brandon</a:t>
              </a:r>
              <a:endParaRPr lang="en-US" sz="1600" dirty="0">
                <a:solidFill>
                  <a:srgbClr val="003399"/>
                </a:solidFill>
              </a:endParaRPr>
            </a:p>
          </p:txBody>
        </p:sp>
        <p:sp>
          <p:nvSpPr>
            <p:cNvPr id="8" name="Text Box 6" descr="Brown marble"/>
            <p:cNvSpPr txBox="1">
              <a:spLocks noChangeArrowheads="1"/>
            </p:cNvSpPr>
            <p:nvPr/>
          </p:nvSpPr>
          <p:spPr bwMode="auto">
            <a:xfrm rot="3617502">
              <a:off x="2196565" y="3661038"/>
              <a:ext cx="1152118" cy="279970"/>
            </a:xfrm>
            <a:prstGeom prst="rect">
              <a:avLst/>
            </a:prstGeom>
            <a:noFill/>
            <a:ln w="12700">
              <a:noFill/>
              <a:miter lim="800000"/>
              <a:headEnd/>
              <a:tailEnd/>
            </a:ln>
          </p:spPr>
          <p:txBody>
            <a:bodyPr wrap="none" anchor="ctr">
              <a:spAutoFit/>
            </a:bodyPr>
            <a:lstStyle/>
            <a:p>
              <a:r>
                <a:rPr lang="en-US" sz="1800" b="1" dirty="0">
                  <a:latin typeface="Myriad Pro"/>
                </a:rPr>
                <a:t>Assiniboine R.</a:t>
              </a:r>
              <a:endParaRPr lang="en-US" sz="2400" dirty="0">
                <a:latin typeface="Myriad Pro"/>
              </a:endParaRPr>
            </a:p>
          </p:txBody>
        </p:sp>
        <p:sp>
          <p:nvSpPr>
            <p:cNvPr id="9" name="Text Box 7" descr="Brown marble"/>
            <p:cNvSpPr txBox="1">
              <a:spLocks noChangeArrowheads="1"/>
            </p:cNvSpPr>
            <p:nvPr/>
          </p:nvSpPr>
          <p:spPr bwMode="auto">
            <a:xfrm rot="16317827">
              <a:off x="7086486" y="4758276"/>
              <a:ext cx="908050" cy="366713"/>
            </a:xfrm>
            <a:prstGeom prst="rect">
              <a:avLst/>
            </a:prstGeom>
            <a:noFill/>
            <a:ln w="12700">
              <a:noFill/>
              <a:miter lim="800000"/>
              <a:headEnd/>
              <a:tailEnd/>
            </a:ln>
          </p:spPr>
          <p:txBody>
            <a:bodyPr wrap="none" anchor="ctr">
              <a:spAutoFit/>
            </a:bodyPr>
            <a:lstStyle/>
            <a:p>
              <a:r>
                <a:rPr lang="en-US" sz="1800" b="1" dirty="0">
                  <a:solidFill>
                    <a:schemeClr val="tx2"/>
                  </a:solidFill>
                </a:rPr>
                <a:t>Red R.</a:t>
              </a:r>
              <a:endParaRPr lang="en-US" sz="2400" dirty="0">
                <a:latin typeface="Arial Unicode MS" pitchFamily="34" charset="-128"/>
              </a:endParaRPr>
            </a:p>
          </p:txBody>
        </p:sp>
        <p:pic>
          <p:nvPicPr>
            <p:cNvPr id="10" name="Picture 15" descr="LOCPDIV"/>
            <p:cNvPicPr>
              <a:picLocks noChangeAspect="1" noChangeArrowheads="1"/>
            </p:cNvPicPr>
            <p:nvPr/>
          </p:nvPicPr>
          <p:blipFill>
            <a:blip r:embed="rId4" cstate="screen"/>
            <a:srcRect/>
            <a:stretch>
              <a:fillRect/>
            </a:stretch>
          </p:blipFill>
          <p:spPr bwMode="auto">
            <a:xfrm>
              <a:off x="5773516" y="4075725"/>
              <a:ext cx="258763" cy="676275"/>
            </a:xfrm>
            <a:prstGeom prst="rect">
              <a:avLst/>
            </a:prstGeom>
            <a:noFill/>
            <a:ln w="9525">
              <a:noFill/>
              <a:miter lim="800000"/>
              <a:headEnd/>
              <a:tailEnd/>
            </a:ln>
          </p:spPr>
        </p:pic>
        <p:sp>
          <p:nvSpPr>
            <p:cNvPr id="11" name="Text Box 16" descr="Brown marble"/>
            <p:cNvSpPr txBox="1">
              <a:spLocks noChangeArrowheads="1"/>
            </p:cNvSpPr>
            <p:nvPr/>
          </p:nvSpPr>
          <p:spPr bwMode="auto">
            <a:xfrm rot="19920574">
              <a:off x="5783422" y="3787554"/>
              <a:ext cx="937120" cy="458030"/>
            </a:xfrm>
            <a:prstGeom prst="rect">
              <a:avLst/>
            </a:prstGeom>
            <a:noFill/>
            <a:ln w="12700">
              <a:noFill/>
              <a:miter lim="800000"/>
              <a:headEnd/>
              <a:tailEnd/>
            </a:ln>
          </p:spPr>
          <p:txBody>
            <a:bodyPr wrap="none" anchor="ctr">
              <a:spAutoFit/>
            </a:bodyPr>
            <a:lstStyle/>
            <a:p>
              <a:r>
                <a:rPr lang="en-US" sz="1800" b="1" dirty="0">
                  <a:solidFill>
                    <a:srgbClr val="FF0000"/>
                  </a:solidFill>
                  <a:latin typeface="Myriad Pro"/>
                </a:rPr>
                <a:t>Portage</a:t>
              </a:r>
            </a:p>
            <a:p>
              <a:r>
                <a:rPr lang="en-US" sz="1800" b="1" dirty="0">
                  <a:solidFill>
                    <a:srgbClr val="FF0000"/>
                  </a:solidFill>
                  <a:latin typeface="Myriad Pro"/>
                </a:rPr>
                <a:t>Diversion</a:t>
              </a:r>
              <a:endParaRPr lang="en-US" sz="1800" b="1" dirty="0">
                <a:latin typeface="Myriad Pro"/>
              </a:endParaRPr>
            </a:p>
          </p:txBody>
        </p:sp>
        <p:sp>
          <p:nvSpPr>
            <p:cNvPr id="12" name="Freeform 9"/>
            <p:cNvSpPr>
              <a:spLocks/>
            </p:cNvSpPr>
            <p:nvPr/>
          </p:nvSpPr>
          <p:spPr bwMode="auto">
            <a:xfrm>
              <a:off x="755650" y="1446213"/>
              <a:ext cx="263525" cy="571500"/>
            </a:xfrm>
            <a:custGeom>
              <a:avLst/>
              <a:gdLst>
                <a:gd name="T0" fmla="*/ 0 w 131"/>
                <a:gd name="T1" fmla="*/ 0 h 300"/>
                <a:gd name="T2" fmla="*/ 39 w 131"/>
                <a:gd name="T3" fmla="*/ 60 h 300"/>
                <a:gd name="T4" fmla="*/ 51 w 131"/>
                <a:gd name="T5" fmla="*/ 90 h 300"/>
                <a:gd name="T6" fmla="*/ 72 w 131"/>
                <a:gd name="T7" fmla="*/ 141 h 300"/>
                <a:gd name="T8" fmla="*/ 81 w 131"/>
                <a:gd name="T9" fmla="*/ 177 h 300"/>
                <a:gd name="T10" fmla="*/ 75 w 131"/>
                <a:gd name="T11" fmla="*/ 228 h 300"/>
                <a:gd name="T12" fmla="*/ 69 w 131"/>
                <a:gd name="T13" fmla="*/ 246 h 300"/>
                <a:gd name="T14" fmla="*/ 75 w 131"/>
                <a:gd name="T15" fmla="*/ 285 h 300"/>
                <a:gd name="T16" fmla="*/ 108 w 131"/>
                <a:gd name="T17" fmla="*/ 297 h 300"/>
                <a:gd name="T18" fmla="*/ 117 w 131"/>
                <a:gd name="T19" fmla="*/ 300 h 300"/>
                <a:gd name="T20" fmla="*/ 129 w 131"/>
                <a:gd name="T21" fmla="*/ 282 h 300"/>
                <a:gd name="T22" fmla="*/ 117 w 131"/>
                <a:gd name="T23" fmla="*/ 264 h 300"/>
                <a:gd name="T24" fmla="*/ 129 w 131"/>
                <a:gd name="T25" fmla="*/ 231 h 300"/>
                <a:gd name="T26" fmla="*/ 117 w 131"/>
                <a:gd name="T27" fmla="*/ 135 h 300"/>
                <a:gd name="T28" fmla="*/ 81 w 131"/>
                <a:gd name="T29" fmla="*/ 78 h 300"/>
                <a:gd name="T30" fmla="*/ 54 w 131"/>
                <a:gd name="T31" fmla="*/ 30 h 300"/>
                <a:gd name="T32" fmla="*/ 33 w 131"/>
                <a:gd name="T33" fmla="*/ 6 h 300"/>
                <a:gd name="T34" fmla="*/ 15 w 131"/>
                <a:gd name="T35" fmla="*/ 0 h 300"/>
                <a:gd name="T36" fmla="*/ 0 w 131"/>
                <a:gd name="T37" fmla="*/ 0 h 3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300"/>
                <a:gd name="T59" fmla="*/ 131 w 131"/>
                <a:gd name="T60" fmla="*/ 300 h 3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300">
                  <a:moveTo>
                    <a:pt x="0" y="0"/>
                  </a:moveTo>
                  <a:cubicBezTo>
                    <a:pt x="19" y="19"/>
                    <a:pt x="25" y="38"/>
                    <a:pt x="39" y="60"/>
                  </a:cubicBezTo>
                  <a:cubicBezTo>
                    <a:pt x="45" y="69"/>
                    <a:pt x="51" y="90"/>
                    <a:pt x="51" y="90"/>
                  </a:cubicBezTo>
                  <a:cubicBezTo>
                    <a:pt x="54" y="112"/>
                    <a:pt x="60" y="123"/>
                    <a:pt x="72" y="141"/>
                  </a:cubicBezTo>
                  <a:cubicBezTo>
                    <a:pt x="74" y="153"/>
                    <a:pt x="77" y="165"/>
                    <a:pt x="81" y="177"/>
                  </a:cubicBezTo>
                  <a:cubicBezTo>
                    <a:pt x="79" y="203"/>
                    <a:pt x="81" y="209"/>
                    <a:pt x="75" y="228"/>
                  </a:cubicBezTo>
                  <a:cubicBezTo>
                    <a:pt x="73" y="234"/>
                    <a:pt x="69" y="246"/>
                    <a:pt x="69" y="246"/>
                  </a:cubicBezTo>
                  <a:cubicBezTo>
                    <a:pt x="71" y="259"/>
                    <a:pt x="67" y="274"/>
                    <a:pt x="75" y="285"/>
                  </a:cubicBezTo>
                  <a:cubicBezTo>
                    <a:pt x="76" y="287"/>
                    <a:pt x="108" y="297"/>
                    <a:pt x="108" y="297"/>
                  </a:cubicBezTo>
                  <a:cubicBezTo>
                    <a:pt x="111" y="298"/>
                    <a:pt x="117" y="300"/>
                    <a:pt x="117" y="300"/>
                  </a:cubicBezTo>
                  <a:cubicBezTo>
                    <a:pt x="119" y="298"/>
                    <a:pt x="131" y="289"/>
                    <a:pt x="129" y="282"/>
                  </a:cubicBezTo>
                  <a:cubicBezTo>
                    <a:pt x="127" y="275"/>
                    <a:pt x="117" y="264"/>
                    <a:pt x="117" y="264"/>
                  </a:cubicBezTo>
                  <a:cubicBezTo>
                    <a:pt x="120" y="250"/>
                    <a:pt x="121" y="242"/>
                    <a:pt x="129" y="231"/>
                  </a:cubicBezTo>
                  <a:cubicBezTo>
                    <a:pt x="126" y="209"/>
                    <a:pt x="125" y="148"/>
                    <a:pt x="117" y="135"/>
                  </a:cubicBezTo>
                  <a:cubicBezTo>
                    <a:pt x="104" y="116"/>
                    <a:pt x="93" y="98"/>
                    <a:pt x="81" y="78"/>
                  </a:cubicBezTo>
                  <a:cubicBezTo>
                    <a:pt x="71" y="61"/>
                    <a:pt x="71" y="41"/>
                    <a:pt x="54" y="30"/>
                  </a:cubicBezTo>
                  <a:cubicBezTo>
                    <a:pt x="46" y="18"/>
                    <a:pt x="45" y="11"/>
                    <a:pt x="33" y="6"/>
                  </a:cubicBezTo>
                  <a:cubicBezTo>
                    <a:pt x="27" y="3"/>
                    <a:pt x="15" y="0"/>
                    <a:pt x="15" y="0"/>
                  </a:cubicBezTo>
                  <a:cubicBezTo>
                    <a:pt x="4" y="4"/>
                    <a:pt x="9" y="4"/>
                    <a:pt x="0" y="0"/>
                  </a:cubicBezTo>
                  <a:close/>
                </a:path>
              </a:pathLst>
            </a:custGeom>
            <a:solidFill>
              <a:srgbClr val="333399"/>
            </a:solidFill>
            <a:ln w="12700" cap="flat" cmpd="sng">
              <a:solidFill>
                <a:srgbClr val="000080"/>
              </a:solidFill>
              <a:prstDash val="solid"/>
              <a:round/>
              <a:headEnd type="none" w="med" len="med"/>
              <a:tailEnd type="none" w="med" len="med"/>
            </a:ln>
          </p:spPr>
          <p:txBody>
            <a:bodyPr wrap="none" anchor="ctr">
              <a:spAutoFit/>
            </a:bodyPr>
            <a:lstStyle/>
            <a:p>
              <a:endParaRPr lang="en-US"/>
            </a:p>
          </p:txBody>
        </p:sp>
      </p:grpSp>
      <p:sp>
        <p:nvSpPr>
          <p:cNvPr id="14" name="Freeform 13"/>
          <p:cNvSpPr/>
          <p:nvPr/>
        </p:nvSpPr>
        <p:spPr bwMode="auto">
          <a:xfrm>
            <a:off x="5053013" y="3993395"/>
            <a:ext cx="1916112" cy="423484"/>
          </a:xfrm>
          <a:custGeom>
            <a:avLst/>
            <a:gdLst>
              <a:gd name="connsiteX0" fmla="*/ 0 w 1916112"/>
              <a:gd name="connsiteY0" fmla="*/ 254755 h 423484"/>
              <a:gd name="connsiteX1" fmla="*/ 80962 w 1916112"/>
              <a:gd name="connsiteY1" fmla="*/ 249993 h 423484"/>
              <a:gd name="connsiteX2" fmla="*/ 114300 w 1916112"/>
              <a:gd name="connsiteY2" fmla="*/ 245230 h 423484"/>
              <a:gd name="connsiteX3" fmla="*/ 128587 w 1916112"/>
              <a:gd name="connsiteY3" fmla="*/ 240468 h 423484"/>
              <a:gd name="connsiteX4" fmla="*/ 223837 w 1916112"/>
              <a:gd name="connsiteY4" fmla="*/ 235705 h 423484"/>
              <a:gd name="connsiteX5" fmla="*/ 238125 w 1916112"/>
              <a:gd name="connsiteY5" fmla="*/ 230943 h 423484"/>
              <a:gd name="connsiteX6" fmla="*/ 247650 w 1916112"/>
              <a:gd name="connsiteY6" fmla="*/ 216655 h 423484"/>
              <a:gd name="connsiteX7" fmla="*/ 276225 w 1916112"/>
              <a:gd name="connsiteY7" fmla="*/ 207130 h 423484"/>
              <a:gd name="connsiteX8" fmla="*/ 295275 w 1916112"/>
              <a:gd name="connsiteY8" fmla="*/ 202368 h 423484"/>
              <a:gd name="connsiteX9" fmla="*/ 323850 w 1916112"/>
              <a:gd name="connsiteY9" fmla="*/ 192843 h 423484"/>
              <a:gd name="connsiteX10" fmla="*/ 338137 w 1916112"/>
              <a:gd name="connsiteY10" fmla="*/ 183318 h 423484"/>
              <a:gd name="connsiteX11" fmla="*/ 414337 w 1916112"/>
              <a:gd name="connsiteY11" fmla="*/ 183318 h 423484"/>
              <a:gd name="connsiteX12" fmla="*/ 457200 w 1916112"/>
              <a:gd name="connsiteY12" fmla="*/ 178555 h 423484"/>
              <a:gd name="connsiteX13" fmla="*/ 471487 w 1916112"/>
              <a:gd name="connsiteY13" fmla="*/ 173793 h 423484"/>
              <a:gd name="connsiteX14" fmla="*/ 481012 w 1916112"/>
              <a:gd name="connsiteY14" fmla="*/ 159505 h 423484"/>
              <a:gd name="connsiteX15" fmla="*/ 495300 w 1916112"/>
              <a:gd name="connsiteY15" fmla="*/ 149980 h 423484"/>
              <a:gd name="connsiteX16" fmla="*/ 561975 w 1916112"/>
              <a:gd name="connsiteY16" fmla="*/ 154743 h 423484"/>
              <a:gd name="connsiteX17" fmla="*/ 581025 w 1916112"/>
              <a:gd name="connsiteY17" fmla="*/ 149980 h 423484"/>
              <a:gd name="connsiteX18" fmla="*/ 590550 w 1916112"/>
              <a:gd name="connsiteY18" fmla="*/ 135693 h 423484"/>
              <a:gd name="connsiteX19" fmla="*/ 600075 w 1916112"/>
              <a:gd name="connsiteY19" fmla="*/ 107118 h 423484"/>
              <a:gd name="connsiteX20" fmla="*/ 628650 w 1916112"/>
              <a:gd name="connsiteY20" fmla="*/ 88068 h 423484"/>
              <a:gd name="connsiteX21" fmla="*/ 657225 w 1916112"/>
              <a:gd name="connsiteY21" fmla="*/ 69018 h 423484"/>
              <a:gd name="connsiteX22" fmla="*/ 671512 w 1916112"/>
              <a:gd name="connsiteY22" fmla="*/ 54730 h 423484"/>
              <a:gd name="connsiteX23" fmla="*/ 685800 w 1916112"/>
              <a:gd name="connsiteY23" fmla="*/ 45205 h 423484"/>
              <a:gd name="connsiteX24" fmla="*/ 695325 w 1916112"/>
              <a:gd name="connsiteY24" fmla="*/ 30918 h 423484"/>
              <a:gd name="connsiteX25" fmla="*/ 771525 w 1916112"/>
              <a:gd name="connsiteY25" fmla="*/ 16630 h 423484"/>
              <a:gd name="connsiteX26" fmla="*/ 785812 w 1916112"/>
              <a:gd name="connsiteY26" fmla="*/ 11868 h 423484"/>
              <a:gd name="connsiteX27" fmla="*/ 933450 w 1916112"/>
              <a:gd name="connsiteY27" fmla="*/ 11868 h 423484"/>
              <a:gd name="connsiteX28" fmla="*/ 962025 w 1916112"/>
              <a:gd name="connsiteY28" fmla="*/ 21393 h 423484"/>
              <a:gd name="connsiteX29" fmla="*/ 990600 w 1916112"/>
              <a:gd name="connsiteY29" fmla="*/ 35680 h 423484"/>
              <a:gd name="connsiteX30" fmla="*/ 1019175 w 1916112"/>
              <a:gd name="connsiteY30" fmla="*/ 54730 h 423484"/>
              <a:gd name="connsiteX31" fmla="*/ 1062037 w 1916112"/>
              <a:gd name="connsiteY31" fmla="*/ 69018 h 423484"/>
              <a:gd name="connsiteX32" fmla="*/ 1076325 w 1916112"/>
              <a:gd name="connsiteY32" fmla="*/ 78543 h 423484"/>
              <a:gd name="connsiteX33" fmla="*/ 1095375 w 1916112"/>
              <a:gd name="connsiteY33" fmla="*/ 107118 h 423484"/>
              <a:gd name="connsiteX34" fmla="*/ 1100137 w 1916112"/>
              <a:gd name="connsiteY34" fmla="*/ 121405 h 423484"/>
              <a:gd name="connsiteX35" fmla="*/ 1119187 w 1916112"/>
              <a:gd name="connsiteY35" fmla="*/ 149980 h 423484"/>
              <a:gd name="connsiteX36" fmla="*/ 1147762 w 1916112"/>
              <a:gd name="connsiteY36" fmla="*/ 169030 h 423484"/>
              <a:gd name="connsiteX37" fmla="*/ 1162050 w 1916112"/>
              <a:gd name="connsiteY37" fmla="*/ 178555 h 423484"/>
              <a:gd name="connsiteX38" fmla="*/ 1190625 w 1916112"/>
              <a:gd name="connsiteY38" fmla="*/ 202368 h 423484"/>
              <a:gd name="connsiteX39" fmla="*/ 1195387 w 1916112"/>
              <a:gd name="connsiteY39" fmla="*/ 216655 h 423484"/>
              <a:gd name="connsiteX40" fmla="*/ 1209675 w 1916112"/>
              <a:gd name="connsiteY40" fmla="*/ 226180 h 423484"/>
              <a:gd name="connsiteX41" fmla="*/ 1228725 w 1916112"/>
              <a:gd name="connsiteY41" fmla="*/ 249993 h 423484"/>
              <a:gd name="connsiteX42" fmla="*/ 1233487 w 1916112"/>
              <a:gd name="connsiteY42" fmla="*/ 264280 h 423484"/>
              <a:gd name="connsiteX43" fmla="*/ 1257300 w 1916112"/>
              <a:gd name="connsiteY43" fmla="*/ 292855 h 423484"/>
              <a:gd name="connsiteX44" fmla="*/ 1281112 w 1916112"/>
              <a:gd name="connsiteY44" fmla="*/ 316668 h 423484"/>
              <a:gd name="connsiteX45" fmla="*/ 1300162 w 1916112"/>
              <a:gd name="connsiteY45" fmla="*/ 340480 h 423484"/>
              <a:gd name="connsiteX46" fmla="*/ 1304925 w 1916112"/>
              <a:gd name="connsiteY46" fmla="*/ 354768 h 423484"/>
              <a:gd name="connsiteX47" fmla="*/ 1347787 w 1916112"/>
              <a:gd name="connsiteY47" fmla="*/ 378580 h 423484"/>
              <a:gd name="connsiteX48" fmla="*/ 1390650 w 1916112"/>
              <a:gd name="connsiteY48" fmla="*/ 397630 h 423484"/>
              <a:gd name="connsiteX49" fmla="*/ 1404937 w 1916112"/>
              <a:gd name="connsiteY49" fmla="*/ 402393 h 423484"/>
              <a:gd name="connsiteX50" fmla="*/ 1466850 w 1916112"/>
              <a:gd name="connsiteY50" fmla="*/ 397630 h 423484"/>
              <a:gd name="connsiteX51" fmla="*/ 1481137 w 1916112"/>
              <a:gd name="connsiteY51" fmla="*/ 388105 h 423484"/>
              <a:gd name="connsiteX52" fmla="*/ 1528762 w 1916112"/>
              <a:gd name="connsiteY52" fmla="*/ 392868 h 423484"/>
              <a:gd name="connsiteX53" fmla="*/ 1585912 w 1916112"/>
              <a:gd name="connsiteY53" fmla="*/ 388105 h 423484"/>
              <a:gd name="connsiteX54" fmla="*/ 1662112 w 1916112"/>
              <a:gd name="connsiteY54" fmla="*/ 397630 h 423484"/>
              <a:gd name="connsiteX55" fmla="*/ 1743075 w 1916112"/>
              <a:gd name="connsiteY55" fmla="*/ 402393 h 423484"/>
              <a:gd name="connsiteX56" fmla="*/ 1757362 w 1916112"/>
              <a:gd name="connsiteY56" fmla="*/ 392868 h 423484"/>
              <a:gd name="connsiteX57" fmla="*/ 1766887 w 1916112"/>
              <a:gd name="connsiteY57" fmla="*/ 378580 h 423484"/>
              <a:gd name="connsiteX58" fmla="*/ 1914525 w 1916112"/>
              <a:gd name="connsiteY58" fmla="*/ 369055 h 42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916112" h="423484">
                <a:moveTo>
                  <a:pt x="0" y="254755"/>
                </a:moveTo>
                <a:cubicBezTo>
                  <a:pt x="26987" y="253168"/>
                  <a:pt x="54021" y="252238"/>
                  <a:pt x="80962" y="249993"/>
                </a:cubicBezTo>
                <a:cubicBezTo>
                  <a:pt x="92149" y="249061"/>
                  <a:pt x="103292" y="247432"/>
                  <a:pt x="114300" y="245230"/>
                </a:cubicBezTo>
                <a:cubicBezTo>
                  <a:pt x="119222" y="244246"/>
                  <a:pt x="123586" y="240903"/>
                  <a:pt x="128587" y="240468"/>
                </a:cubicBezTo>
                <a:cubicBezTo>
                  <a:pt x="160257" y="237714"/>
                  <a:pt x="192087" y="237293"/>
                  <a:pt x="223837" y="235705"/>
                </a:cubicBezTo>
                <a:cubicBezTo>
                  <a:pt x="228600" y="234118"/>
                  <a:pt x="234205" y="234079"/>
                  <a:pt x="238125" y="230943"/>
                </a:cubicBezTo>
                <a:cubicBezTo>
                  <a:pt x="242595" y="227367"/>
                  <a:pt x="242796" y="219689"/>
                  <a:pt x="247650" y="216655"/>
                </a:cubicBezTo>
                <a:cubicBezTo>
                  <a:pt x="256164" y="211334"/>
                  <a:pt x="266484" y="209565"/>
                  <a:pt x="276225" y="207130"/>
                </a:cubicBezTo>
                <a:cubicBezTo>
                  <a:pt x="282575" y="205543"/>
                  <a:pt x="289006" y="204249"/>
                  <a:pt x="295275" y="202368"/>
                </a:cubicBezTo>
                <a:cubicBezTo>
                  <a:pt x="304892" y="199483"/>
                  <a:pt x="323850" y="192843"/>
                  <a:pt x="323850" y="192843"/>
                </a:cubicBezTo>
                <a:cubicBezTo>
                  <a:pt x="328612" y="189668"/>
                  <a:pt x="333018" y="185878"/>
                  <a:pt x="338137" y="183318"/>
                </a:cubicBezTo>
                <a:cubicBezTo>
                  <a:pt x="362262" y="171255"/>
                  <a:pt x="387822" y="181278"/>
                  <a:pt x="414337" y="183318"/>
                </a:cubicBezTo>
                <a:cubicBezTo>
                  <a:pt x="428625" y="181730"/>
                  <a:pt x="443020" y="180918"/>
                  <a:pt x="457200" y="178555"/>
                </a:cubicBezTo>
                <a:cubicBezTo>
                  <a:pt x="462152" y="177730"/>
                  <a:pt x="467567" y="176929"/>
                  <a:pt x="471487" y="173793"/>
                </a:cubicBezTo>
                <a:cubicBezTo>
                  <a:pt x="475957" y="170217"/>
                  <a:pt x="476965" y="163552"/>
                  <a:pt x="481012" y="159505"/>
                </a:cubicBezTo>
                <a:cubicBezTo>
                  <a:pt x="485059" y="155458"/>
                  <a:pt x="490537" y="153155"/>
                  <a:pt x="495300" y="149980"/>
                </a:cubicBezTo>
                <a:cubicBezTo>
                  <a:pt x="517525" y="151568"/>
                  <a:pt x="539693" y="154743"/>
                  <a:pt x="561975" y="154743"/>
                </a:cubicBezTo>
                <a:cubicBezTo>
                  <a:pt x="568520" y="154743"/>
                  <a:pt x="575579" y="153611"/>
                  <a:pt x="581025" y="149980"/>
                </a:cubicBezTo>
                <a:cubicBezTo>
                  <a:pt x="585787" y="146805"/>
                  <a:pt x="587375" y="140455"/>
                  <a:pt x="590550" y="135693"/>
                </a:cubicBezTo>
                <a:cubicBezTo>
                  <a:pt x="593725" y="126168"/>
                  <a:pt x="591721" y="112687"/>
                  <a:pt x="600075" y="107118"/>
                </a:cubicBezTo>
                <a:lnTo>
                  <a:pt x="628650" y="88068"/>
                </a:lnTo>
                <a:cubicBezTo>
                  <a:pt x="649254" y="57161"/>
                  <a:pt x="624105" y="87944"/>
                  <a:pt x="657225" y="69018"/>
                </a:cubicBezTo>
                <a:cubicBezTo>
                  <a:pt x="663073" y="65676"/>
                  <a:pt x="666338" y="59042"/>
                  <a:pt x="671512" y="54730"/>
                </a:cubicBezTo>
                <a:cubicBezTo>
                  <a:pt x="675909" y="51066"/>
                  <a:pt x="681037" y="48380"/>
                  <a:pt x="685800" y="45205"/>
                </a:cubicBezTo>
                <a:cubicBezTo>
                  <a:pt x="688975" y="40443"/>
                  <a:pt x="690471" y="33951"/>
                  <a:pt x="695325" y="30918"/>
                </a:cubicBezTo>
                <a:cubicBezTo>
                  <a:pt x="714752" y="18776"/>
                  <a:pt x="752497" y="18533"/>
                  <a:pt x="771525" y="16630"/>
                </a:cubicBezTo>
                <a:cubicBezTo>
                  <a:pt x="776287" y="15043"/>
                  <a:pt x="780912" y="12957"/>
                  <a:pt x="785812" y="11868"/>
                </a:cubicBezTo>
                <a:cubicBezTo>
                  <a:pt x="839215" y="0"/>
                  <a:pt x="863765" y="9080"/>
                  <a:pt x="933450" y="11868"/>
                </a:cubicBezTo>
                <a:cubicBezTo>
                  <a:pt x="942975" y="15043"/>
                  <a:pt x="953671" y="15824"/>
                  <a:pt x="962025" y="21393"/>
                </a:cubicBezTo>
                <a:cubicBezTo>
                  <a:pt x="980489" y="33703"/>
                  <a:pt x="970882" y="29108"/>
                  <a:pt x="990600" y="35680"/>
                </a:cubicBezTo>
                <a:cubicBezTo>
                  <a:pt x="1000125" y="42030"/>
                  <a:pt x="1008315" y="51110"/>
                  <a:pt x="1019175" y="54730"/>
                </a:cubicBezTo>
                <a:lnTo>
                  <a:pt x="1062037" y="69018"/>
                </a:lnTo>
                <a:cubicBezTo>
                  <a:pt x="1067467" y="70828"/>
                  <a:pt x="1071562" y="75368"/>
                  <a:pt x="1076325" y="78543"/>
                </a:cubicBezTo>
                <a:cubicBezTo>
                  <a:pt x="1082675" y="88068"/>
                  <a:pt x="1091755" y="96258"/>
                  <a:pt x="1095375" y="107118"/>
                </a:cubicBezTo>
                <a:cubicBezTo>
                  <a:pt x="1096962" y="111880"/>
                  <a:pt x="1097699" y="117017"/>
                  <a:pt x="1100137" y="121405"/>
                </a:cubicBezTo>
                <a:cubicBezTo>
                  <a:pt x="1105696" y="131412"/>
                  <a:pt x="1109662" y="143630"/>
                  <a:pt x="1119187" y="149980"/>
                </a:cubicBezTo>
                <a:lnTo>
                  <a:pt x="1147762" y="169030"/>
                </a:lnTo>
                <a:lnTo>
                  <a:pt x="1162050" y="178555"/>
                </a:lnTo>
                <a:cubicBezTo>
                  <a:pt x="1194998" y="227978"/>
                  <a:pt x="1142288" y="154031"/>
                  <a:pt x="1190625" y="202368"/>
                </a:cubicBezTo>
                <a:cubicBezTo>
                  <a:pt x="1194175" y="205918"/>
                  <a:pt x="1192251" y="212735"/>
                  <a:pt x="1195387" y="216655"/>
                </a:cubicBezTo>
                <a:cubicBezTo>
                  <a:pt x="1198963" y="221125"/>
                  <a:pt x="1204912" y="223005"/>
                  <a:pt x="1209675" y="226180"/>
                </a:cubicBezTo>
                <a:cubicBezTo>
                  <a:pt x="1221644" y="262091"/>
                  <a:pt x="1204106" y="219220"/>
                  <a:pt x="1228725" y="249993"/>
                </a:cubicBezTo>
                <a:cubicBezTo>
                  <a:pt x="1231861" y="253913"/>
                  <a:pt x="1231242" y="259790"/>
                  <a:pt x="1233487" y="264280"/>
                </a:cubicBezTo>
                <a:cubicBezTo>
                  <a:pt x="1242357" y="282020"/>
                  <a:pt x="1244132" y="277053"/>
                  <a:pt x="1257300" y="292855"/>
                </a:cubicBezTo>
                <a:cubicBezTo>
                  <a:pt x="1277146" y="316670"/>
                  <a:pt x="1254917" y="299204"/>
                  <a:pt x="1281112" y="316668"/>
                </a:cubicBezTo>
                <a:cubicBezTo>
                  <a:pt x="1293085" y="352581"/>
                  <a:pt x="1275542" y="309704"/>
                  <a:pt x="1300162" y="340480"/>
                </a:cubicBezTo>
                <a:cubicBezTo>
                  <a:pt x="1303298" y="344400"/>
                  <a:pt x="1301375" y="351218"/>
                  <a:pt x="1304925" y="354768"/>
                </a:cubicBezTo>
                <a:cubicBezTo>
                  <a:pt x="1321301" y="371144"/>
                  <a:pt x="1329821" y="372592"/>
                  <a:pt x="1347787" y="378580"/>
                </a:cubicBezTo>
                <a:cubicBezTo>
                  <a:pt x="1370430" y="393675"/>
                  <a:pt x="1356643" y="386294"/>
                  <a:pt x="1390650" y="397630"/>
                </a:cubicBezTo>
                <a:lnTo>
                  <a:pt x="1404937" y="402393"/>
                </a:lnTo>
                <a:cubicBezTo>
                  <a:pt x="1425575" y="400805"/>
                  <a:pt x="1446506" y="401445"/>
                  <a:pt x="1466850" y="397630"/>
                </a:cubicBezTo>
                <a:cubicBezTo>
                  <a:pt x="1472476" y="396575"/>
                  <a:pt x="1475430" y="388544"/>
                  <a:pt x="1481137" y="388105"/>
                </a:cubicBezTo>
                <a:cubicBezTo>
                  <a:pt x="1497044" y="386881"/>
                  <a:pt x="1512887" y="391280"/>
                  <a:pt x="1528762" y="392868"/>
                </a:cubicBezTo>
                <a:cubicBezTo>
                  <a:pt x="1547812" y="391280"/>
                  <a:pt x="1566796" y="388105"/>
                  <a:pt x="1585912" y="388105"/>
                </a:cubicBezTo>
                <a:cubicBezTo>
                  <a:pt x="1597909" y="388105"/>
                  <a:pt x="1647357" y="395522"/>
                  <a:pt x="1662112" y="397630"/>
                </a:cubicBezTo>
                <a:cubicBezTo>
                  <a:pt x="1707322" y="412700"/>
                  <a:pt x="1680688" y="408064"/>
                  <a:pt x="1743075" y="402393"/>
                </a:cubicBezTo>
                <a:cubicBezTo>
                  <a:pt x="1747837" y="399218"/>
                  <a:pt x="1753315" y="396915"/>
                  <a:pt x="1757362" y="392868"/>
                </a:cubicBezTo>
                <a:cubicBezTo>
                  <a:pt x="1761409" y="388820"/>
                  <a:pt x="1761205" y="379269"/>
                  <a:pt x="1766887" y="378580"/>
                </a:cubicBezTo>
                <a:cubicBezTo>
                  <a:pt x="1916112" y="360492"/>
                  <a:pt x="1914525" y="423484"/>
                  <a:pt x="1914525" y="369055"/>
                </a:cubicBezTo>
              </a:path>
            </a:pathLst>
          </a:custGeom>
          <a:noFill/>
          <a:ln w="76200" cap="flat" cmpd="sng" algn="ctr">
            <a:solidFill>
              <a:srgbClr val="0000FF"/>
            </a:solidFill>
            <a:prstDash val="solid"/>
            <a:round/>
            <a:headEnd type="none" w="med" len="med"/>
            <a:tailEnd type="none" w="med" len="med"/>
          </a:ln>
          <a:effectLst/>
        </p:spPr>
        <p:txBody>
          <a:bodyPr rtlCol="0" anchor="ctr"/>
          <a:lstStyle/>
          <a:p>
            <a:pPr algn="ctr"/>
            <a:endParaRPr lang="en-CA"/>
          </a:p>
        </p:txBody>
      </p:sp>
      <p:sp>
        <p:nvSpPr>
          <p:cNvPr id="15" name="TextBox 14"/>
          <p:cNvSpPr txBox="1"/>
          <p:nvPr/>
        </p:nvSpPr>
        <p:spPr>
          <a:xfrm>
            <a:off x="6019800" y="3429000"/>
            <a:ext cx="1287532" cy="646331"/>
          </a:xfrm>
          <a:prstGeom prst="rect">
            <a:avLst/>
          </a:prstGeom>
          <a:noFill/>
        </p:spPr>
        <p:txBody>
          <a:bodyPr wrap="none" rtlCol="0">
            <a:spAutoFit/>
          </a:bodyPr>
          <a:lstStyle/>
          <a:p>
            <a:r>
              <a:rPr lang="en-CA" sz="1800" b="1" dirty="0" smtClean="0">
                <a:solidFill>
                  <a:srgbClr val="0000FF"/>
                </a:solidFill>
                <a:latin typeface="Myriad Pro"/>
              </a:rPr>
              <a:t>Capacity: </a:t>
            </a:r>
          </a:p>
          <a:p>
            <a:r>
              <a:rPr lang="en-CA" sz="1800" b="1" dirty="0" smtClean="0">
                <a:solidFill>
                  <a:srgbClr val="0000FF"/>
                </a:solidFill>
                <a:latin typeface="Myriad Pro"/>
              </a:rPr>
              <a:t>18,000 cfs</a:t>
            </a:r>
          </a:p>
        </p:txBody>
      </p:sp>
      <p:sp>
        <p:nvSpPr>
          <p:cNvPr id="19" name="TextBox 18"/>
          <p:cNvSpPr txBox="1"/>
          <p:nvPr/>
        </p:nvSpPr>
        <p:spPr>
          <a:xfrm rot="20108125">
            <a:off x="939250" y="5450184"/>
            <a:ext cx="1197764" cy="369332"/>
          </a:xfrm>
          <a:prstGeom prst="rect">
            <a:avLst/>
          </a:prstGeom>
          <a:noFill/>
        </p:spPr>
        <p:txBody>
          <a:bodyPr wrap="none" rtlCol="0">
            <a:spAutoFit/>
          </a:bodyPr>
          <a:lstStyle/>
          <a:p>
            <a:r>
              <a:rPr lang="en-CA" sz="1800" b="1" dirty="0" smtClean="0">
                <a:solidFill>
                  <a:schemeClr val="bg1"/>
                </a:solidFill>
                <a:latin typeface="Myriad Pro"/>
              </a:rPr>
              <a:t>Souris R.</a:t>
            </a:r>
          </a:p>
        </p:txBody>
      </p:sp>
      <p:sp>
        <p:nvSpPr>
          <p:cNvPr id="20" name="Rectangle 19"/>
          <p:cNvSpPr/>
          <p:nvPr/>
        </p:nvSpPr>
        <p:spPr bwMode="auto">
          <a:xfrm>
            <a:off x="2819400" y="4953000"/>
            <a:ext cx="152400" cy="152400"/>
          </a:xfrm>
          <a:prstGeom prst="rect">
            <a:avLst/>
          </a:prstGeom>
          <a:solidFill>
            <a:srgbClr val="FFFF00"/>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21" name="Text Box 5" descr="Brown marble"/>
          <p:cNvSpPr txBox="1">
            <a:spLocks noChangeArrowheads="1"/>
          </p:cNvSpPr>
          <p:nvPr/>
        </p:nvSpPr>
        <p:spPr bwMode="auto">
          <a:xfrm>
            <a:off x="2819400" y="5097377"/>
            <a:ext cx="1119089" cy="338554"/>
          </a:xfrm>
          <a:prstGeom prst="rect">
            <a:avLst/>
          </a:prstGeom>
          <a:noFill/>
          <a:ln w="12700">
            <a:noFill/>
            <a:miter lim="800000"/>
            <a:headEnd/>
            <a:tailEnd/>
          </a:ln>
        </p:spPr>
        <p:txBody>
          <a:bodyPr wrap="none" anchor="ctr">
            <a:spAutoFit/>
          </a:bodyPr>
          <a:lstStyle/>
          <a:p>
            <a:r>
              <a:rPr lang="en-US" sz="1600" b="1" dirty="0" smtClean="0">
                <a:solidFill>
                  <a:srgbClr val="003399"/>
                </a:solidFill>
              </a:rPr>
              <a:t>Wawanesa</a:t>
            </a:r>
            <a:endParaRPr lang="en-US" sz="1600" dirty="0">
              <a:solidFill>
                <a:srgbClr val="003399"/>
              </a:solidFill>
            </a:endParaRPr>
          </a:p>
        </p:txBody>
      </p:sp>
      <p:sp>
        <p:nvSpPr>
          <p:cNvPr id="22" name="Text Box 5" descr="Brown marble"/>
          <p:cNvSpPr txBox="1">
            <a:spLocks noChangeArrowheads="1"/>
          </p:cNvSpPr>
          <p:nvPr/>
        </p:nvSpPr>
        <p:spPr bwMode="auto">
          <a:xfrm rot="19585752">
            <a:off x="4974119" y="3641070"/>
            <a:ext cx="869149" cy="338554"/>
          </a:xfrm>
          <a:prstGeom prst="rect">
            <a:avLst/>
          </a:prstGeom>
          <a:noFill/>
          <a:ln w="12700">
            <a:noFill/>
            <a:miter lim="800000"/>
            <a:headEnd/>
            <a:tailEnd/>
          </a:ln>
        </p:spPr>
        <p:txBody>
          <a:bodyPr wrap="none" anchor="ctr">
            <a:spAutoFit/>
          </a:bodyPr>
          <a:lstStyle/>
          <a:p>
            <a:r>
              <a:rPr lang="en-US" sz="1600" b="1" dirty="0" smtClean="0">
                <a:solidFill>
                  <a:srgbClr val="003399"/>
                </a:solidFill>
              </a:rPr>
              <a:t>Portage</a:t>
            </a:r>
            <a:endParaRPr lang="en-US" sz="1600" dirty="0">
              <a:solidFill>
                <a:srgbClr val="003399"/>
              </a:solidFill>
            </a:endParaRPr>
          </a:p>
        </p:txBody>
      </p:sp>
      <p:sp>
        <p:nvSpPr>
          <p:cNvPr id="23" name="TextBox 22"/>
          <p:cNvSpPr txBox="1"/>
          <p:nvPr/>
        </p:nvSpPr>
        <p:spPr>
          <a:xfrm rot="1182692">
            <a:off x="1609075" y="3810000"/>
            <a:ext cx="1422184" cy="369332"/>
          </a:xfrm>
          <a:prstGeom prst="rect">
            <a:avLst/>
          </a:prstGeom>
          <a:solidFill>
            <a:srgbClr val="00FF00"/>
          </a:solidFill>
        </p:spPr>
        <p:txBody>
          <a:bodyPr wrap="none" rtlCol="0">
            <a:spAutoFit/>
          </a:bodyPr>
          <a:lstStyle/>
          <a:p>
            <a:pPr algn="ctr"/>
            <a:r>
              <a:rPr lang="en-CA" sz="1800" b="1" dirty="0" smtClean="0">
                <a:solidFill>
                  <a:schemeClr val="bg1"/>
                </a:solidFill>
                <a:latin typeface="Myriad Pro"/>
              </a:rPr>
              <a:t>~</a:t>
            </a:r>
            <a:r>
              <a:rPr lang="en-CA" sz="1800" b="1" dirty="0" smtClean="0">
                <a:solidFill>
                  <a:schemeClr val="bg1"/>
                </a:solidFill>
                <a:latin typeface="Myriad Pro"/>
              </a:rPr>
              <a:t>38,000 </a:t>
            </a:r>
            <a:r>
              <a:rPr lang="en-CA" sz="1800" b="1" dirty="0" smtClean="0">
                <a:solidFill>
                  <a:schemeClr val="bg1"/>
                </a:solidFill>
                <a:latin typeface="Myriad Pro"/>
              </a:rPr>
              <a:t>cfs</a:t>
            </a:r>
          </a:p>
        </p:txBody>
      </p:sp>
      <p:sp>
        <p:nvSpPr>
          <p:cNvPr id="24" name="TextBox 23"/>
          <p:cNvSpPr txBox="1"/>
          <p:nvPr/>
        </p:nvSpPr>
        <p:spPr>
          <a:xfrm rot="19385464">
            <a:off x="1743356" y="5607401"/>
            <a:ext cx="1422184" cy="369332"/>
          </a:xfrm>
          <a:prstGeom prst="rect">
            <a:avLst/>
          </a:prstGeom>
          <a:solidFill>
            <a:srgbClr val="00FF00"/>
          </a:solidFill>
        </p:spPr>
        <p:txBody>
          <a:bodyPr wrap="none" rtlCol="0">
            <a:spAutoFit/>
          </a:bodyPr>
          <a:lstStyle/>
          <a:p>
            <a:pPr algn="ctr"/>
            <a:r>
              <a:rPr lang="en-CA" sz="1800" b="1" dirty="0" smtClean="0">
                <a:solidFill>
                  <a:schemeClr val="bg1"/>
                </a:solidFill>
                <a:latin typeface="Myriad Pro"/>
              </a:rPr>
              <a:t>~15,000 cfs</a:t>
            </a:r>
          </a:p>
        </p:txBody>
      </p:sp>
      <p:sp>
        <p:nvSpPr>
          <p:cNvPr id="25" name="TextBox 24"/>
          <p:cNvSpPr txBox="1"/>
          <p:nvPr/>
        </p:nvSpPr>
        <p:spPr>
          <a:xfrm>
            <a:off x="3657600" y="3352800"/>
            <a:ext cx="1287532" cy="923330"/>
          </a:xfrm>
          <a:prstGeom prst="rect">
            <a:avLst/>
          </a:prstGeom>
          <a:noFill/>
        </p:spPr>
        <p:txBody>
          <a:bodyPr wrap="none" rtlCol="0">
            <a:spAutoFit/>
          </a:bodyPr>
          <a:lstStyle/>
          <a:p>
            <a:r>
              <a:rPr lang="en-CA" sz="1800" b="1" dirty="0" smtClean="0">
                <a:solidFill>
                  <a:srgbClr val="FF0000"/>
                </a:solidFill>
                <a:latin typeface="Myriad Pro"/>
              </a:rPr>
              <a:t>Design </a:t>
            </a:r>
          </a:p>
          <a:p>
            <a:r>
              <a:rPr lang="en-CA" sz="1800" b="1" dirty="0" smtClean="0">
                <a:solidFill>
                  <a:srgbClr val="FF0000"/>
                </a:solidFill>
                <a:latin typeface="Myriad Pro"/>
              </a:rPr>
              <a:t>capacity: </a:t>
            </a:r>
          </a:p>
          <a:p>
            <a:r>
              <a:rPr lang="en-CA" sz="1800" b="1" dirty="0" smtClean="0">
                <a:solidFill>
                  <a:srgbClr val="FF0000"/>
                </a:solidFill>
                <a:latin typeface="Myriad Pro"/>
              </a:rPr>
              <a:t>25,000 cfs</a:t>
            </a:r>
          </a:p>
        </p:txBody>
      </p:sp>
      <p:sp>
        <p:nvSpPr>
          <p:cNvPr id="26" name="TextBox 25"/>
          <p:cNvSpPr txBox="1"/>
          <p:nvPr/>
        </p:nvSpPr>
        <p:spPr>
          <a:xfrm>
            <a:off x="3012187" y="2667000"/>
            <a:ext cx="1608133" cy="646331"/>
          </a:xfrm>
          <a:prstGeom prst="rect">
            <a:avLst/>
          </a:prstGeom>
          <a:solidFill>
            <a:srgbClr val="00FF00"/>
          </a:solidFill>
          <a:ln>
            <a:solidFill>
              <a:schemeClr val="bg1"/>
            </a:solidFill>
          </a:ln>
        </p:spPr>
        <p:txBody>
          <a:bodyPr wrap="none" rtlCol="0">
            <a:spAutoFit/>
          </a:bodyPr>
          <a:lstStyle/>
          <a:p>
            <a:r>
              <a:rPr lang="en-CA" sz="1800" b="1" dirty="0" smtClean="0">
                <a:solidFill>
                  <a:schemeClr val="bg1"/>
                </a:solidFill>
                <a:latin typeface="Myriad Pro"/>
              </a:rPr>
              <a:t>Increased to </a:t>
            </a:r>
          </a:p>
          <a:p>
            <a:pPr algn="ctr"/>
            <a:r>
              <a:rPr lang="en-CA" sz="1800" b="1" dirty="0" smtClean="0">
                <a:solidFill>
                  <a:schemeClr val="bg1"/>
                </a:solidFill>
                <a:latin typeface="Myriad Pro"/>
              </a:rPr>
              <a:t>~34,000 cfs</a:t>
            </a:r>
          </a:p>
        </p:txBody>
      </p:sp>
      <p:grpSp>
        <p:nvGrpSpPr>
          <p:cNvPr id="3" name="Group 26"/>
          <p:cNvGrpSpPr/>
          <p:nvPr/>
        </p:nvGrpSpPr>
        <p:grpSpPr>
          <a:xfrm>
            <a:off x="5093324" y="4255124"/>
            <a:ext cx="2437225" cy="1039407"/>
            <a:chOff x="5093324" y="4255124"/>
            <a:chExt cx="2437225" cy="1039407"/>
          </a:xfrm>
        </p:grpSpPr>
        <p:sp>
          <p:nvSpPr>
            <p:cNvPr id="28" name="Circular Arrow 27"/>
            <p:cNvSpPr/>
            <p:nvPr/>
          </p:nvSpPr>
          <p:spPr bwMode="auto">
            <a:xfrm rot="13211248">
              <a:off x="5093324" y="4255124"/>
              <a:ext cx="685800" cy="685800"/>
            </a:xfrm>
            <a:prstGeom prst="circularArrow">
              <a:avLst/>
            </a:prstGeom>
            <a:solidFill>
              <a:srgbClr val="9933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29" name="TextBox 28"/>
            <p:cNvSpPr txBox="1"/>
            <p:nvPr/>
          </p:nvSpPr>
          <p:spPr>
            <a:xfrm>
              <a:off x="5486400" y="4648200"/>
              <a:ext cx="2044149" cy="646331"/>
            </a:xfrm>
            <a:prstGeom prst="rect">
              <a:avLst/>
            </a:prstGeom>
            <a:solidFill>
              <a:srgbClr val="9933FF"/>
            </a:solidFill>
          </p:spPr>
          <p:txBody>
            <a:bodyPr wrap="none" rtlCol="0">
              <a:spAutoFit/>
            </a:bodyPr>
            <a:lstStyle/>
            <a:p>
              <a:r>
                <a:rPr lang="en-CA" sz="1800" b="1" dirty="0" smtClean="0">
                  <a:solidFill>
                    <a:srgbClr val="FFFF00"/>
                  </a:solidFill>
                  <a:latin typeface="Myriad Pro"/>
                </a:rPr>
                <a:t>Hoop and Holler</a:t>
              </a:r>
            </a:p>
            <a:p>
              <a:r>
                <a:rPr lang="en-CA" sz="1800" b="1" dirty="0" smtClean="0">
                  <a:solidFill>
                    <a:srgbClr val="FFFF00"/>
                  </a:solidFill>
                  <a:latin typeface="Myriad Pro"/>
                </a:rPr>
                <a:t>release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ssiniboine Graph.png"/>
          <p:cNvPicPr>
            <a:picLocks noChangeAspect="1"/>
          </p:cNvPicPr>
          <p:nvPr/>
        </p:nvPicPr>
        <p:blipFill>
          <a:blip r:embed="rId3" cstate="screen"/>
          <a:stretch>
            <a:fillRect/>
          </a:stretch>
        </p:blipFill>
        <p:spPr>
          <a:xfrm>
            <a:off x="0" y="226774"/>
            <a:ext cx="9144000" cy="6404452"/>
          </a:xfrm>
          <a:prstGeom prst="rect">
            <a:avLst/>
          </a:prstGeom>
        </p:spPr>
      </p:pic>
      <p:sp>
        <p:nvSpPr>
          <p:cNvPr id="5" name="Rectangle 4"/>
          <p:cNvSpPr/>
          <p:nvPr/>
        </p:nvSpPr>
        <p:spPr bwMode="auto">
          <a:xfrm>
            <a:off x="3352800" y="457200"/>
            <a:ext cx="5638800" cy="5334000"/>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20" name="Title 1"/>
          <p:cNvSpPr txBox="1">
            <a:spLocks/>
          </p:cNvSpPr>
          <p:nvPr/>
        </p:nvSpPr>
        <p:spPr>
          <a:xfrm>
            <a:off x="685800" y="228600"/>
            <a:ext cx="8458200" cy="533400"/>
          </a:xfrm>
          <a:prstGeom prst="rect">
            <a:avLst/>
          </a:prstGeom>
          <a:solidFill>
            <a:srgbClr val="002060"/>
          </a:solidFill>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lang="en-CA" kern="0" dirty="0" smtClean="0">
                <a:solidFill>
                  <a:srgbClr val="FACE12"/>
                </a:solidFill>
                <a:latin typeface="Myriad Pro" pitchFamily="34" charset="0"/>
                <a:ea typeface="+mj-ea"/>
                <a:cs typeface="+mj-cs"/>
              </a:rPr>
              <a:t> Serious Decision Making</a:t>
            </a:r>
            <a:endParaRPr kumimoji="0" lang="en-CA" b="0" i="0" u="none" strike="noStrike" kern="0" cap="none" spc="0" normalizeH="0" baseline="0" noProof="0" dirty="0">
              <a:ln>
                <a:noFill/>
              </a:ln>
              <a:solidFill>
                <a:srgbClr val="FACE12"/>
              </a:solidFill>
              <a:effectLst/>
              <a:uLnTx/>
              <a:uFillTx/>
              <a:latin typeface="Myriad Pro" pitchFamily="34" charset="0"/>
              <a:ea typeface="+mj-ea"/>
              <a:cs typeface="+mj-cs"/>
            </a:endParaRPr>
          </a:p>
        </p:txBody>
      </p:sp>
      <p:sp>
        <p:nvSpPr>
          <p:cNvPr id="21" name="Oval 20"/>
          <p:cNvSpPr/>
          <p:nvPr/>
        </p:nvSpPr>
        <p:spPr bwMode="auto">
          <a:xfrm>
            <a:off x="3276600" y="9906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pic>
        <p:nvPicPr>
          <p:cNvPr id="8" name="Picture 4" descr="CCF09052011_00000"/>
          <p:cNvPicPr>
            <a:picLocks noChangeAspect="1" noChangeArrowheads="1"/>
          </p:cNvPicPr>
          <p:nvPr/>
        </p:nvPicPr>
        <p:blipFill>
          <a:blip r:embed="rId4" cstate="screen"/>
          <a:srcRect b="-260"/>
          <a:stretch>
            <a:fillRect/>
          </a:stretch>
        </p:blipFill>
        <p:spPr bwMode="auto">
          <a:xfrm rot="10860000">
            <a:off x="0" y="3762"/>
            <a:ext cx="5291099" cy="6784015"/>
          </a:xfrm>
          <a:prstGeom prst="rect">
            <a:avLst/>
          </a:prstGeom>
          <a:noFill/>
        </p:spPr>
      </p:pic>
      <p:pic>
        <p:nvPicPr>
          <p:cNvPr id="9" name="Picture 5" descr="CCF09052011_00001"/>
          <p:cNvPicPr>
            <a:picLocks noChangeAspect="1" noChangeArrowheads="1"/>
          </p:cNvPicPr>
          <p:nvPr/>
        </p:nvPicPr>
        <p:blipFill>
          <a:blip r:embed="rId5" cstate="screen"/>
          <a:srcRect/>
          <a:stretch>
            <a:fillRect/>
          </a:stretch>
        </p:blipFill>
        <p:spPr bwMode="auto">
          <a:xfrm>
            <a:off x="5027767" y="52667"/>
            <a:ext cx="4954433" cy="6805333"/>
          </a:xfrm>
          <a:prstGeom prst="rect">
            <a:avLst/>
          </a:prstGeom>
          <a:noFill/>
        </p:spPr>
      </p:pic>
      <p:sp>
        <p:nvSpPr>
          <p:cNvPr id="12" name="Line 8"/>
          <p:cNvSpPr>
            <a:spLocks noChangeShapeType="1"/>
          </p:cNvSpPr>
          <p:nvPr/>
        </p:nvSpPr>
        <p:spPr bwMode="auto">
          <a:xfrm>
            <a:off x="1600200" y="3505200"/>
            <a:ext cx="151111" cy="250795"/>
          </a:xfrm>
          <a:prstGeom prst="line">
            <a:avLst/>
          </a:prstGeom>
          <a:noFill/>
          <a:ln w="57150">
            <a:solidFill>
              <a:srgbClr val="0099FF"/>
            </a:solidFill>
            <a:round/>
            <a:headEnd/>
            <a:tailEnd type="triangle" w="med" len="med"/>
          </a:ln>
          <a:effectLst/>
        </p:spPr>
        <p:txBody>
          <a:bodyPr/>
          <a:lstStyle/>
          <a:p>
            <a:endParaRPr lang="en-CA"/>
          </a:p>
        </p:txBody>
      </p:sp>
      <p:sp>
        <p:nvSpPr>
          <p:cNvPr id="35" name="Text Box 34"/>
          <p:cNvSpPr txBox="1">
            <a:spLocks noChangeArrowheads="1"/>
          </p:cNvSpPr>
          <p:nvPr/>
        </p:nvSpPr>
        <p:spPr bwMode="auto">
          <a:xfrm>
            <a:off x="1676400" y="3257490"/>
            <a:ext cx="1866217" cy="400110"/>
          </a:xfrm>
          <a:prstGeom prst="rect">
            <a:avLst/>
          </a:prstGeom>
          <a:noFill/>
          <a:ln w="9525">
            <a:noFill/>
            <a:miter lim="800000"/>
            <a:headEnd/>
            <a:tailEnd/>
          </a:ln>
          <a:effectLst/>
        </p:spPr>
        <p:txBody>
          <a:bodyPr wrap="none">
            <a:spAutoFit/>
          </a:bodyPr>
          <a:lstStyle/>
          <a:p>
            <a:pPr defTabSz="1463675"/>
            <a:r>
              <a:rPr lang="en-CA" sz="2000" b="1" dirty="0" smtClean="0">
                <a:solidFill>
                  <a:srgbClr val="FF0000"/>
                </a:solidFill>
                <a:latin typeface="Myriad Pro"/>
              </a:rPr>
              <a:t>Release Point</a:t>
            </a:r>
            <a:endParaRPr lang="en-US" sz="2000" b="1" dirty="0">
              <a:solidFill>
                <a:srgbClr val="FF0000"/>
              </a:solidFill>
              <a:latin typeface="Myriad Pro"/>
            </a:endParaRPr>
          </a:p>
        </p:txBody>
      </p:sp>
      <p:sp>
        <p:nvSpPr>
          <p:cNvPr id="24" name="Text Box 5" descr="Brown marble"/>
          <p:cNvSpPr txBox="1">
            <a:spLocks noChangeArrowheads="1"/>
          </p:cNvSpPr>
          <p:nvPr/>
        </p:nvSpPr>
        <p:spPr bwMode="auto">
          <a:xfrm rot="19585752">
            <a:off x="156001" y="1522115"/>
            <a:ext cx="1208985" cy="461665"/>
          </a:xfrm>
          <a:prstGeom prst="rect">
            <a:avLst/>
          </a:prstGeom>
          <a:noFill/>
          <a:ln w="12700">
            <a:noFill/>
            <a:miter lim="800000"/>
            <a:headEnd/>
            <a:tailEnd/>
          </a:ln>
        </p:spPr>
        <p:txBody>
          <a:bodyPr wrap="none" anchor="ctr">
            <a:spAutoFit/>
          </a:bodyPr>
          <a:lstStyle/>
          <a:p>
            <a:r>
              <a:rPr lang="en-US" b="1" dirty="0" smtClean="0">
                <a:solidFill>
                  <a:srgbClr val="003399"/>
                </a:solidFill>
              </a:rPr>
              <a:t>Portage</a:t>
            </a:r>
            <a:endParaRPr lang="en-US" dirty="0">
              <a:solidFill>
                <a:srgbClr val="003399"/>
              </a:solidFill>
            </a:endParaRPr>
          </a:p>
        </p:txBody>
      </p:sp>
      <p:grpSp>
        <p:nvGrpSpPr>
          <p:cNvPr id="2" name="Group 44"/>
          <p:cNvGrpSpPr/>
          <p:nvPr/>
        </p:nvGrpSpPr>
        <p:grpSpPr>
          <a:xfrm>
            <a:off x="152400" y="152400"/>
            <a:ext cx="685800" cy="685800"/>
            <a:chOff x="152400" y="304800"/>
            <a:chExt cx="685800" cy="685800"/>
          </a:xfrm>
        </p:grpSpPr>
        <p:sp>
          <p:nvSpPr>
            <p:cNvPr id="26" name="Up Arrow 25"/>
            <p:cNvSpPr/>
            <p:nvPr/>
          </p:nvSpPr>
          <p:spPr bwMode="auto">
            <a:xfrm>
              <a:off x="152400" y="304800"/>
              <a:ext cx="685800" cy="685800"/>
            </a:xfrm>
            <a:prstGeom prst="upArrow">
              <a:avLst/>
            </a:prstGeom>
            <a:noFill/>
            <a:ln w="28575"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effectLst/>
                <a:latin typeface="Times" charset="0"/>
              </a:endParaRPr>
            </a:p>
          </p:txBody>
        </p:sp>
        <p:sp>
          <p:nvSpPr>
            <p:cNvPr id="27" name="TextBox 26"/>
            <p:cNvSpPr txBox="1"/>
            <p:nvPr/>
          </p:nvSpPr>
          <p:spPr>
            <a:xfrm>
              <a:off x="279400" y="452735"/>
              <a:ext cx="407484" cy="461665"/>
            </a:xfrm>
            <a:prstGeom prst="rect">
              <a:avLst/>
            </a:prstGeom>
            <a:noFill/>
          </p:spPr>
          <p:txBody>
            <a:bodyPr wrap="none" rtlCol="0">
              <a:spAutoFit/>
            </a:bodyPr>
            <a:lstStyle/>
            <a:p>
              <a:r>
                <a:rPr lang="en-CA" b="1" dirty="0" smtClean="0">
                  <a:latin typeface="Myriad Pro"/>
                </a:rPr>
                <a:t>N</a:t>
              </a:r>
            </a:p>
          </p:txBody>
        </p:sp>
      </p:grpSp>
      <p:sp>
        <p:nvSpPr>
          <p:cNvPr id="28" name="Freeform 27"/>
          <p:cNvSpPr/>
          <p:nvPr/>
        </p:nvSpPr>
        <p:spPr bwMode="auto">
          <a:xfrm>
            <a:off x="4763" y="2814638"/>
            <a:ext cx="2009775" cy="663407"/>
          </a:xfrm>
          <a:custGeom>
            <a:avLst/>
            <a:gdLst>
              <a:gd name="connsiteX0" fmla="*/ 0 w 2009775"/>
              <a:gd name="connsiteY0" fmla="*/ 166687 h 663407"/>
              <a:gd name="connsiteX1" fmla="*/ 38100 w 2009775"/>
              <a:gd name="connsiteY1" fmla="*/ 142875 h 663407"/>
              <a:gd name="connsiteX2" fmla="*/ 66675 w 2009775"/>
              <a:gd name="connsiteY2" fmla="*/ 123825 h 663407"/>
              <a:gd name="connsiteX3" fmla="*/ 104775 w 2009775"/>
              <a:gd name="connsiteY3" fmla="*/ 128587 h 663407"/>
              <a:gd name="connsiteX4" fmla="*/ 133350 w 2009775"/>
              <a:gd name="connsiteY4" fmla="*/ 138112 h 663407"/>
              <a:gd name="connsiteX5" fmla="*/ 147637 w 2009775"/>
              <a:gd name="connsiteY5" fmla="*/ 142875 h 663407"/>
              <a:gd name="connsiteX6" fmla="*/ 161925 w 2009775"/>
              <a:gd name="connsiteY6" fmla="*/ 152400 h 663407"/>
              <a:gd name="connsiteX7" fmla="*/ 166687 w 2009775"/>
              <a:gd name="connsiteY7" fmla="*/ 166687 h 663407"/>
              <a:gd name="connsiteX8" fmla="*/ 180975 w 2009775"/>
              <a:gd name="connsiteY8" fmla="*/ 195262 h 663407"/>
              <a:gd name="connsiteX9" fmla="*/ 185737 w 2009775"/>
              <a:gd name="connsiteY9" fmla="*/ 219075 h 663407"/>
              <a:gd name="connsiteX10" fmla="*/ 195262 w 2009775"/>
              <a:gd name="connsiteY10" fmla="*/ 247650 h 663407"/>
              <a:gd name="connsiteX11" fmla="*/ 200025 w 2009775"/>
              <a:gd name="connsiteY11" fmla="*/ 266700 h 663407"/>
              <a:gd name="connsiteX12" fmla="*/ 204787 w 2009775"/>
              <a:gd name="connsiteY12" fmla="*/ 290512 h 663407"/>
              <a:gd name="connsiteX13" fmla="*/ 209550 w 2009775"/>
              <a:gd name="connsiteY13" fmla="*/ 304800 h 663407"/>
              <a:gd name="connsiteX14" fmla="*/ 214312 w 2009775"/>
              <a:gd name="connsiteY14" fmla="*/ 328612 h 663407"/>
              <a:gd name="connsiteX15" fmla="*/ 228600 w 2009775"/>
              <a:gd name="connsiteY15" fmla="*/ 371475 h 663407"/>
              <a:gd name="connsiteX16" fmla="*/ 252412 w 2009775"/>
              <a:gd name="connsiteY16" fmla="*/ 414337 h 663407"/>
              <a:gd name="connsiteX17" fmla="*/ 280987 w 2009775"/>
              <a:gd name="connsiteY17" fmla="*/ 433387 h 663407"/>
              <a:gd name="connsiteX18" fmla="*/ 295275 w 2009775"/>
              <a:gd name="connsiteY18" fmla="*/ 442912 h 663407"/>
              <a:gd name="connsiteX19" fmla="*/ 357187 w 2009775"/>
              <a:gd name="connsiteY19" fmla="*/ 419100 h 663407"/>
              <a:gd name="connsiteX20" fmla="*/ 371475 w 2009775"/>
              <a:gd name="connsiteY20" fmla="*/ 409575 h 663407"/>
              <a:gd name="connsiteX21" fmla="*/ 385762 w 2009775"/>
              <a:gd name="connsiteY21" fmla="*/ 400050 h 663407"/>
              <a:gd name="connsiteX22" fmla="*/ 409575 w 2009775"/>
              <a:gd name="connsiteY22" fmla="*/ 381000 h 663407"/>
              <a:gd name="connsiteX23" fmla="*/ 433387 w 2009775"/>
              <a:gd name="connsiteY23" fmla="*/ 361950 h 663407"/>
              <a:gd name="connsiteX24" fmla="*/ 447675 w 2009775"/>
              <a:gd name="connsiteY24" fmla="*/ 352425 h 663407"/>
              <a:gd name="connsiteX25" fmla="*/ 476250 w 2009775"/>
              <a:gd name="connsiteY25" fmla="*/ 342900 h 663407"/>
              <a:gd name="connsiteX26" fmla="*/ 490537 w 2009775"/>
              <a:gd name="connsiteY26" fmla="*/ 333375 h 663407"/>
              <a:gd name="connsiteX27" fmla="*/ 542925 w 2009775"/>
              <a:gd name="connsiteY27" fmla="*/ 347662 h 663407"/>
              <a:gd name="connsiteX28" fmla="*/ 557212 w 2009775"/>
              <a:gd name="connsiteY28" fmla="*/ 390525 h 663407"/>
              <a:gd name="connsiteX29" fmla="*/ 561975 w 2009775"/>
              <a:gd name="connsiteY29" fmla="*/ 404812 h 663407"/>
              <a:gd name="connsiteX30" fmla="*/ 571500 w 2009775"/>
              <a:gd name="connsiteY30" fmla="*/ 419100 h 663407"/>
              <a:gd name="connsiteX31" fmla="*/ 590550 w 2009775"/>
              <a:gd name="connsiteY31" fmla="*/ 461962 h 663407"/>
              <a:gd name="connsiteX32" fmla="*/ 604837 w 2009775"/>
              <a:gd name="connsiteY32" fmla="*/ 476250 h 663407"/>
              <a:gd name="connsiteX33" fmla="*/ 633412 w 2009775"/>
              <a:gd name="connsiteY33" fmla="*/ 485775 h 663407"/>
              <a:gd name="connsiteX34" fmla="*/ 647700 w 2009775"/>
              <a:gd name="connsiteY34" fmla="*/ 495300 h 663407"/>
              <a:gd name="connsiteX35" fmla="*/ 690562 w 2009775"/>
              <a:gd name="connsiteY35" fmla="*/ 490537 h 663407"/>
              <a:gd name="connsiteX36" fmla="*/ 714375 w 2009775"/>
              <a:gd name="connsiteY36" fmla="*/ 466725 h 663407"/>
              <a:gd name="connsiteX37" fmla="*/ 728662 w 2009775"/>
              <a:gd name="connsiteY37" fmla="*/ 461962 h 663407"/>
              <a:gd name="connsiteX38" fmla="*/ 742950 w 2009775"/>
              <a:gd name="connsiteY38" fmla="*/ 452437 h 663407"/>
              <a:gd name="connsiteX39" fmla="*/ 819150 w 2009775"/>
              <a:gd name="connsiteY39" fmla="*/ 442912 h 663407"/>
              <a:gd name="connsiteX40" fmla="*/ 847725 w 2009775"/>
              <a:gd name="connsiteY40" fmla="*/ 433387 h 663407"/>
              <a:gd name="connsiteX41" fmla="*/ 862012 w 2009775"/>
              <a:gd name="connsiteY41" fmla="*/ 428625 h 663407"/>
              <a:gd name="connsiteX42" fmla="*/ 900112 w 2009775"/>
              <a:gd name="connsiteY42" fmla="*/ 442912 h 663407"/>
              <a:gd name="connsiteX43" fmla="*/ 904875 w 2009775"/>
              <a:gd name="connsiteY43" fmla="*/ 457200 h 663407"/>
              <a:gd name="connsiteX44" fmla="*/ 919162 w 2009775"/>
              <a:gd name="connsiteY44" fmla="*/ 461962 h 663407"/>
              <a:gd name="connsiteX45" fmla="*/ 942975 w 2009775"/>
              <a:gd name="connsiteY45" fmla="*/ 466725 h 663407"/>
              <a:gd name="connsiteX46" fmla="*/ 981075 w 2009775"/>
              <a:gd name="connsiteY46" fmla="*/ 461962 h 663407"/>
              <a:gd name="connsiteX47" fmla="*/ 995362 w 2009775"/>
              <a:gd name="connsiteY47" fmla="*/ 452437 h 663407"/>
              <a:gd name="connsiteX48" fmla="*/ 1009650 w 2009775"/>
              <a:gd name="connsiteY48" fmla="*/ 447675 h 663407"/>
              <a:gd name="connsiteX49" fmla="*/ 1023937 w 2009775"/>
              <a:gd name="connsiteY49" fmla="*/ 433387 h 663407"/>
              <a:gd name="connsiteX50" fmla="*/ 1038225 w 2009775"/>
              <a:gd name="connsiteY50" fmla="*/ 428625 h 663407"/>
              <a:gd name="connsiteX51" fmla="*/ 1066800 w 2009775"/>
              <a:gd name="connsiteY51" fmla="*/ 423862 h 663407"/>
              <a:gd name="connsiteX52" fmla="*/ 1085850 w 2009775"/>
              <a:gd name="connsiteY52" fmla="*/ 419100 h 663407"/>
              <a:gd name="connsiteX53" fmla="*/ 1157287 w 2009775"/>
              <a:gd name="connsiteY53" fmla="*/ 428625 h 663407"/>
              <a:gd name="connsiteX54" fmla="*/ 1195387 w 2009775"/>
              <a:gd name="connsiteY54" fmla="*/ 442912 h 663407"/>
              <a:gd name="connsiteX55" fmla="*/ 1247775 w 2009775"/>
              <a:gd name="connsiteY55" fmla="*/ 438150 h 663407"/>
              <a:gd name="connsiteX56" fmla="*/ 1276350 w 2009775"/>
              <a:gd name="connsiteY56" fmla="*/ 419100 h 663407"/>
              <a:gd name="connsiteX57" fmla="*/ 1300162 w 2009775"/>
              <a:gd name="connsiteY57" fmla="*/ 390525 h 663407"/>
              <a:gd name="connsiteX58" fmla="*/ 1328737 w 2009775"/>
              <a:gd name="connsiteY58" fmla="*/ 381000 h 663407"/>
              <a:gd name="connsiteX59" fmla="*/ 1343025 w 2009775"/>
              <a:gd name="connsiteY59" fmla="*/ 376237 h 663407"/>
              <a:gd name="connsiteX60" fmla="*/ 1371600 w 2009775"/>
              <a:gd name="connsiteY60" fmla="*/ 366712 h 663407"/>
              <a:gd name="connsiteX61" fmla="*/ 1385887 w 2009775"/>
              <a:gd name="connsiteY61" fmla="*/ 361950 h 663407"/>
              <a:gd name="connsiteX62" fmla="*/ 1457325 w 2009775"/>
              <a:gd name="connsiteY62" fmla="*/ 366712 h 663407"/>
              <a:gd name="connsiteX63" fmla="*/ 1476375 w 2009775"/>
              <a:gd name="connsiteY63" fmla="*/ 395287 h 663407"/>
              <a:gd name="connsiteX64" fmla="*/ 1485900 w 2009775"/>
              <a:gd name="connsiteY64" fmla="*/ 581025 h 663407"/>
              <a:gd name="connsiteX65" fmla="*/ 1504950 w 2009775"/>
              <a:gd name="connsiteY65" fmla="*/ 623887 h 663407"/>
              <a:gd name="connsiteX66" fmla="*/ 1519237 w 2009775"/>
              <a:gd name="connsiteY66" fmla="*/ 633412 h 663407"/>
              <a:gd name="connsiteX67" fmla="*/ 1524000 w 2009775"/>
              <a:gd name="connsiteY67" fmla="*/ 647700 h 663407"/>
              <a:gd name="connsiteX68" fmla="*/ 1562100 w 2009775"/>
              <a:gd name="connsiteY68" fmla="*/ 652462 h 663407"/>
              <a:gd name="connsiteX69" fmla="*/ 1571625 w 2009775"/>
              <a:gd name="connsiteY69" fmla="*/ 638175 h 663407"/>
              <a:gd name="connsiteX70" fmla="*/ 1585912 w 2009775"/>
              <a:gd name="connsiteY70" fmla="*/ 623887 h 663407"/>
              <a:gd name="connsiteX71" fmla="*/ 1609725 w 2009775"/>
              <a:gd name="connsiteY71" fmla="*/ 566737 h 663407"/>
              <a:gd name="connsiteX72" fmla="*/ 1624012 w 2009775"/>
              <a:gd name="connsiteY72" fmla="*/ 557212 h 663407"/>
              <a:gd name="connsiteX73" fmla="*/ 1638300 w 2009775"/>
              <a:gd name="connsiteY73" fmla="*/ 542925 h 663407"/>
              <a:gd name="connsiteX74" fmla="*/ 1652587 w 2009775"/>
              <a:gd name="connsiteY74" fmla="*/ 538162 h 663407"/>
              <a:gd name="connsiteX75" fmla="*/ 1681162 w 2009775"/>
              <a:gd name="connsiteY75" fmla="*/ 519112 h 663407"/>
              <a:gd name="connsiteX76" fmla="*/ 1695450 w 2009775"/>
              <a:gd name="connsiteY76" fmla="*/ 509587 h 663407"/>
              <a:gd name="connsiteX77" fmla="*/ 1724025 w 2009775"/>
              <a:gd name="connsiteY77" fmla="*/ 500062 h 663407"/>
              <a:gd name="connsiteX78" fmla="*/ 1738312 w 2009775"/>
              <a:gd name="connsiteY78" fmla="*/ 495300 h 663407"/>
              <a:gd name="connsiteX79" fmla="*/ 1766887 w 2009775"/>
              <a:gd name="connsiteY79" fmla="*/ 490537 h 663407"/>
              <a:gd name="connsiteX80" fmla="*/ 1795462 w 2009775"/>
              <a:gd name="connsiteY80" fmla="*/ 481012 h 663407"/>
              <a:gd name="connsiteX81" fmla="*/ 1809750 w 2009775"/>
              <a:gd name="connsiteY81" fmla="*/ 476250 h 663407"/>
              <a:gd name="connsiteX82" fmla="*/ 1824037 w 2009775"/>
              <a:gd name="connsiteY82" fmla="*/ 471487 h 663407"/>
              <a:gd name="connsiteX83" fmla="*/ 1862137 w 2009775"/>
              <a:gd name="connsiteY83" fmla="*/ 457200 h 663407"/>
              <a:gd name="connsiteX84" fmla="*/ 1890712 w 2009775"/>
              <a:gd name="connsiteY84" fmla="*/ 438150 h 663407"/>
              <a:gd name="connsiteX85" fmla="*/ 1905000 w 2009775"/>
              <a:gd name="connsiteY85" fmla="*/ 428625 h 663407"/>
              <a:gd name="connsiteX86" fmla="*/ 1914525 w 2009775"/>
              <a:gd name="connsiteY86" fmla="*/ 414337 h 663407"/>
              <a:gd name="connsiteX87" fmla="*/ 1928812 w 2009775"/>
              <a:gd name="connsiteY87" fmla="*/ 404812 h 663407"/>
              <a:gd name="connsiteX88" fmla="*/ 1933575 w 2009775"/>
              <a:gd name="connsiteY88" fmla="*/ 390525 h 663407"/>
              <a:gd name="connsiteX89" fmla="*/ 1952625 w 2009775"/>
              <a:gd name="connsiteY89" fmla="*/ 361950 h 663407"/>
              <a:gd name="connsiteX90" fmla="*/ 1966912 w 2009775"/>
              <a:gd name="connsiteY90" fmla="*/ 319087 h 663407"/>
              <a:gd name="connsiteX91" fmla="*/ 1971675 w 2009775"/>
              <a:gd name="connsiteY91" fmla="*/ 304800 h 663407"/>
              <a:gd name="connsiteX92" fmla="*/ 1976437 w 2009775"/>
              <a:gd name="connsiteY92" fmla="*/ 280987 h 663407"/>
              <a:gd name="connsiteX93" fmla="*/ 1985962 w 2009775"/>
              <a:gd name="connsiteY93" fmla="*/ 223837 h 663407"/>
              <a:gd name="connsiteX94" fmla="*/ 1990725 w 2009775"/>
              <a:gd name="connsiteY94" fmla="*/ 42862 h 663407"/>
              <a:gd name="connsiteX95" fmla="*/ 2005012 w 2009775"/>
              <a:gd name="connsiteY95" fmla="*/ 14287 h 663407"/>
              <a:gd name="connsiteX96" fmla="*/ 2009775 w 2009775"/>
              <a:gd name="connsiteY96" fmla="*/ 0 h 66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009775" h="663407">
                <a:moveTo>
                  <a:pt x="0" y="166687"/>
                </a:moveTo>
                <a:cubicBezTo>
                  <a:pt x="64555" y="145169"/>
                  <a:pt x="5590" y="171321"/>
                  <a:pt x="38100" y="142875"/>
                </a:cubicBezTo>
                <a:cubicBezTo>
                  <a:pt x="46715" y="135337"/>
                  <a:pt x="66675" y="123825"/>
                  <a:pt x="66675" y="123825"/>
                </a:cubicBezTo>
                <a:cubicBezTo>
                  <a:pt x="79375" y="125412"/>
                  <a:pt x="92260" y="125905"/>
                  <a:pt x="104775" y="128587"/>
                </a:cubicBezTo>
                <a:cubicBezTo>
                  <a:pt x="114592" y="130691"/>
                  <a:pt x="123825" y="134937"/>
                  <a:pt x="133350" y="138112"/>
                </a:cubicBezTo>
                <a:cubicBezTo>
                  <a:pt x="138112" y="139700"/>
                  <a:pt x="143460" y="140090"/>
                  <a:pt x="147637" y="142875"/>
                </a:cubicBezTo>
                <a:lnTo>
                  <a:pt x="161925" y="152400"/>
                </a:lnTo>
                <a:cubicBezTo>
                  <a:pt x="163512" y="157162"/>
                  <a:pt x="164442" y="162197"/>
                  <a:pt x="166687" y="166687"/>
                </a:cubicBezTo>
                <a:cubicBezTo>
                  <a:pt x="178325" y="189964"/>
                  <a:pt x="174991" y="171325"/>
                  <a:pt x="180975" y="195262"/>
                </a:cubicBezTo>
                <a:cubicBezTo>
                  <a:pt x="182938" y="203115"/>
                  <a:pt x="183607" y="211265"/>
                  <a:pt x="185737" y="219075"/>
                </a:cubicBezTo>
                <a:cubicBezTo>
                  <a:pt x="188379" y="228761"/>
                  <a:pt x="192827" y="237910"/>
                  <a:pt x="195262" y="247650"/>
                </a:cubicBezTo>
                <a:cubicBezTo>
                  <a:pt x="196850" y="254000"/>
                  <a:pt x="198605" y="260310"/>
                  <a:pt x="200025" y="266700"/>
                </a:cubicBezTo>
                <a:cubicBezTo>
                  <a:pt x="201781" y="274602"/>
                  <a:pt x="202824" y="282659"/>
                  <a:pt x="204787" y="290512"/>
                </a:cubicBezTo>
                <a:cubicBezTo>
                  <a:pt x="206005" y="295382"/>
                  <a:pt x="208332" y="299930"/>
                  <a:pt x="209550" y="304800"/>
                </a:cubicBezTo>
                <a:cubicBezTo>
                  <a:pt x="211513" y="312653"/>
                  <a:pt x="212182" y="320803"/>
                  <a:pt x="214312" y="328612"/>
                </a:cubicBezTo>
                <a:cubicBezTo>
                  <a:pt x="214317" y="328630"/>
                  <a:pt x="226216" y="364322"/>
                  <a:pt x="228600" y="371475"/>
                </a:cubicBezTo>
                <a:cubicBezTo>
                  <a:pt x="233563" y="386364"/>
                  <a:pt x="238374" y="404978"/>
                  <a:pt x="252412" y="414337"/>
                </a:cubicBezTo>
                <a:lnTo>
                  <a:pt x="280987" y="433387"/>
                </a:lnTo>
                <a:lnTo>
                  <a:pt x="295275" y="442912"/>
                </a:lnTo>
                <a:cubicBezTo>
                  <a:pt x="339945" y="436531"/>
                  <a:pt x="319272" y="444377"/>
                  <a:pt x="357187" y="419100"/>
                </a:cubicBezTo>
                <a:lnTo>
                  <a:pt x="371475" y="409575"/>
                </a:lnTo>
                <a:lnTo>
                  <a:pt x="385762" y="400050"/>
                </a:lnTo>
                <a:cubicBezTo>
                  <a:pt x="413059" y="359102"/>
                  <a:pt x="376712" y="407290"/>
                  <a:pt x="409575" y="381000"/>
                </a:cubicBezTo>
                <a:cubicBezTo>
                  <a:pt x="440350" y="356380"/>
                  <a:pt x="397475" y="373920"/>
                  <a:pt x="433387" y="361950"/>
                </a:cubicBezTo>
                <a:cubicBezTo>
                  <a:pt x="438150" y="358775"/>
                  <a:pt x="442444" y="354750"/>
                  <a:pt x="447675" y="352425"/>
                </a:cubicBezTo>
                <a:cubicBezTo>
                  <a:pt x="456850" y="348347"/>
                  <a:pt x="476250" y="342900"/>
                  <a:pt x="476250" y="342900"/>
                </a:cubicBezTo>
                <a:cubicBezTo>
                  <a:pt x="481012" y="339725"/>
                  <a:pt x="484837" y="333893"/>
                  <a:pt x="490537" y="333375"/>
                </a:cubicBezTo>
                <a:cubicBezTo>
                  <a:pt x="521839" y="330529"/>
                  <a:pt x="523568" y="334758"/>
                  <a:pt x="542925" y="347662"/>
                </a:cubicBezTo>
                <a:lnTo>
                  <a:pt x="557212" y="390525"/>
                </a:lnTo>
                <a:cubicBezTo>
                  <a:pt x="558799" y="395287"/>
                  <a:pt x="559190" y="400635"/>
                  <a:pt x="561975" y="404812"/>
                </a:cubicBezTo>
                <a:lnTo>
                  <a:pt x="571500" y="419100"/>
                </a:lnTo>
                <a:cubicBezTo>
                  <a:pt x="578423" y="439869"/>
                  <a:pt x="577971" y="446866"/>
                  <a:pt x="590550" y="461962"/>
                </a:cubicBezTo>
                <a:cubicBezTo>
                  <a:pt x="594862" y="467136"/>
                  <a:pt x="598949" y="472979"/>
                  <a:pt x="604837" y="476250"/>
                </a:cubicBezTo>
                <a:cubicBezTo>
                  <a:pt x="613614" y="481126"/>
                  <a:pt x="625058" y="480206"/>
                  <a:pt x="633412" y="485775"/>
                </a:cubicBezTo>
                <a:lnTo>
                  <a:pt x="647700" y="495300"/>
                </a:lnTo>
                <a:cubicBezTo>
                  <a:pt x="661987" y="493712"/>
                  <a:pt x="676616" y="494024"/>
                  <a:pt x="690562" y="490537"/>
                </a:cubicBezTo>
                <a:cubicBezTo>
                  <a:pt x="711344" y="485341"/>
                  <a:pt x="699943" y="478271"/>
                  <a:pt x="714375" y="466725"/>
                </a:cubicBezTo>
                <a:cubicBezTo>
                  <a:pt x="718295" y="463589"/>
                  <a:pt x="724172" y="464207"/>
                  <a:pt x="728662" y="461962"/>
                </a:cubicBezTo>
                <a:cubicBezTo>
                  <a:pt x="733782" y="459402"/>
                  <a:pt x="737467" y="454082"/>
                  <a:pt x="742950" y="452437"/>
                </a:cubicBezTo>
                <a:cubicBezTo>
                  <a:pt x="750940" y="450040"/>
                  <a:pt x="815817" y="443282"/>
                  <a:pt x="819150" y="442912"/>
                </a:cubicBezTo>
                <a:lnTo>
                  <a:pt x="847725" y="433387"/>
                </a:lnTo>
                <a:lnTo>
                  <a:pt x="862012" y="428625"/>
                </a:lnTo>
                <a:cubicBezTo>
                  <a:pt x="874921" y="431206"/>
                  <a:pt x="890768" y="431232"/>
                  <a:pt x="900112" y="442912"/>
                </a:cubicBezTo>
                <a:cubicBezTo>
                  <a:pt x="903248" y="446832"/>
                  <a:pt x="901325" y="453650"/>
                  <a:pt x="904875" y="457200"/>
                </a:cubicBezTo>
                <a:cubicBezTo>
                  <a:pt x="908425" y="460750"/>
                  <a:pt x="914292" y="460744"/>
                  <a:pt x="919162" y="461962"/>
                </a:cubicBezTo>
                <a:cubicBezTo>
                  <a:pt x="927015" y="463925"/>
                  <a:pt x="935037" y="465137"/>
                  <a:pt x="942975" y="466725"/>
                </a:cubicBezTo>
                <a:cubicBezTo>
                  <a:pt x="955675" y="465137"/>
                  <a:pt x="968727" y="465330"/>
                  <a:pt x="981075" y="461962"/>
                </a:cubicBezTo>
                <a:cubicBezTo>
                  <a:pt x="986597" y="460456"/>
                  <a:pt x="990243" y="454997"/>
                  <a:pt x="995362" y="452437"/>
                </a:cubicBezTo>
                <a:cubicBezTo>
                  <a:pt x="999852" y="450192"/>
                  <a:pt x="1004887" y="449262"/>
                  <a:pt x="1009650" y="447675"/>
                </a:cubicBezTo>
                <a:cubicBezTo>
                  <a:pt x="1014412" y="442912"/>
                  <a:pt x="1018333" y="437123"/>
                  <a:pt x="1023937" y="433387"/>
                </a:cubicBezTo>
                <a:cubicBezTo>
                  <a:pt x="1028114" y="430602"/>
                  <a:pt x="1033324" y="429714"/>
                  <a:pt x="1038225" y="428625"/>
                </a:cubicBezTo>
                <a:cubicBezTo>
                  <a:pt x="1047651" y="426530"/>
                  <a:pt x="1057331" y="425756"/>
                  <a:pt x="1066800" y="423862"/>
                </a:cubicBezTo>
                <a:cubicBezTo>
                  <a:pt x="1073218" y="422578"/>
                  <a:pt x="1079500" y="420687"/>
                  <a:pt x="1085850" y="419100"/>
                </a:cubicBezTo>
                <a:cubicBezTo>
                  <a:pt x="1093676" y="419811"/>
                  <a:pt x="1140294" y="421342"/>
                  <a:pt x="1157287" y="428625"/>
                </a:cubicBezTo>
                <a:cubicBezTo>
                  <a:pt x="1200204" y="447018"/>
                  <a:pt x="1135001" y="430836"/>
                  <a:pt x="1195387" y="442912"/>
                </a:cubicBezTo>
                <a:cubicBezTo>
                  <a:pt x="1212850" y="441325"/>
                  <a:pt x="1230953" y="443098"/>
                  <a:pt x="1247775" y="438150"/>
                </a:cubicBezTo>
                <a:cubicBezTo>
                  <a:pt x="1258757" y="434920"/>
                  <a:pt x="1276350" y="419100"/>
                  <a:pt x="1276350" y="419100"/>
                </a:cubicBezTo>
                <a:cubicBezTo>
                  <a:pt x="1282278" y="410207"/>
                  <a:pt x="1290455" y="395918"/>
                  <a:pt x="1300162" y="390525"/>
                </a:cubicBezTo>
                <a:cubicBezTo>
                  <a:pt x="1308939" y="385649"/>
                  <a:pt x="1319212" y="384175"/>
                  <a:pt x="1328737" y="381000"/>
                </a:cubicBezTo>
                <a:lnTo>
                  <a:pt x="1343025" y="376237"/>
                </a:lnTo>
                <a:lnTo>
                  <a:pt x="1371600" y="366712"/>
                </a:lnTo>
                <a:lnTo>
                  <a:pt x="1385887" y="361950"/>
                </a:lnTo>
                <a:lnTo>
                  <a:pt x="1457325" y="366712"/>
                </a:lnTo>
                <a:cubicBezTo>
                  <a:pt x="1468067" y="370669"/>
                  <a:pt x="1476375" y="395287"/>
                  <a:pt x="1476375" y="395287"/>
                </a:cubicBezTo>
                <a:cubicBezTo>
                  <a:pt x="1478064" y="454400"/>
                  <a:pt x="1468038" y="521488"/>
                  <a:pt x="1485900" y="581025"/>
                </a:cubicBezTo>
                <a:cubicBezTo>
                  <a:pt x="1489943" y="594500"/>
                  <a:pt x="1494013" y="612950"/>
                  <a:pt x="1504950" y="623887"/>
                </a:cubicBezTo>
                <a:cubicBezTo>
                  <a:pt x="1508997" y="627934"/>
                  <a:pt x="1514475" y="630237"/>
                  <a:pt x="1519237" y="633412"/>
                </a:cubicBezTo>
                <a:cubicBezTo>
                  <a:pt x="1520825" y="638175"/>
                  <a:pt x="1520864" y="643780"/>
                  <a:pt x="1524000" y="647700"/>
                </a:cubicBezTo>
                <a:cubicBezTo>
                  <a:pt x="1536565" y="663407"/>
                  <a:pt x="1544635" y="655955"/>
                  <a:pt x="1562100" y="652462"/>
                </a:cubicBezTo>
                <a:cubicBezTo>
                  <a:pt x="1565275" y="647700"/>
                  <a:pt x="1567961" y="642572"/>
                  <a:pt x="1571625" y="638175"/>
                </a:cubicBezTo>
                <a:cubicBezTo>
                  <a:pt x="1575937" y="633001"/>
                  <a:pt x="1582641" y="629775"/>
                  <a:pt x="1585912" y="623887"/>
                </a:cubicBezTo>
                <a:cubicBezTo>
                  <a:pt x="1596054" y="605632"/>
                  <a:pt x="1594181" y="582281"/>
                  <a:pt x="1609725" y="566737"/>
                </a:cubicBezTo>
                <a:cubicBezTo>
                  <a:pt x="1613772" y="562690"/>
                  <a:pt x="1619615" y="560876"/>
                  <a:pt x="1624012" y="557212"/>
                </a:cubicBezTo>
                <a:cubicBezTo>
                  <a:pt x="1629186" y="552900"/>
                  <a:pt x="1632696" y="546661"/>
                  <a:pt x="1638300" y="542925"/>
                </a:cubicBezTo>
                <a:cubicBezTo>
                  <a:pt x="1642477" y="540140"/>
                  <a:pt x="1648199" y="540600"/>
                  <a:pt x="1652587" y="538162"/>
                </a:cubicBezTo>
                <a:cubicBezTo>
                  <a:pt x="1662594" y="532602"/>
                  <a:pt x="1671637" y="525462"/>
                  <a:pt x="1681162" y="519112"/>
                </a:cubicBezTo>
                <a:cubicBezTo>
                  <a:pt x="1685925" y="515937"/>
                  <a:pt x="1690020" y="511397"/>
                  <a:pt x="1695450" y="509587"/>
                </a:cubicBezTo>
                <a:lnTo>
                  <a:pt x="1724025" y="500062"/>
                </a:lnTo>
                <a:cubicBezTo>
                  <a:pt x="1728787" y="498475"/>
                  <a:pt x="1733360" y="496125"/>
                  <a:pt x="1738312" y="495300"/>
                </a:cubicBezTo>
                <a:cubicBezTo>
                  <a:pt x="1747837" y="493712"/>
                  <a:pt x="1757519" y="492879"/>
                  <a:pt x="1766887" y="490537"/>
                </a:cubicBezTo>
                <a:cubicBezTo>
                  <a:pt x="1776627" y="488102"/>
                  <a:pt x="1785937" y="484187"/>
                  <a:pt x="1795462" y="481012"/>
                </a:cubicBezTo>
                <a:lnTo>
                  <a:pt x="1809750" y="476250"/>
                </a:lnTo>
                <a:cubicBezTo>
                  <a:pt x="1814512" y="474663"/>
                  <a:pt x="1819860" y="474272"/>
                  <a:pt x="1824037" y="471487"/>
                </a:cubicBezTo>
                <a:cubicBezTo>
                  <a:pt x="1845060" y="457472"/>
                  <a:pt x="1832712" y="463084"/>
                  <a:pt x="1862137" y="457200"/>
                </a:cubicBezTo>
                <a:lnTo>
                  <a:pt x="1890712" y="438150"/>
                </a:lnTo>
                <a:lnTo>
                  <a:pt x="1905000" y="428625"/>
                </a:lnTo>
                <a:cubicBezTo>
                  <a:pt x="1908175" y="423862"/>
                  <a:pt x="1910478" y="418385"/>
                  <a:pt x="1914525" y="414337"/>
                </a:cubicBezTo>
                <a:cubicBezTo>
                  <a:pt x="1918572" y="410290"/>
                  <a:pt x="1925236" y="409281"/>
                  <a:pt x="1928812" y="404812"/>
                </a:cubicBezTo>
                <a:cubicBezTo>
                  <a:pt x="1931948" y="400892"/>
                  <a:pt x="1931137" y="394913"/>
                  <a:pt x="1933575" y="390525"/>
                </a:cubicBezTo>
                <a:cubicBezTo>
                  <a:pt x="1939135" y="380518"/>
                  <a:pt x="1952625" y="361950"/>
                  <a:pt x="1952625" y="361950"/>
                </a:cubicBezTo>
                <a:lnTo>
                  <a:pt x="1966912" y="319087"/>
                </a:lnTo>
                <a:cubicBezTo>
                  <a:pt x="1968499" y="314325"/>
                  <a:pt x="1970691" y="309723"/>
                  <a:pt x="1971675" y="304800"/>
                </a:cubicBezTo>
                <a:cubicBezTo>
                  <a:pt x="1973262" y="296862"/>
                  <a:pt x="1975030" y="288959"/>
                  <a:pt x="1976437" y="280987"/>
                </a:cubicBezTo>
                <a:cubicBezTo>
                  <a:pt x="1979793" y="261968"/>
                  <a:pt x="1985962" y="223837"/>
                  <a:pt x="1985962" y="223837"/>
                </a:cubicBezTo>
                <a:cubicBezTo>
                  <a:pt x="1987550" y="163512"/>
                  <a:pt x="1987785" y="103136"/>
                  <a:pt x="1990725" y="42862"/>
                </a:cubicBezTo>
                <a:cubicBezTo>
                  <a:pt x="1991372" y="29598"/>
                  <a:pt x="1999458" y="25394"/>
                  <a:pt x="2005012" y="14287"/>
                </a:cubicBezTo>
                <a:cubicBezTo>
                  <a:pt x="2007257" y="9797"/>
                  <a:pt x="2009775" y="0"/>
                  <a:pt x="2009775" y="0"/>
                </a:cubicBezTo>
              </a:path>
            </a:pathLst>
          </a:custGeom>
          <a:noFill/>
          <a:ln w="571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29" name="Freeform 28"/>
          <p:cNvSpPr/>
          <p:nvPr/>
        </p:nvSpPr>
        <p:spPr bwMode="auto">
          <a:xfrm>
            <a:off x="2009775" y="1443038"/>
            <a:ext cx="1676400" cy="1395412"/>
          </a:xfrm>
          <a:custGeom>
            <a:avLst/>
            <a:gdLst>
              <a:gd name="connsiteX0" fmla="*/ 0 w 1676400"/>
              <a:gd name="connsiteY0" fmla="*/ 1362075 h 1395412"/>
              <a:gd name="connsiteX1" fmla="*/ 4763 w 1676400"/>
              <a:gd name="connsiteY1" fmla="*/ 1338262 h 1395412"/>
              <a:gd name="connsiteX2" fmla="*/ 14288 w 1676400"/>
              <a:gd name="connsiteY2" fmla="*/ 1281112 h 1395412"/>
              <a:gd name="connsiteX3" fmla="*/ 19050 w 1676400"/>
              <a:gd name="connsiteY3" fmla="*/ 1266825 h 1395412"/>
              <a:gd name="connsiteX4" fmla="*/ 42863 w 1676400"/>
              <a:gd name="connsiteY4" fmla="*/ 1238250 h 1395412"/>
              <a:gd name="connsiteX5" fmla="*/ 66675 w 1676400"/>
              <a:gd name="connsiteY5" fmla="*/ 1219200 h 1395412"/>
              <a:gd name="connsiteX6" fmla="*/ 142875 w 1676400"/>
              <a:gd name="connsiteY6" fmla="*/ 1209675 h 1395412"/>
              <a:gd name="connsiteX7" fmla="*/ 157163 w 1676400"/>
              <a:gd name="connsiteY7" fmla="*/ 1219200 h 1395412"/>
              <a:gd name="connsiteX8" fmla="*/ 171450 w 1676400"/>
              <a:gd name="connsiteY8" fmla="*/ 1262062 h 1395412"/>
              <a:gd name="connsiteX9" fmla="*/ 185738 w 1676400"/>
              <a:gd name="connsiteY9" fmla="*/ 1290637 h 1395412"/>
              <a:gd name="connsiteX10" fmla="*/ 214313 w 1676400"/>
              <a:gd name="connsiteY10" fmla="*/ 1309687 h 1395412"/>
              <a:gd name="connsiteX11" fmla="*/ 228600 w 1676400"/>
              <a:gd name="connsiteY11" fmla="*/ 1319212 h 1395412"/>
              <a:gd name="connsiteX12" fmla="*/ 276225 w 1676400"/>
              <a:gd name="connsiteY12" fmla="*/ 1314450 h 1395412"/>
              <a:gd name="connsiteX13" fmla="*/ 290513 w 1676400"/>
              <a:gd name="connsiteY13" fmla="*/ 1309687 h 1395412"/>
              <a:gd name="connsiteX14" fmla="*/ 300038 w 1676400"/>
              <a:gd name="connsiteY14" fmla="*/ 1295400 h 1395412"/>
              <a:gd name="connsiteX15" fmla="*/ 314325 w 1676400"/>
              <a:gd name="connsiteY15" fmla="*/ 1285875 h 1395412"/>
              <a:gd name="connsiteX16" fmla="*/ 338138 w 1676400"/>
              <a:gd name="connsiteY16" fmla="*/ 1181100 h 1395412"/>
              <a:gd name="connsiteX17" fmla="*/ 352425 w 1676400"/>
              <a:gd name="connsiteY17" fmla="*/ 1090612 h 1395412"/>
              <a:gd name="connsiteX18" fmla="*/ 357188 w 1676400"/>
              <a:gd name="connsiteY18" fmla="*/ 1066800 h 1395412"/>
              <a:gd name="connsiteX19" fmla="*/ 366713 w 1676400"/>
              <a:gd name="connsiteY19" fmla="*/ 1038225 h 1395412"/>
              <a:gd name="connsiteX20" fmla="*/ 371475 w 1676400"/>
              <a:gd name="connsiteY20" fmla="*/ 1023937 h 1395412"/>
              <a:gd name="connsiteX21" fmla="*/ 376238 w 1676400"/>
              <a:gd name="connsiteY21" fmla="*/ 1009650 h 1395412"/>
              <a:gd name="connsiteX22" fmla="*/ 419100 w 1676400"/>
              <a:gd name="connsiteY22" fmla="*/ 985837 h 1395412"/>
              <a:gd name="connsiteX23" fmla="*/ 481013 w 1676400"/>
              <a:gd name="connsiteY23" fmla="*/ 990600 h 1395412"/>
              <a:gd name="connsiteX24" fmla="*/ 485775 w 1676400"/>
              <a:gd name="connsiteY24" fmla="*/ 1004887 h 1395412"/>
              <a:gd name="connsiteX25" fmla="*/ 495300 w 1676400"/>
              <a:gd name="connsiteY25" fmla="*/ 1128712 h 1395412"/>
              <a:gd name="connsiteX26" fmla="*/ 500063 w 1676400"/>
              <a:gd name="connsiteY26" fmla="*/ 1295400 h 1395412"/>
              <a:gd name="connsiteX27" fmla="*/ 528638 w 1676400"/>
              <a:gd name="connsiteY27" fmla="*/ 1352550 h 1395412"/>
              <a:gd name="connsiteX28" fmla="*/ 538163 w 1676400"/>
              <a:gd name="connsiteY28" fmla="*/ 1366837 h 1395412"/>
              <a:gd name="connsiteX29" fmla="*/ 552450 w 1676400"/>
              <a:gd name="connsiteY29" fmla="*/ 1371600 h 1395412"/>
              <a:gd name="connsiteX30" fmla="*/ 581025 w 1676400"/>
              <a:gd name="connsiteY30" fmla="*/ 1390650 h 1395412"/>
              <a:gd name="connsiteX31" fmla="*/ 595313 w 1676400"/>
              <a:gd name="connsiteY31" fmla="*/ 1395412 h 1395412"/>
              <a:gd name="connsiteX32" fmla="*/ 619125 w 1676400"/>
              <a:gd name="connsiteY32" fmla="*/ 1390650 h 1395412"/>
              <a:gd name="connsiteX33" fmla="*/ 628650 w 1676400"/>
              <a:gd name="connsiteY33" fmla="*/ 1376362 h 1395412"/>
              <a:gd name="connsiteX34" fmla="*/ 642938 w 1676400"/>
              <a:gd name="connsiteY34" fmla="*/ 1366837 h 1395412"/>
              <a:gd name="connsiteX35" fmla="*/ 652463 w 1676400"/>
              <a:gd name="connsiteY35" fmla="*/ 1352550 h 1395412"/>
              <a:gd name="connsiteX36" fmla="*/ 685800 w 1676400"/>
              <a:gd name="connsiteY36" fmla="*/ 1319212 h 1395412"/>
              <a:gd name="connsiteX37" fmla="*/ 700088 w 1676400"/>
              <a:gd name="connsiteY37" fmla="*/ 1276350 h 1395412"/>
              <a:gd name="connsiteX38" fmla="*/ 704850 w 1676400"/>
              <a:gd name="connsiteY38" fmla="*/ 1262062 h 1395412"/>
              <a:gd name="connsiteX39" fmla="*/ 719138 w 1676400"/>
              <a:gd name="connsiteY39" fmla="*/ 1252537 h 1395412"/>
              <a:gd name="connsiteX40" fmla="*/ 738188 w 1676400"/>
              <a:gd name="connsiteY40" fmla="*/ 1223962 h 1395412"/>
              <a:gd name="connsiteX41" fmla="*/ 747713 w 1676400"/>
              <a:gd name="connsiteY41" fmla="*/ 1209675 h 1395412"/>
              <a:gd name="connsiteX42" fmla="*/ 790575 w 1676400"/>
              <a:gd name="connsiteY42" fmla="*/ 1176337 h 1395412"/>
              <a:gd name="connsiteX43" fmla="*/ 804863 w 1676400"/>
              <a:gd name="connsiteY43" fmla="*/ 1166812 h 1395412"/>
              <a:gd name="connsiteX44" fmla="*/ 819150 w 1676400"/>
              <a:gd name="connsiteY44" fmla="*/ 1157287 h 1395412"/>
              <a:gd name="connsiteX45" fmla="*/ 833438 w 1676400"/>
              <a:gd name="connsiteY45" fmla="*/ 1152525 h 1395412"/>
              <a:gd name="connsiteX46" fmla="*/ 847725 w 1676400"/>
              <a:gd name="connsiteY46" fmla="*/ 1143000 h 1395412"/>
              <a:gd name="connsiteX47" fmla="*/ 909638 w 1676400"/>
              <a:gd name="connsiteY47" fmla="*/ 1143000 h 1395412"/>
              <a:gd name="connsiteX48" fmla="*/ 923925 w 1676400"/>
              <a:gd name="connsiteY48" fmla="*/ 1152525 h 1395412"/>
              <a:gd name="connsiteX49" fmla="*/ 933450 w 1676400"/>
              <a:gd name="connsiteY49" fmla="*/ 1181100 h 1395412"/>
              <a:gd name="connsiteX50" fmla="*/ 938213 w 1676400"/>
              <a:gd name="connsiteY50" fmla="*/ 1195387 h 1395412"/>
              <a:gd name="connsiteX51" fmla="*/ 952500 w 1676400"/>
              <a:gd name="connsiteY51" fmla="*/ 1223962 h 1395412"/>
              <a:gd name="connsiteX52" fmla="*/ 966788 w 1676400"/>
              <a:gd name="connsiteY52" fmla="*/ 1228725 h 1395412"/>
              <a:gd name="connsiteX53" fmla="*/ 1009650 w 1676400"/>
              <a:gd name="connsiteY53" fmla="*/ 1223962 h 1395412"/>
              <a:gd name="connsiteX54" fmla="*/ 1047750 w 1676400"/>
              <a:gd name="connsiteY54" fmla="*/ 1181100 h 1395412"/>
              <a:gd name="connsiteX55" fmla="*/ 1076325 w 1676400"/>
              <a:gd name="connsiteY55" fmla="*/ 1166812 h 1395412"/>
              <a:gd name="connsiteX56" fmla="*/ 1119188 w 1676400"/>
              <a:gd name="connsiteY56" fmla="*/ 1181100 h 1395412"/>
              <a:gd name="connsiteX57" fmla="*/ 1133475 w 1676400"/>
              <a:gd name="connsiteY57" fmla="*/ 1195387 h 1395412"/>
              <a:gd name="connsiteX58" fmla="*/ 1162050 w 1676400"/>
              <a:gd name="connsiteY58" fmla="*/ 1209675 h 1395412"/>
              <a:gd name="connsiteX59" fmla="*/ 1200150 w 1676400"/>
              <a:gd name="connsiteY59" fmla="*/ 1223962 h 1395412"/>
              <a:gd name="connsiteX60" fmla="*/ 1243013 w 1676400"/>
              <a:gd name="connsiteY60" fmla="*/ 1209675 h 1395412"/>
              <a:gd name="connsiteX61" fmla="*/ 1262063 w 1676400"/>
              <a:gd name="connsiteY61" fmla="*/ 1181100 h 1395412"/>
              <a:gd name="connsiteX62" fmla="*/ 1271588 w 1676400"/>
              <a:gd name="connsiteY62" fmla="*/ 1166812 h 1395412"/>
              <a:gd name="connsiteX63" fmla="*/ 1276350 w 1676400"/>
              <a:gd name="connsiteY63" fmla="*/ 1147762 h 1395412"/>
              <a:gd name="connsiteX64" fmla="*/ 1281113 w 1676400"/>
              <a:gd name="connsiteY64" fmla="*/ 1133475 h 1395412"/>
              <a:gd name="connsiteX65" fmla="*/ 1257300 w 1676400"/>
              <a:gd name="connsiteY65" fmla="*/ 1085850 h 1395412"/>
              <a:gd name="connsiteX66" fmla="*/ 1228725 w 1676400"/>
              <a:gd name="connsiteY66" fmla="*/ 1066800 h 1395412"/>
              <a:gd name="connsiteX67" fmla="*/ 1223963 w 1676400"/>
              <a:gd name="connsiteY67" fmla="*/ 1052512 h 1395412"/>
              <a:gd name="connsiteX68" fmla="*/ 1209675 w 1676400"/>
              <a:gd name="connsiteY68" fmla="*/ 1023937 h 1395412"/>
              <a:gd name="connsiteX69" fmla="*/ 1214438 w 1676400"/>
              <a:gd name="connsiteY69" fmla="*/ 1004887 h 1395412"/>
              <a:gd name="connsiteX70" fmla="*/ 1243013 w 1676400"/>
              <a:gd name="connsiteY70" fmla="*/ 990600 h 1395412"/>
              <a:gd name="connsiteX71" fmla="*/ 1257300 w 1676400"/>
              <a:gd name="connsiteY71" fmla="*/ 981075 h 1395412"/>
              <a:gd name="connsiteX72" fmla="*/ 1309688 w 1676400"/>
              <a:gd name="connsiteY72" fmla="*/ 976312 h 1395412"/>
              <a:gd name="connsiteX73" fmla="*/ 1323975 w 1676400"/>
              <a:gd name="connsiteY73" fmla="*/ 971550 h 1395412"/>
              <a:gd name="connsiteX74" fmla="*/ 1343025 w 1676400"/>
              <a:gd name="connsiteY74" fmla="*/ 942975 h 1395412"/>
              <a:gd name="connsiteX75" fmla="*/ 1338263 w 1676400"/>
              <a:gd name="connsiteY75" fmla="*/ 909637 h 1395412"/>
              <a:gd name="connsiteX76" fmla="*/ 1323975 w 1676400"/>
              <a:gd name="connsiteY76" fmla="*/ 895350 h 1395412"/>
              <a:gd name="connsiteX77" fmla="*/ 1309688 w 1676400"/>
              <a:gd name="connsiteY77" fmla="*/ 885825 h 1395412"/>
              <a:gd name="connsiteX78" fmla="*/ 1290638 w 1676400"/>
              <a:gd name="connsiteY78" fmla="*/ 881062 h 1395412"/>
              <a:gd name="connsiteX79" fmla="*/ 1276350 w 1676400"/>
              <a:gd name="connsiteY79" fmla="*/ 876300 h 1395412"/>
              <a:gd name="connsiteX80" fmla="*/ 1262063 w 1676400"/>
              <a:gd name="connsiteY80" fmla="*/ 847725 h 1395412"/>
              <a:gd name="connsiteX81" fmla="*/ 1247775 w 1676400"/>
              <a:gd name="connsiteY81" fmla="*/ 842962 h 1395412"/>
              <a:gd name="connsiteX82" fmla="*/ 1243013 w 1676400"/>
              <a:gd name="connsiteY82" fmla="*/ 828675 h 1395412"/>
              <a:gd name="connsiteX83" fmla="*/ 1262063 w 1676400"/>
              <a:gd name="connsiteY83" fmla="*/ 804862 h 1395412"/>
              <a:gd name="connsiteX84" fmla="*/ 1276350 w 1676400"/>
              <a:gd name="connsiteY84" fmla="*/ 776287 h 1395412"/>
              <a:gd name="connsiteX85" fmla="*/ 1266825 w 1676400"/>
              <a:gd name="connsiteY85" fmla="*/ 742950 h 1395412"/>
              <a:gd name="connsiteX86" fmla="*/ 1252538 w 1676400"/>
              <a:gd name="connsiteY86" fmla="*/ 728662 h 1395412"/>
              <a:gd name="connsiteX87" fmla="*/ 1238250 w 1676400"/>
              <a:gd name="connsiteY87" fmla="*/ 700087 h 1395412"/>
              <a:gd name="connsiteX88" fmla="*/ 1243013 w 1676400"/>
              <a:gd name="connsiteY88" fmla="*/ 595312 h 1395412"/>
              <a:gd name="connsiteX89" fmla="*/ 1247775 w 1676400"/>
              <a:gd name="connsiteY89" fmla="*/ 576262 h 1395412"/>
              <a:gd name="connsiteX90" fmla="*/ 1266825 w 1676400"/>
              <a:gd name="connsiteY90" fmla="*/ 547687 h 1395412"/>
              <a:gd name="connsiteX91" fmla="*/ 1285875 w 1676400"/>
              <a:gd name="connsiteY91" fmla="*/ 523875 h 1395412"/>
              <a:gd name="connsiteX92" fmla="*/ 1295400 w 1676400"/>
              <a:gd name="connsiteY92" fmla="*/ 509587 h 1395412"/>
              <a:gd name="connsiteX93" fmla="*/ 1309688 w 1676400"/>
              <a:gd name="connsiteY93" fmla="*/ 504825 h 1395412"/>
              <a:gd name="connsiteX94" fmla="*/ 1357313 w 1676400"/>
              <a:gd name="connsiteY94" fmla="*/ 500062 h 1395412"/>
              <a:gd name="connsiteX95" fmla="*/ 1466850 w 1676400"/>
              <a:gd name="connsiteY95" fmla="*/ 495300 h 1395412"/>
              <a:gd name="connsiteX96" fmla="*/ 1509713 w 1676400"/>
              <a:gd name="connsiteY96" fmla="*/ 509587 h 1395412"/>
              <a:gd name="connsiteX97" fmla="*/ 1524000 w 1676400"/>
              <a:gd name="connsiteY97" fmla="*/ 514350 h 1395412"/>
              <a:gd name="connsiteX98" fmla="*/ 1543050 w 1676400"/>
              <a:gd name="connsiteY98" fmla="*/ 519112 h 1395412"/>
              <a:gd name="connsiteX99" fmla="*/ 1571625 w 1676400"/>
              <a:gd name="connsiteY99" fmla="*/ 514350 h 1395412"/>
              <a:gd name="connsiteX100" fmla="*/ 1581150 w 1676400"/>
              <a:gd name="connsiteY100" fmla="*/ 500062 h 1395412"/>
              <a:gd name="connsiteX101" fmla="*/ 1590675 w 1676400"/>
              <a:gd name="connsiteY101" fmla="*/ 461962 h 1395412"/>
              <a:gd name="connsiteX102" fmla="*/ 1595438 w 1676400"/>
              <a:gd name="connsiteY102" fmla="*/ 442912 h 1395412"/>
              <a:gd name="connsiteX103" fmla="*/ 1590675 w 1676400"/>
              <a:gd name="connsiteY103" fmla="*/ 409575 h 1395412"/>
              <a:gd name="connsiteX104" fmla="*/ 1576388 w 1676400"/>
              <a:gd name="connsiteY104" fmla="*/ 366712 h 1395412"/>
              <a:gd name="connsiteX105" fmla="*/ 1566863 w 1676400"/>
              <a:gd name="connsiteY105" fmla="*/ 328612 h 1395412"/>
              <a:gd name="connsiteX106" fmla="*/ 1562100 w 1676400"/>
              <a:gd name="connsiteY106" fmla="*/ 309562 h 1395412"/>
              <a:gd name="connsiteX107" fmla="*/ 1566863 w 1676400"/>
              <a:gd name="connsiteY107" fmla="*/ 290512 h 1395412"/>
              <a:gd name="connsiteX108" fmla="*/ 1604963 w 1676400"/>
              <a:gd name="connsiteY108" fmla="*/ 257175 h 1395412"/>
              <a:gd name="connsiteX109" fmla="*/ 1619250 w 1676400"/>
              <a:gd name="connsiteY109" fmla="*/ 252412 h 1395412"/>
              <a:gd name="connsiteX110" fmla="*/ 1647825 w 1676400"/>
              <a:gd name="connsiteY110" fmla="*/ 233362 h 1395412"/>
              <a:gd name="connsiteX111" fmla="*/ 1666875 w 1676400"/>
              <a:gd name="connsiteY111" fmla="*/ 204787 h 1395412"/>
              <a:gd name="connsiteX112" fmla="*/ 1652588 w 1676400"/>
              <a:gd name="connsiteY112" fmla="*/ 157162 h 1395412"/>
              <a:gd name="connsiteX113" fmla="*/ 1633538 w 1676400"/>
              <a:gd name="connsiteY113" fmla="*/ 147637 h 1395412"/>
              <a:gd name="connsiteX114" fmla="*/ 1614488 w 1676400"/>
              <a:gd name="connsiteY114" fmla="*/ 123825 h 1395412"/>
              <a:gd name="connsiteX115" fmla="*/ 1609725 w 1676400"/>
              <a:gd name="connsiteY115" fmla="*/ 104775 h 1395412"/>
              <a:gd name="connsiteX116" fmla="*/ 1628775 w 1676400"/>
              <a:gd name="connsiteY116" fmla="*/ 33337 h 1395412"/>
              <a:gd name="connsiteX117" fmla="*/ 1643063 w 1676400"/>
              <a:gd name="connsiteY117" fmla="*/ 28575 h 1395412"/>
              <a:gd name="connsiteX118" fmla="*/ 1652588 w 1676400"/>
              <a:gd name="connsiteY118" fmla="*/ 14287 h 1395412"/>
              <a:gd name="connsiteX119" fmla="*/ 1666875 w 1676400"/>
              <a:gd name="connsiteY119" fmla="*/ 9525 h 1395412"/>
              <a:gd name="connsiteX120" fmla="*/ 1676400 w 1676400"/>
              <a:gd name="connsiteY120" fmla="*/ 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676400" h="1395412">
                <a:moveTo>
                  <a:pt x="0" y="1362075"/>
                </a:moveTo>
                <a:cubicBezTo>
                  <a:pt x="1588" y="1354137"/>
                  <a:pt x="3532" y="1346263"/>
                  <a:pt x="4763" y="1338262"/>
                </a:cubicBezTo>
                <a:cubicBezTo>
                  <a:pt x="10563" y="1300561"/>
                  <a:pt x="6305" y="1309053"/>
                  <a:pt x="14288" y="1281112"/>
                </a:cubicBezTo>
                <a:cubicBezTo>
                  <a:pt x="15667" y="1276285"/>
                  <a:pt x="16805" y="1271315"/>
                  <a:pt x="19050" y="1266825"/>
                </a:cubicBezTo>
                <a:cubicBezTo>
                  <a:pt x="27920" y="1249085"/>
                  <a:pt x="29695" y="1254052"/>
                  <a:pt x="42863" y="1238250"/>
                </a:cubicBezTo>
                <a:cubicBezTo>
                  <a:pt x="59435" y="1218365"/>
                  <a:pt x="43220" y="1227018"/>
                  <a:pt x="66675" y="1219200"/>
                </a:cubicBezTo>
                <a:cubicBezTo>
                  <a:pt x="108720" y="1191170"/>
                  <a:pt x="84025" y="1197905"/>
                  <a:pt x="142875" y="1209675"/>
                </a:cubicBezTo>
                <a:cubicBezTo>
                  <a:pt x="147638" y="1212850"/>
                  <a:pt x="154129" y="1214346"/>
                  <a:pt x="157163" y="1219200"/>
                </a:cubicBezTo>
                <a:cubicBezTo>
                  <a:pt x="157165" y="1219204"/>
                  <a:pt x="169068" y="1254916"/>
                  <a:pt x="171450" y="1262062"/>
                </a:cubicBezTo>
                <a:cubicBezTo>
                  <a:pt x="174847" y="1272253"/>
                  <a:pt x="177049" y="1283034"/>
                  <a:pt x="185738" y="1290637"/>
                </a:cubicBezTo>
                <a:cubicBezTo>
                  <a:pt x="194353" y="1298175"/>
                  <a:pt x="204788" y="1303337"/>
                  <a:pt x="214313" y="1309687"/>
                </a:cubicBezTo>
                <a:lnTo>
                  <a:pt x="228600" y="1319212"/>
                </a:lnTo>
                <a:cubicBezTo>
                  <a:pt x="244475" y="1317625"/>
                  <a:pt x="260456" y="1316876"/>
                  <a:pt x="276225" y="1314450"/>
                </a:cubicBezTo>
                <a:cubicBezTo>
                  <a:pt x="281187" y="1313687"/>
                  <a:pt x="286593" y="1312823"/>
                  <a:pt x="290513" y="1309687"/>
                </a:cubicBezTo>
                <a:cubicBezTo>
                  <a:pt x="294982" y="1306111"/>
                  <a:pt x="295991" y="1299447"/>
                  <a:pt x="300038" y="1295400"/>
                </a:cubicBezTo>
                <a:cubicBezTo>
                  <a:pt x="304085" y="1291353"/>
                  <a:pt x="309563" y="1289050"/>
                  <a:pt x="314325" y="1285875"/>
                </a:cubicBezTo>
                <a:cubicBezTo>
                  <a:pt x="348600" y="1234462"/>
                  <a:pt x="330197" y="1272421"/>
                  <a:pt x="338138" y="1181100"/>
                </a:cubicBezTo>
                <a:cubicBezTo>
                  <a:pt x="339428" y="1166269"/>
                  <a:pt x="351727" y="1094102"/>
                  <a:pt x="352425" y="1090612"/>
                </a:cubicBezTo>
                <a:cubicBezTo>
                  <a:pt x="354013" y="1082675"/>
                  <a:pt x="355058" y="1074609"/>
                  <a:pt x="357188" y="1066800"/>
                </a:cubicBezTo>
                <a:cubicBezTo>
                  <a:pt x="359830" y="1057114"/>
                  <a:pt x="363538" y="1047750"/>
                  <a:pt x="366713" y="1038225"/>
                </a:cubicBezTo>
                <a:lnTo>
                  <a:pt x="371475" y="1023937"/>
                </a:lnTo>
                <a:cubicBezTo>
                  <a:pt x="373062" y="1019175"/>
                  <a:pt x="372061" y="1012435"/>
                  <a:pt x="376238" y="1009650"/>
                </a:cubicBezTo>
                <a:cubicBezTo>
                  <a:pt x="408990" y="987815"/>
                  <a:pt x="393953" y="994221"/>
                  <a:pt x="419100" y="985837"/>
                </a:cubicBezTo>
                <a:cubicBezTo>
                  <a:pt x="439738" y="987425"/>
                  <a:pt x="461111" y="984914"/>
                  <a:pt x="481013" y="990600"/>
                </a:cubicBezTo>
                <a:cubicBezTo>
                  <a:pt x="485840" y="991979"/>
                  <a:pt x="485321" y="999888"/>
                  <a:pt x="485775" y="1004887"/>
                </a:cubicBezTo>
                <a:cubicBezTo>
                  <a:pt x="501833" y="1181528"/>
                  <a:pt x="482288" y="1037622"/>
                  <a:pt x="495300" y="1128712"/>
                </a:cubicBezTo>
                <a:cubicBezTo>
                  <a:pt x="496888" y="1184275"/>
                  <a:pt x="496006" y="1239963"/>
                  <a:pt x="500063" y="1295400"/>
                </a:cubicBezTo>
                <a:cubicBezTo>
                  <a:pt x="501684" y="1317548"/>
                  <a:pt x="517159" y="1335331"/>
                  <a:pt x="528638" y="1352550"/>
                </a:cubicBezTo>
                <a:cubicBezTo>
                  <a:pt x="531813" y="1357312"/>
                  <a:pt x="532733" y="1365027"/>
                  <a:pt x="538163" y="1366837"/>
                </a:cubicBezTo>
                <a:cubicBezTo>
                  <a:pt x="542925" y="1368425"/>
                  <a:pt x="548062" y="1369162"/>
                  <a:pt x="552450" y="1371600"/>
                </a:cubicBezTo>
                <a:cubicBezTo>
                  <a:pt x="562457" y="1377160"/>
                  <a:pt x="570165" y="1387030"/>
                  <a:pt x="581025" y="1390650"/>
                </a:cubicBezTo>
                <a:lnTo>
                  <a:pt x="595313" y="1395412"/>
                </a:lnTo>
                <a:cubicBezTo>
                  <a:pt x="603250" y="1393825"/>
                  <a:pt x="612097" y="1394666"/>
                  <a:pt x="619125" y="1390650"/>
                </a:cubicBezTo>
                <a:cubicBezTo>
                  <a:pt x="624095" y="1387810"/>
                  <a:pt x="624603" y="1380409"/>
                  <a:pt x="628650" y="1376362"/>
                </a:cubicBezTo>
                <a:cubicBezTo>
                  <a:pt x="632697" y="1372315"/>
                  <a:pt x="638175" y="1370012"/>
                  <a:pt x="642938" y="1366837"/>
                </a:cubicBezTo>
                <a:cubicBezTo>
                  <a:pt x="646113" y="1362075"/>
                  <a:pt x="647994" y="1356126"/>
                  <a:pt x="652463" y="1352550"/>
                </a:cubicBezTo>
                <a:cubicBezTo>
                  <a:pt x="676416" y="1333388"/>
                  <a:pt x="666689" y="1376544"/>
                  <a:pt x="685800" y="1319212"/>
                </a:cubicBezTo>
                <a:lnTo>
                  <a:pt x="700088" y="1276350"/>
                </a:lnTo>
                <a:cubicBezTo>
                  <a:pt x="701676" y="1271587"/>
                  <a:pt x="700673" y="1264847"/>
                  <a:pt x="704850" y="1262062"/>
                </a:cubicBezTo>
                <a:lnTo>
                  <a:pt x="719138" y="1252537"/>
                </a:lnTo>
                <a:cubicBezTo>
                  <a:pt x="727507" y="1227430"/>
                  <a:pt x="718369" y="1247744"/>
                  <a:pt x="738188" y="1223962"/>
                </a:cubicBezTo>
                <a:cubicBezTo>
                  <a:pt x="741852" y="1219565"/>
                  <a:pt x="744049" y="1214072"/>
                  <a:pt x="747713" y="1209675"/>
                </a:cubicBezTo>
                <a:cubicBezTo>
                  <a:pt x="761703" y="1192886"/>
                  <a:pt x="770658" y="1189615"/>
                  <a:pt x="790575" y="1176337"/>
                </a:cubicBezTo>
                <a:lnTo>
                  <a:pt x="804863" y="1166812"/>
                </a:lnTo>
                <a:cubicBezTo>
                  <a:pt x="809625" y="1163637"/>
                  <a:pt x="813720" y="1159097"/>
                  <a:pt x="819150" y="1157287"/>
                </a:cubicBezTo>
                <a:lnTo>
                  <a:pt x="833438" y="1152525"/>
                </a:lnTo>
                <a:cubicBezTo>
                  <a:pt x="838200" y="1149350"/>
                  <a:pt x="842606" y="1145560"/>
                  <a:pt x="847725" y="1143000"/>
                </a:cubicBezTo>
                <a:cubicBezTo>
                  <a:pt x="868976" y="1132374"/>
                  <a:pt x="882989" y="1140335"/>
                  <a:pt x="909638" y="1143000"/>
                </a:cubicBezTo>
                <a:cubicBezTo>
                  <a:pt x="914400" y="1146175"/>
                  <a:pt x="920892" y="1147671"/>
                  <a:pt x="923925" y="1152525"/>
                </a:cubicBezTo>
                <a:cubicBezTo>
                  <a:pt x="929246" y="1161039"/>
                  <a:pt x="930275" y="1171575"/>
                  <a:pt x="933450" y="1181100"/>
                </a:cubicBezTo>
                <a:lnTo>
                  <a:pt x="938213" y="1195387"/>
                </a:lnTo>
                <a:cubicBezTo>
                  <a:pt x="941351" y="1204801"/>
                  <a:pt x="944105" y="1217246"/>
                  <a:pt x="952500" y="1223962"/>
                </a:cubicBezTo>
                <a:cubicBezTo>
                  <a:pt x="956420" y="1227098"/>
                  <a:pt x="962025" y="1227137"/>
                  <a:pt x="966788" y="1228725"/>
                </a:cubicBezTo>
                <a:cubicBezTo>
                  <a:pt x="981075" y="1227137"/>
                  <a:pt x="996623" y="1230041"/>
                  <a:pt x="1009650" y="1223962"/>
                </a:cubicBezTo>
                <a:cubicBezTo>
                  <a:pt x="1047152" y="1206461"/>
                  <a:pt x="1028679" y="1200170"/>
                  <a:pt x="1047750" y="1181100"/>
                </a:cubicBezTo>
                <a:cubicBezTo>
                  <a:pt x="1056982" y="1171869"/>
                  <a:pt x="1064706" y="1170686"/>
                  <a:pt x="1076325" y="1166812"/>
                </a:cubicBezTo>
                <a:cubicBezTo>
                  <a:pt x="1090613" y="1171575"/>
                  <a:pt x="1108539" y="1170451"/>
                  <a:pt x="1119188" y="1181100"/>
                </a:cubicBezTo>
                <a:cubicBezTo>
                  <a:pt x="1123950" y="1185862"/>
                  <a:pt x="1128301" y="1191075"/>
                  <a:pt x="1133475" y="1195387"/>
                </a:cubicBezTo>
                <a:cubicBezTo>
                  <a:pt x="1149625" y="1208845"/>
                  <a:pt x="1144363" y="1202095"/>
                  <a:pt x="1162050" y="1209675"/>
                </a:cubicBezTo>
                <a:cubicBezTo>
                  <a:pt x="1196910" y="1224616"/>
                  <a:pt x="1165033" y="1215184"/>
                  <a:pt x="1200150" y="1223962"/>
                </a:cubicBezTo>
                <a:cubicBezTo>
                  <a:pt x="1216001" y="1221320"/>
                  <a:pt x="1231580" y="1222742"/>
                  <a:pt x="1243013" y="1209675"/>
                </a:cubicBezTo>
                <a:cubicBezTo>
                  <a:pt x="1250551" y="1201060"/>
                  <a:pt x="1255713" y="1190625"/>
                  <a:pt x="1262063" y="1181100"/>
                </a:cubicBezTo>
                <a:lnTo>
                  <a:pt x="1271588" y="1166812"/>
                </a:lnTo>
                <a:cubicBezTo>
                  <a:pt x="1273175" y="1160462"/>
                  <a:pt x="1274552" y="1154056"/>
                  <a:pt x="1276350" y="1147762"/>
                </a:cubicBezTo>
                <a:cubicBezTo>
                  <a:pt x="1277729" y="1142935"/>
                  <a:pt x="1281113" y="1138495"/>
                  <a:pt x="1281113" y="1133475"/>
                </a:cubicBezTo>
                <a:cubicBezTo>
                  <a:pt x="1281113" y="1119153"/>
                  <a:pt x="1266794" y="1092179"/>
                  <a:pt x="1257300" y="1085850"/>
                </a:cubicBezTo>
                <a:lnTo>
                  <a:pt x="1228725" y="1066800"/>
                </a:lnTo>
                <a:cubicBezTo>
                  <a:pt x="1227138" y="1062037"/>
                  <a:pt x="1226208" y="1057002"/>
                  <a:pt x="1223963" y="1052512"/>
                </a:cubicBezTo>
                <a:cubicBezTo>
                  <a:pt x="1205495" y="1015575"/>
                  <a:pt x="1221650" y="1059858"/>
                  <a:pt x="1209675" y="1023937"/>
                </a:cubicBezTo>
                <a:cubicBezTo>
                  <a:pt x="1211263" y="1017587"/>
                  <a:pt x="1210807" y="1010333"/>
                  <a:pt x="1214438" y="1004887"/>
                </a:cubicBezTo>
                <a:cubicBezTo>
                  <a:pt x="1219714" y="996972"/>
                  <a:pt x="1234862" y="993317"/>
                  <a:pt x="1243013" y="990600"/>
                </a:cubicBezTo>
                <a:cubicBezTo>
                  <a:pt x="1247775" y="987425"/>
                  <a:pt x="1251703" y="982274"/>
                  <a:pt x="1257300" y="981075"/>
                </a:cubicBezTo>
                <a:cubicBezTo>
                  <a:pt x="1274445" y="977401"/>
                  <a:pt x="1292330" y="978792"/>
                  <a:pt x="1309688" y="976312"/>
                </a:cubicBezTo>
                <a:cubicBezTo>
                  <a:pt x="1314657" y="975602"/>
                  <a:pt x="1319213" y="973137"/>
                  <a:pt x="1323975" y="971550"/>
                </a:cubicBezTo>
                <a:cubicBezTo>
                  <a:pt x="1330325" y="962025"/>
                  <a:pt x="1344644" y="954308"/>
                  <a:pt x="1343025" y="942975"/>
                </a:cubicBezTo>
                <a:cubicBezTo>
                  <a:pt x="1341438" y="931862"/>
                  <a:pt x="1342432" y="920060"/>
                  <a:pt x="1338263" y="909637"/>
                </a:cubicBezTo>
                <a:cubicBezTo>
                  <a:pt x="1335762" y="903384"/>
                  <a:pt x="1329149" y="899662"/>
                  <a:pt x="1323975" y="895350"/>
                </a:cubicBezTo>
                <a:cubicBezTo>
                  <a:pt x="1319578" y="891686"/>
                  <a:pt x="1314949" y="888080"/>
                  <a:pt x="1309688" y="885825"/>
                </a:cubicBezTo>
                <a:cubicBezTo>
                  <a:pt x="1303672" y="883247"/>
                  <a:pt x="1296932" y="882860"/>
                  <a:pt x="1290638" y="881062"/>
                </a:cubicBezTo>
                <a:cubicBezTo>
                  <a:pt x="1285811" y="879683"/>
                  <a:pt x="1281113" y="877887"/>
                  <a:pt x="1276350" y="876300"/>
                </a:cubicBezTo>
                <a:cubicBezTo>
                  <a:pt x="1273213" y="866887"/>
                  <a:pt x="1270457" y="854440"/>
                  <a:pt x="1262063" y="847725"/>
                </a:cubicBezTo>
                <a:cubicBezTo>
                  <a:pt x="1258143" y="844589"/>
                  <a:pt x="1252538" y="844550"/>
                  <a:pt x="1247775" y="842962"/>
                </a:cubicBezTo>
                <a:cubicBezTo>
                  <a:pt x="1246188" y="838200"/>
                  <a:pt x="1243013" y="833695"/>
                  <a:pt x="1243013" y="828675"/>
                </a:cubicBezTo>
                <a:cubicBezTo>
                  <a:pt x="1243013" y="813338"/>
                  <a:pt x="1251091" y="812176"/>
                  <a:pt x="1262063" y="804862"/>
                </a:cubicBezTo>
                <a:cubicBezTo>
                  <a:pt x="1266880" y="797636"/>
                  <a:pt x="1276350" y="786148"/>
                  <a:pt x="1276350" y="776287"/>
                </a:cubicBezTo>
                <a:cubicBezTo>
                  <a:pt x="1276350" y="774696"/>
                  <a:pt x="1269072" y="746321"/>
                  <a:pt x="1266825" y="742950"/>
                </a:cubicBezTo>
                <a:cubicBezTo>
                  <a:pt x="1263089" y="737346"/>
                  <a:pt x="1256850" y="733836"/>
                  <a:pt x="1252538" y="728662"/>
                </a:cubicBezTo>
                <a:cubicBezTo>
                  <a:pt x="1242280" y="716352"/>
                  <a:pt x="1243024" y="714407"/>
                  <a:pt x="1238250" y="700087"/>
                </a:cubicBezTo>
                <a:cubicBezTo>
                  <a:pt x="1239838" y="665162"/>
                  <a:pt x="1240332" y="630170"/>
                  <a:pt x="1243013" y="595312"/>
                </a:cubicBezTo>
                <a:cubicBezTo>
                  <a:pt x="1243515" y="588786"/>
                  <a:pt x="1244848" y="582116"/>
                  <a:pt x="1247775" y="576262"/>
                </a:cubicBezTo>
                <a:cubicBezTo>
                  <a:pt x="1252894" y="566023"/>
                  <a:pt x="1263204" y="558547"/>
                  <a:pt x="1266825" y="547687"/>
                </a:cubicBezTo>
                <a:cubicBezTo>
                  <a:pt x="1273398" y="527970"/>
                  <a:pt x="1267411" y="536185"/>
                  <a:pt x="1285875" y="523875"/>
                </a:cubicBezTo>
                <a:cubicBezTo>
                  <a:pt x="1289050" y="519112"/>
                  <a:pt x="1290930" y="513163"/>
                  <a:pt x="1295400" y="509587"/>
                </a:cubicBezTo>
                <a:cubicBezTo>
                  <a:pt x="1299320" y="506451"/>
                  <a:pt x="1304726" y="505588"/>
                  <a:pt x="1309688" y="504825"/>
                </a:cubicBezTo>
                <a:cubicBezTo>
                  <a:pt x="1325457" y="502399"/>
                  <a:pt x="1341438" y="501650"/>
                  <a:pt x="1357313" y="500062"/>
                </a:cubicBezTo>
                <a:cubicBezTo>
                  <a:pt x="1411535" y="481988"/>
                  <a:pt x="1375865" y="489947"/>
                  <a:pt x="1466850" y="495300"/>
                </a:cubicBezTo>
                <a:lnTo>
                  <a:pt x="1509713" y="509587"/>
                </a:lnTo>
                <a:cubicBezTo>
                  <a:pt x="1514475" y="511174"/>
                  <a:pt x="1519130" y="513133"/>
                  <a:pt x="1524000" y="514350"/>
                </a:cubicBezTo>
                <a:lnTo>
                  <a:pt x="1543050" y="519112"/>
                </a:lnTo>
                <a:cubicBezTo>
                  <a:pt x="1552575" y="517525"/>
                  <a:pt x="1562988" y="518668"/>
                  <a:pt x="1571625" y="514350"/>
                </a:cubicBezTo>
                <a:cubicBezTo>
                  <a:pt x="1576745" y="511790"/>
                  <a:pt x="1578590" y="505182"/>
                  <a:pt x="1581150" y="500062"/>
                </a:cubicBezTo>
                <a:cubicBezTo>
                  <a:pt x="1586259" y="489845"/>
                  <a:pt x="1588500" y="471751"/>
                  <a:pt x="1590675" y="461962"/>
                </a:cubicBezTo>
                <a:cubicBezTo>
                  <a:pt x="1592095" y="455572"/>
                  <a:pt x="1593850" y="449262"/>
                  <a:pt x="1595438" y="442912"/>
                </a:cubicBezTo>
                <a:cubicBezTo>
                  <a:pt x="1593850" y="431800"/>
                  <a:pt x="1593199" y="420513"/>
                  <a:pt x="1590675" y="409575"/>
                </a:cubicBezTo>
                <a:cubicBezTo>
                  <a:pt x="1576406" y="347745"/>
                  <a:pt x="1585903" y="404771"/>
                  <a:pt x="1576388" y="366712"/>
                </a:cubicBezTo>
                <a:lnTo>
                  <a:pt x="1566863" y="328612"/>
                </a:lnTo>
                <a:lnTo>
                  <a:pt x="1562100" y="309562"/>
                </a:lnTo>
                <a:cubicBezTo>
                  <a:pt x="1563688" y="303212"/>
                  <a:pt x="1564285" y="296528"/>
                  <a:pt x="1566863" y="290512"/>
                </a:cubicBezTo>
                <a:cubicBezTo>
                  <a:pt x="1573346" y="275387"/>
                  <a:pt x="1590411" y="262026"/>
                  <a:pt x="1604963" y="257175"/>
                </a:cubicBezTo>
                <a:cubicBezTo>
                  <a:pt x="1609725" y="255587"/>
                  <a:pt x="1614862" y="254850"/>
                  <a:pt x="1619250" y="252412"/>
                </a:cubicBezTo>
                <a:cubicBezTo>
                  <a:pt x="1629257" y="246852"/>
                  <a:pt x="1647825" y="233362"/>
                  <a:pt x="1647825" y="233362"/>
                </a:cubicBezTo>
                <a:cubicBezTo>
                  <a:pt x="1654175" y="223837"/>
                  <a:pt x="1668494" y="216120"/>
                  <a:pt x="1666875" y="204787"/>
                </a:cubicBezTo>
                <a:cubicBezTo>
                  <a:pt x="1664643" y="189161"/>
                  <a:pt x="1666637" y="168869"/>
                  <a:pt x="1652588" y="157162"/>
                </a:cubicBezTo>
                <a:cubicBezTo>
                  <a:pt x="1647134" y="152617"/>
                  <a:pt x="1639888" y="150812"/>
                  <a:pt x="1633538" y="147637"/>
                </a:cubicBezTo>
                <a:cubicBezTo>
                  <a:pt x="1617966" y="100927"/>
                  <a:pt x="1643212" y="166911"/>
                  <a:pt x="1614488" y="123825"/>
                </a:cubicBezTo>
                <a:cubicBezTo>
                  <a:pt x="1610857" y="118379"/>
                  <a:pt x="1611313" y="111125"/>
                  <a:pt x="1609725" y="104775"/>
                </a:cubicBezTo>
                <a:cubicBezTo>
                  <a:pt x="1612726" y="68771"/>
                  <a:pt x="1601789" y="51327"/>
                  <a:pt x="1628775" y="33337"/>
                </a:cubicBezTo>
                <a:cubicBezTo>
                  <a:pt x="1632952" y="30552"/>
                  <a:pt x="1638300" y="30162"/>
                  <a:pt x="1643063" y="28575"/>
                </a:cubicBezTo>
                <a:cubicBezTo>
                  <a:pt x="1646238" y="23812"/>
                  <a:pt x="1648118" y="17863"/>
                  <a:pt x="1652588" y="14287"/>
                </a:cubicBezTo>
                <a:cubicBezTo>
                  <a:pt x="1656508" y="11151"/>
                  <a:pt x="1662570" y="12108"/>
                  <a:pt x="1666875" y="9525"/>
                </a:cubicBezTo>
                <a:cubicBezTo>
                  <a:pt x="1670725" y="7215"/>
                  <a:pt x="1673225" y="3175"/>
                  <a:pt x="1676400" y="0"/>
                </a:cubicBezTo>
              </a:path>
            </a:pathLst>
          </a:custGeom>
          <a:noFill/>
          <a:ln w="571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30" name="Freeform 29"/>
          <p:cNvSpPr/>
          <p:nvPr/>
        </p:nvSpPr>
        <p:spPr bwMode="auto">
          <a:xfrm>
            <a:off x="3668635" y="371475"/>
            <a:ext cx="3383043" cy="1075319"/>
          </a:xfrm>
          <a:custGeom>
            <a:avLst/>
            <a:gdLst>
              <a:gd name="connsiteX0" fmla="*/ 12778 w 3383043"/>
              <a:gd name="connsiteY0" fmla="*/ 1066800 h 1075319"/>
              <a:gd name="connsiteX1" fmla="*/ 41353 w 3383043"/>
              <a:gd name="connsiteY1" fmla="*/ 1047750 h 1075319"/>
              <a:gd name="connsiteX2" fmla="*/ 55640 w 3383043"/>
              <a:gd name="connsiteY2" fmla="*/ 1033463 h 1075319"/>
              <a:gd name="connsiteX3" fmla="*/ 84215 w 3383043"/>
              <a:gd name="connsiteY3" fmla="*/ 1014413 h 1075319"/>
              <a:gd name="connsiteX4" fmla="*/ 93740 w 3383043"/>
              <a:gd name="connsiteY4" fmla="*/ 1000125 h 1075319"/>
              <a:gd name="connsiteX5" fmla="*/ 103265 w 3383043"/>
              <a:gd name="connsiteY5" fmla="*/ 904875 h 1075319"/>
              <a:gd name="connsiteX6" fmla="*/ 79453 w 3383043"/>
              <a:gd name="connsiteY6" fmla="*/ 881063 h 1075319"/>
              <a:gd name="connsiteX7" fmla="*/ 60403 w 3383043"/>
              <a:gd name="connsiteY7" fmla="*/ 866775 h 1075319"/>
              <a:gd name="connsiteX8" fmla="*/ 31828 w 3383043"/>
              <a:gd name="connsiteY8" fmla="*/ 847725 h 1075319"/>
              <a:gd name="connsiteX9" fmla="*/ 17540 w 3383043"/>
              <a:gd name="connsiteY9" fmla="*/ 819150 h 1075319"/>
              <a:gd name="connsiteX10" fmla="*/ 12778 w 3383043"/>
              <a:gd name="connsiteY10" fmla="*/ 804863 h 1075319"/>
              <a:gd name="connsiteX11" fmla="*/ 17540 w 3383043"/>
              <a:gd name="connsiteY11" fmla="*/ 766763 h 1075319"/>
              <a:gd name="connsiteX12" fmla="*/ 46115 w 3383043"/>
              <a:gd name="connsiteY12" fmla="*/ 757238 h 1075319"/>
              <a:gd name="connsiteX13" fmla="*/ 84215 w 3383043"/>
              <a:gd name="connsiteY13" fmla="*/ 762000 h 1075319"/>
              <a:gd name="connsiteX14" fmla="*/ 93740 w 3383043"/>
              <a:gd name="connsiteY14" fmla="*/ 776288 h 1075319"/>
              <a:gd name="connsiteX15" fmla="*/ 108028 w 3383043"/>
              <a:gd name="connsiteY15" fmla="*/ 781050 h 1075319"/>
              <a:gd name="connsiteX16" fmla="*/ 165178 w 3383043"/>
              <a:gd name="connsiteY16" fmla="*/ 819150 h 1075319"/>
              <a:gd name="connsiteX17" fmla="*/ 179465 w 3383043"/>
              <a:gd name="connsiteY17" fmla="*/ 828675 h 1075319"/>
              <a:gd name="connsiteX18" fmla="*/ 212803 w 3383043"/>
              <a:gd name="connsiteY18" fmla="*/ 842963 h 1075319"/>
              <a:gd name="connsiteX19" fmla="*/ 227090 w 3383043"/>
              <a:gd name="connsiteY19" fmla="*/ 847725 h 1075319"/>
              <a:gd name="connsiteX20" fmla="*/ 269953 w 3383043"/>
              <a:gd name="connsiteY20" fmla="*/ 842963 h 1075319"/>
              <a:gd name="connsiteX21" fmla="*/ 303290 w 3383043"/>
              <a:gd name="connsiteY21" fmla="*/ 804863 h 1075319"/>
              <a:gd name="connsiteX22" fmla="*/ 317578 w 3383043"/>
              <a:gd name="connsiteY22" fmla="*/ 776288 h 1075319"/>
              <a:gd name="connsiteX23" fmla="*/ 308053 w 3383043"/>
              <a:gd name="connsiteY23" fmla="*/ 657225 h 1075319"/>
              <a:gd name="connsiteX24" fmla="*/ 303290 w 3383043"/>
              <a:gd name="connsiteY24" fmla="*/ 638175 h 1075319"/>
              <a:gd name="connsiteX25" fmla="*/ 298528 w 3383043"/>
              <a:gd name="connsiteY25" fmla="*/ 614363 h 1075319"/>
              <a:gd name="connsiteX26" fmla="*/ 274715 w 3383043"/>
              <a:gd name="connsiteY26" fmla="*/ 585788 h 1075319"/>
              <a:gd name="connsiteX27" fmla="*/ 265190 w 3383043"/>
              <a:gd name="connsiteY27" fmla="*/ 571500 h 1075319"/>
              <a:gd name="connsiteX28" fmla="*/ 269953 w 3383043"/>
              <a:gd name="connsiteY28" fmla="*/ 542925 h 1075319"/>
              <a:gd name="connsiteX29" fmla="*/ 298528 w 3383043"/>
              <a:gd name="connsiteY29" fmla="*/ 528638 h 1075319"/>
              <a:gd name="connsiteX30" fmla="*/ 317578 w 3383043"/>
              <a:gd name="connsiteY30" fmla="*/ 514350 h 1075319"/>
              <a:gd name="connsiteX31" fmla="*/ 355678 w 3383043"/>
              <a:gd name="connsiteY31" fmla="*/ 504825 h 1075319"/>
              <a:gd name="connsiteX32" fmla="*/ 436640 w 3383043"/>
              <a:gd name="connsiteY32" fmla="*/ 509588 h 1075319"/>
              <a:gd name="connsiteX33" fmla="*/ 450928 w 3383043"/>
              <a:gd name="connsiteY33" fmla="*/ 514350 h 1075319"/>
              <a:gd name="connsiteX34" fmla="*/ 474740 w 3383043"/>
              <a:gd name="connsiteY34" fmla="*/ 533400 h 1075319"/>
              <a:gd name="connsiteX35" fmla="*/ 503315 w 3383043"/>
              <a:gd name="connsiteY35" fmla="*/ 557213 h 1075319"/>
              <a:gd name="connsiteX36" fmla="*/ 531890 w 3383043"/>
              <a:gd name="connsiteY36" fmla="*/ 576263 h 1075319"/>
              <a:gd name="connsiteX37" fmla="*/ 546178 w 3383043"/>
              <a:gd name="connsiteY37" fmla="*/ 585788 h 1075319"/>
              <a:gd name="connsiteX38" fmla="*/ 579515 w 3383043"/>
              <a:gd name="connsiteY38" fmla="*/ 595313 h 1075319"/>
              <a:gd name="connsiteX39" fmla="*/ 612853 w 3383043"/>
              <a:gd name="connsiteY39" fmla="*/ 604838 h 1075319"/>
              <a:gd name="connsiteX40" fmla="*/ 708103 w 3383043"/>
              <a:gd name="connsiteY40" fmla="*/ 595313 h 1075319"/>
              <a:gd name="connsiteX41" fmla="*/ 722390 w 3383043"/>
              <a:gd name="connsiteY41" fmla="*/ 585788 h 1075319"/>
              <a:gd name="connsiteX42" fmla="*/ 750965 w 3383043"/>
              <a:gd name="connsiteY42" fmla="*/ 576263 h 1075319"/>
              <a:gd name="connsiteX43" fmla="*/ 812878 w 3383043"/>
              <a:gd name="connsiteY43" fmla="*/ 581025 h 1075319"/>
              <a:gd name="connsiteX44" fmla="*/ 827165 w 3383043"/>
              <a:gd name="connsiteY44" fmla="*/ 585788 h 1075319"/>
              <a:gd name="connsiteX45" fmla="*/ 855740 w 3383043"/>
              <a:gd name="connsiteY45" fmla="*/ 604838 h 1075319"/>
              <a:gd name="connsiteX46" fmla="*/ 870028 w 3383043"/>
              <a:gd name="connsiteY46" fmla="*/ 633413 h 1075319"/>
              <a:gd name="connsiteX47" fmla="*/ 898603 w 3383043"/>
              <a:gd name="connsiteY47" fmla="*/ 652463 h 1075319"/>
              <a:gd name="connsiteX48" fmla="*/ 912890 w 3383043"/>
              <a:gd name="connsiteY48" fmla="*/ 661988 h 1075319"/>
              <a:gd name="connsiteX49" fmla="*/ 941465 w 3383043"/>
              <a:gd name="connsiteY49" fmla="*/ 681038 h 1075319"/>
              <a:gd name="connsiteX50" fmla="*/ 955753 w 3383043"/>
              <a:gd name="connsiteY50" fmla="*/ 690563 h 1075319"/>
              <a:gd name="connsiteX51" fmla="*/ 970040 w 3383043"/>
              <a:gd name="connsiteY51" fmla="*/ 695325 h 1075319"/>
              <a:gd name="connsiteX52" fmla="*/ 1008140 w 3383043"/>
              <a:gd name="connsiteY52" fmla="*/ 690563 h 1075319"/>
              <a:gd name="connsiteX53" fmla="*/ 1036715 w 3383043"/>
              <a:gd name="connsiteY53" fmla="*/ 671513 h 1075319"/>
              <a:gd name="connsiteX54" fmla="*/ 1051003 w 3383043"/>
              <a:gd name="connsiteY54" fmla="*/ 661988 h 1075319"/>
              <a:gd name="connsiteX55" fmla="*/ 1070053 w 3383043"/>
              <a:gd name="connsiteY55" fmla="*/ 628650 h 1075319"/>
              <a:gd name="connsiteX56" fmla="*/ 1093865 w 3383043"/>
              <a:gd name="connsiteY56" fmla="*/ 595313 h 1075319"/>
              <a:gd name="connsiteX57" fmla="*/ 1098628 w 3383043"/>
              <a:gd name="connsiteY57" fmla="*/ 581025 h 1075319"/>
              <a:gd name="connsiteX58" fmla="*/ 1122440 w 3383043"/>
              <a:gd name="connsiteY58" fmla="*/ 547688 h 1075319"/>
              <a:gd name="connsiteX59" fmla="*/ 1146253 w 3383043"/>
              <a:gd name="connsiteY59" fmla="*/ 519113 h 1075319"/>
              <a:gd name="connsiteX60" fmla="*/ 1160540 w 3383043"/>
              <a:gd name="connsiteY60" fmla="*/ 509588 h 1075319"/>
              <a:gd name="connsiteX61" fmla="*/ 1189115 w 3383043"/>
              <a:gd name="connsiteY61" fmla="*/ 490538 h 1075319"/>
              <a:gd name="connsiteX62" fmla="*/ 1203403 w 3383043"/>
              <a:gd name="connsiteY62" fmla="*/ 481013 h 1075319"/>
              <a:gd name="connsiteX63" fmla="*/ 1217690 w 3383043"/>
              <a:gd name="connsiteY63" fmla="*/ 466725 h 1075319"/>
              <a:gd name="connsiteX64" fmla="*/ 1231978 w 3383043"/>
              <a:gd name="connsiteY64" fmla="*/ 461963 h 1075319"/>
              <a:gd name="connsiteX65" fmla="*/ 1246265 w 3383043"/>
              <a:gd name="connsiteY65" fmla="*/ 452438 h 1075319"/>
              <a:gd name="connsiteX66" fmla="*/ 1260553 w 3383043"/>
              <a:gd name="connsiteY66" fmla="*/ 447675 h 1075319"/>
              <a:gd name="connsiteX67" fmla="*/ 1303415 w 3383043"/>
              <a:gd name="connsiteY67" fmla="*/ 438150 h 1075319"/>
              <a:gd name="connsiteX68" fmla="*/ 1379615 w 3383043"/>
              <a:gd name="connsiteY68" fmla="*/ 447675 h 1075319"/>
              <a:gd name="connsiteX69" fmla="*/ 1408190 w 3383043"/>
              <a:gd name="connsiteY69" fmla="*/ 457200 h 1075319"/>
              <a:gd name="connsiteX70" fmla="*/ 1422478 w 3383043"/>
              <a:gd name="connsiteY70" fmla="*/ 471488 h 1075319"/>
              <a:gd name="connsiteX71" fmla="*/ 1436765 w 3383043"/>
              <a:gd name="connsiteY71" fmla="*/ 476250 h 1075319"/>
              <a:gd name="connsiteX72" fmla="*/ 1470103 w 3383043"/>
              <a:gd name="connsiteY72" fmla="*/ 485775 h 1075319"/>
              <a:gd name="connsiteX73" fmla="*/ 1532015 w 3383043"/>
              <a:gd name="connsiteY73" fmla="*/ 481013 h 1075319"/>
              <a:gd name="connsiteX74" fmla="*/ 1541540 w 3383043"/>
              <a:gd name="connsiteY74" fmla="*/ 466725 h 1075319"/>
              <a:gd name="connsiteX75" fmla="*/ 1555828 w 3383043"/>
              <a:gd name="connsiteY75" fmla="*/ 457200 h 1075319"/>
              <a:gd name="connsiteX76" fmla="*/ 1565353 w 3383043"/>
              <a:gd name="connsiteY76" fmla="*/ 376238 h 1075319"/>
              <a:gd name="connsiteX77" fmla="*/ 1570115 w 3383043"/>
              <a:gd name="connsiteY77" fmla="*/ 357188 h 1075319"/>
              <a:gd name="connsiteX78" fmla="*/ 1579640 w 3383043"/>
              <a:gd name="connsiteY78" fmla="*/ 309563 h 1075319"/>
              <a:gd name="connsiteX79" fmla="*/ 1603453 w 3383043"/>
              <a:gd name="connsiteY79" fmla="*/ 280988 h 1075319"/>
              <a:gd name="connsiteX80" fmla="*/ 1622503 w 3383043"/>
              <a:gd name="connsiteY80" fmla="*/ 266700 h 1075319"/>
              <a:gd name="connsiteX81" fmla="*/ 1636790 w 3383043"/>
              <a:gd name="connsiteY81" fmla="*/ 252413 h 1075319"/>
              <a:gd name="connsiteX82" fmla="*/ 1655840 w 3383043"/>
              <a:gd name="connsiteY82" fmla="*/ 242888 h 1075319"/>
              <a:gd name="connsiteX83" fmla="*/ 1684415 w 3383043"/>
              <a:gd name="connsiteY83" fmla="*/ 223838 h 1075319"/>
              <a:gd name="connsiteX84" fmla="*/ 1698703 w 3383043"/>
              <a:gd name="connsiteY84" fmla="*/ 214313 h 1075319"/>
              <a:gd name="connsiteX85" fmla="*/ 1712990 w 3383043"/>
              <a:gd name="connsiteY85" fmla="*/ 204788 h 1075319"/>
              <a:gd name="connsiteX86" fmla="*/ 1741565 w 3383043"/>
              <a:gd name="connsiteY86" fmla="*/ 180975 h 1075319"/>
              <a:gd name="connsiteX87" fmla="*/ 1751090 w 3383043"/>
              <a:gd name="connsiteY87" fmla="*/ 152400 h 1075319"/>
              <a:gd name="connsiteX88" fmla="*/ 1755853 w 3383043"/>
              <a:gd name="connsiteY88" fmla="*/ 138113 h 1075319"/>
              <a:gd name="connsiteX89" fmla="*/ 1765378 w 3383043"/>
              <a:gd name="connsiteY89" fmla="*/ 123825 h 1075319"/>
              <a:gd name="connsiteX90" fmla="*/ 1770140 w 3383043"/>
              <a:gd name="connsiteY90" fmla="*/ 104775 h 1075319"/>
              <a:gd name="connsiteX91" fmla="*/ 1774903 w 3383043"/>
              <a:gd name="connsiteY91" fmla="*/ 76200 h 1075319"/>
              <a:gd name="connsiteX92" fmla="*/ 1779665 w 3383043"/>
              <a:gd name="connsiteY92" fmla="*/ 61913 h 1075319"/>
              <a:gd name="connsiteX93" fmla="*/ 1798715 w 3383043"/>
              <a:gd name="connsiteY93" fmla="*/ 23813 h 1075319"/>
              <a:gd name="connsiteX94" fmla="*/ 1813003 w 3383043"/>
              <a:gd name="connsiteY94" fmla="*/ 19050 h 1075319"/>
              <a:gd name="connsiteX95" fmla="*/ 1841578 w 3383043"/>
              <a:gd name="connsiteY95" fmla="*/ 4763 h 1075319"/>
              <a:gd name="connsiteX96" fmla="*/ 1879678 w 3383043"/>
              <a:gd name="connsiteY96" fmla="*/ 19050 h 1075319"/>
              <a:gd name="connsiteX97" fmla="*/ 1889203 w 3383043"/>
              <a:gd name="connsiteY97" fmla="*/ 33338 h 1075319"/>
              <a:gd name="connsiteX98" fmla="*/ 1913015 w 3383043"/>
              <a:gd name="connsiteY98" fmla="*/ 104775 h 1075319"/>
              <a:gd name="connsiteX99" fmla="*/ 1917778 w 3383043"/>
              <a:gd name="connsiteY99" fmla="*/ 119063 h 1075319"/>
              <a:gd name="connsiteX100" fmla="*/ 1922540 w 3383043"/>
              <a:gd name="connsiteY100" fmla="*/ 133350 h 1075319"/>
              <a:gd name="connsiteX101" fmla="*/ 1932065 w 3383043"/>
              <a:gd name="connsiteY101" fmla="*/ 147638 h 1075319"/>
              <a:gd name="connsiteX102" fmla="*/ 1941590 w 3383043"/>
              <a:gd name="connsiteY102" fmla="*/ 176213 h 1075319"/>
              <a:gd name="connsiteX103" fmla="*/ 1955878 w 3383043"/>
              <a:gd name="connsiteY103" fmla="*/ 204788 h 1075319"/>
              <a:gd name="connsiteX104" fmla="*/ 1970165 w 3383043"/>
              <a:gd name="connsiteY104" fmla="*/ 214313 h 1075319"/>
              <a:gd name="connsiteX105" fmla="*/ 1984453 w 3383043"/>
              <a:gd name="connsiteY105" fmla="*/ 219075 h 1075319"/>
              <a:gd name="connsiteX106" fmla="*/ 2032078 w 3383043"/>
              <a:gd name="connsiteY106" fmla="*/ 214313 h 1075319"/>
              <a:gd name="connsiteX107" fmla="*/ 2060653 w 3383043"/>
              <a:gd name="connsiteY107" fmla="*/ 195263 h 1075319"/>
              <a:gd name="connsiteX108" fmla="*/ 2074940 w 3383043"/>
              <a:gd name="connsiteY108" fmla="*/ 190500 h 1075319"/>
              <a:gd name="connsiteX109" fmla="*/ 2093990 w 3383043"/>
              <a:gd name="connsiteY109" fmla="*/ 171450 h 1075319"/>
              <a:gd name="connsiteX110" fmla="*/ 2108278 w 3383043"/>
              <a:gd name="connsiteY110" fmla="*/ 166688 h 1075319"/>
              <a:gd name="connsiteX111" fmla="*/ 2117803 w 3383043"/>
              <a:gd name="connsiteY111" fmla="*/ 152400 h 1075319"/>
              <a:gd name="connsiteX112" fmla="*/ 2132090 w 3383043"/>
              <a:gd name="connsiteY112" fmla="*/ 133350 h 1075319"/>
              <a:gd name="connsiteX113" fmla="*/ 2151140 w 3383043"/>
              <a:gd name="connsiteY113" fmla="*/ 104775 h 1075319"/>
              <a:gd name="connsiteX114" fmla="*/ 2160665 w 3383043"/>
              <a:gd name="connsiteY114" fmla="*/ 47625 h 1075319"/>
              <a:gd name="connsiteX115" fmla="*/ 2184478 w 3383043"/>
              <a:gd name="connsiteY115" fmla="*/ 4763 h 1075319"/>
              <a:gd name="connsiteX116" fmla="*/ 2198765 w 3383043"/>
              <a:gd name="connsiteY116" fmla="*/ 0 h 1075319"/>
              <a:gd name="connsiteX117" fmla="*/ 2260678 w 3383043"/>
              <a:gd name="connsiteY117" fmla="*/ 4763 h 1075319"/>
              <a:gd name="connsiteX118" fmla="*/ 2289253 w 3383043"/>
              <a:gd name="connsiteY118" fmla="*/ 28575 h 1075319"/>
              <a:gd name="connsiteX119" fmla="*/ 2317828 w 3383043"/>
              <a:gd name="connsiteY119" fmla="*/ 42863 h 1075319"/>
              <a:gd name="connsiteX120" fmla="*/ 2360690 w 3383043"/>
              <a:gd name="connsiteY120" fmla="*/ 76200 h 1075319"/>
              <a:gd name="connsiteX121" fmla="*/ 2374978 w 3383043"/>
              <a:gd name="connsiteY121" fmla="*/ 85725 h 1075319"/>
              <a:gd name="connsiteX122" fmla="*/ 2403553 w 3383043"/>
              <a:gd name="connsiteY122" fmla="*/ 95250 h 1075319"/>
              <a:gd name="connsiteX123" fmla="*/ 2417840 w 3383043"/>
              <a:gd name="connsiteY123" fmla="*/ 100013 h 1075319"/>
              <a:gd name="connsiteX124" fmla="*/ 2446415 w 3383043"/>
              <a:gd name="connsiteY124" fmla="*/ 114300 h 1075319"/>
              <a:gd name="connsiteX125" fmla="*/ 2579765 w 3383043"/>
              <a:gd name="connsiteY125" fmla="*/ 119063 h 1075319"/>
              <a:gd name="connsiteX126" fmla="*/ 2622628 w 3383043"/>
              <a:gd name="connsiteY126" fmla="*/ 128588 h 1075319"/>
              <a:gd name="connsiteX127" fmla="*/ 2636915 w 3383043"/>
              <a:gd name="connsiteY127" fmla="*/ 133350 h 1075319"/>
              <a:gd name="connsiteX128" fmla="*/ 2665490 w 3383043"/>
              <a:gd name="connsiteY128" fmla="*/ 152400 h 1075319"/>
              <a:gd name="connsiteX129" fmla="*/ 2689303 w 3383043"/>
              <a:gd name="connsiteY129" fmla="*/ 171450 h 1075319"/>
              <a:gd name="connsiteX130" fmla="*/ 2713115 w 3383043"/>
              <a:gd name="connsiteY130" fmla="*/ 209550 h 1075319"/>
              <a:gd name="connsiteX131" fmla="*/ 2717878 w 3383043"/>
              <a:gd name="connsiteY131" fmla="*/ 223838 h 1075319"/>
              <a:gd name="connsiteX132" fmla="*/ 2727403 w 3383043"/>
              <a:gd name="connsiteY132" fmla="*/ 300038 h 1075319"/>
              <a:gd name="connsiteX133" fmla="*/ 2732165 w 3383043"/>
              <a:gd name="connsiteY133" fmla="*/ 314325 h 1075319"/>
              <a:gd name="connsiteX134" fmla="*/ 2746453 w 3383043"/>
              <a:gd name="connsiteY134" fmla="*/ 323850 h 1075319"/>
              <a:gd name="connsiteX135" fmla="*/ 2760740 w 3383043"/>
              <a:gd name="connsiteY135" fmla="*/ 319088 h 1075319"/>
              <a:gd name="connsiteX136" fmla="*/ 2784553 w 3383043"/>
              <a:gd name="connsiteY136" fmla="*/ 276225 h 1075319"/>
              <a:gd name="connsiteX137" fmla="*/ 2803603 w 3383043"/>
              <a:gd name="connsiteY137" fmla="*/ 247650 h 1075319"/>
              <a:gd name="connsiteX138" fmla="*/ 2817890 w 3383043"/>
              <a:gd name="connsiteY138" fmla="*/ 219075 h 1075319"/>
              <a:gd name="connsiteX139" fmla="*/ 2822653 w 3383043"/>
              <a:gd name="connsiteY139" fmla="*/ 204788 h 1075319"/>
              <a:gd name="connsiteX140" fmla="*/ 2851228 w 3383043"/>
              <a:gd name="connsiteY140" fmla="*/ 190500 h 1075319"/>
              <a:gd name="connsiteX141" fmla="*/ 2875040 w 3383043"/>
              <a:gd name="connsiteY141" fmla="*/ 233363 h 1075319"/>
              <a:gd name="connsiteX142" fmla="*/ 2884565 w 3383043"/>
              <a:gd name="connsiteY142" fmla="*/ 271463 h 1075319"/>
              <a:gd name="connsiteX143" fmla="*/ 2889328 w 3383043"/>
              <a:gd name="connsiteY143" fmla="*/ 314325 h 1075319"/>
              <a:gd name="connsiteX144" fmla="*/ 2917903 w 3383043"/>
              <a:gd name="connsiteY144" fmla="*/ 371475 h 1075319"/>
              <a:gd name="connsiteX145" fmla="*/ 2941715 w 3383043"/>
              <a:gd name="connsiteY145" fmla="*/ 395288 h 1075319"/>
              <a:gd name="connsiteX146" fmla="*/ 2956003 w 3383043"/>
              <a:gd name="connsiteY146" fmla="*/ 390525 h 1075319"/>
              <a:gd name="connsiteX147" fmla="*/ 2979815 w 3383043"/>
              <a:gd name="connsiteY147" fmla="*/ 366713 h 1075319"/>
              <a:gd name="connsiteX148" fmla="*/ 2989340 w 3383043"/>
              <a:gd name="connsiteY148" fmla="*/ 338138 h 1075319"/>
              <a:gd name="connsiteX149" fmla="*/ 3003628 w 3383043"/>
              <a:gd name="connsiteY149" fmla="*/ 304800 h 1075319"/>
              <a:gd name="connsiteX150" fmla="*/ 3013153 w 3383043"/>
              <a:gd name="connsiteY150" fmla="*/ 257175 h 1075319"/>
              <a:gd name="connsiteX151" fmla="*/ 3022678 w 3383043"/>
              <a:gd name="connsiteY151" fmla="*/ 209550 h 1075319"/>
              <a:gd name="connsiteX152" fmla="*/ 3027440 w 3383043"/>
              <a:gd name="connsiteY152" fmla="*/ 157163 h 1075319"/>
              <a:gd name="connsiteX153" fmla="*/ 3036965 w 3383043"/>
              <a:gd name="connsiteY153" fmla="*/ 128588 h 1075319"/>
              <a:gd name="connsiteX154" fmla="*/ 3041728 w 3383043"/>
              <a:gd name="connsiteY154" fmla="*/ 114300 h 1075319"/>
              <a:gd name="connsiteX155" fmla="*/ 3075065 w 3383043"/>
              <a:gd name="connsiteY155" fmla="*/ 119063 h 1075319"/>
              <a:gd name="connsiteX156" fmla="*/ 3089353 w 3383043"/>
              <a:gd name="connsiteY156" fmla="*/ 123825 h 1075319"/>
              <a:gd name="connsiteX157" fmla="*/ 3113165 w 3383043"/>
              <a:gd name="connsiteY157" fmla="*/ 142875 h 1075319"/>
              <a:gd name="connsiteX158" fmla="*/ 3136978 w 3383043"/>
              <a:gd name="connsiteY158" fmla="*/ 180975 h 1075319"/>
              <a:gd name="connsiteX159" fmla="*/ 3141740 w 3383043"/>
              <a:gd name="connsiteY159" fmla="*/ 195263 h 1075319"/>
              <a:gd name="connsiteX160" fmla="*/ 3151265 w 3383043"/>
              <a:gd name="connsiteY160" fmla="*/ 304800 h 1075319"/>
              <a:gd name="connsiteX161" fmla="*/ 3165553 w 3383043"/>
              <a:gd name="connsiteY161" fmla="*/ 342900 h 1075319"/>
              <a:gd name="connsiteX162" fmla="*/ 3179840 w 3383043"/>
              <a:gd name="connsiteY162" fmla="*/ 347663 h 1075319"/>
              <a:gd name="connsiteX163" fmla="*/ 3208415 w 3383043"/>
              <a:gd name="connsiteY163" fmla="*/ 342900 h 1075319"/>
              <a:gd name="connsiteX164" fmla="*/ 3227465 w 3383043"/>
              <a:gd name="connsiteY164" fmla="*/ 314325 h 1075319"/>
              <a:gd name="connsiteX165" fmla="*/ 3241753 w 3383043"/>
              <a:gd name="connsiteY165" fmla="*/ 304800 h 1075319"/>
              <a:gd name="connsiteX166" fmla="*/ 3246515 w 3383043"/>
              <a:gd name="connsiteY166" fmla="*/ 290513 h 1075319"/>
              <a:gd name="connsiteX167" fmla="*/ 3270328 w 3383043"/>
              <a:gd name="connsiteY167" fmla="*/ 266700 h 1075319"/>
              <a:gd name="connsiteX168" fmla="*/ 3298903 w 3383043"/>
              <a:gd name="connsiteY168" fmla="*/ 257175 h 1075319"/>
              <a:gd name="connsiteX169" fmla="*/ 3322715 w 3383043"/>
              <a:gd name="connsiteY169" fmla="*/ 261938 h 1075319"/>
              <a:gd name="connsiteX170" fmla="*/ 3337003 w 3383043"/>
              <a:gd name="connsiteY170" fmla="*/ 266700 h 1075319"/>
              <a:gd name="connsiteX171" fmla="*/ 3341765 w 3383043"/>
              <a:gd name="connsiteY171" fmla="*/ 280988 h 1075319"/>
              <a:gd name="connsiteX172" fmla="*/ 3337003 w 3383043"/>
              <a:gd name="connsiteY172" fmla="*/ 319088 h 1075319"/>
              <a:gd name="connsiteX173" fmla="*/ 3332240 w 3383043"/>
              <a:gd name="connsiteY173" fmla="*/ 333375 h 1075319"/>
              <a:gd name="connsiteX174" fmla="*/ 3303665 w 3383043"/>
              <a:gd name="connsiteY174" fmla="*/ 352425 h 1075319"/>
              <a:gd name="connsiteX175" fmla="*/ 3289378 w 3383043"/>
              <a:gd name="connsiteY175" fmla="*/ 361950 h 1075319"/>
              <a:gd name="connsiteX176" fmla="*/ 3275090 w 3383043"/>
              <a:gd name="connsiteY176" fmla="*/ 376238 h 1075319"/>
              <a:gd name="connsiteX177" fmla="*/ 3265565 w 3383043"/>
              <a:gd name="connsiteY177" fmla="*/ 390525 h 1075319"/>
              <a:gd name="connsiteX178" fmla="*/ 3251278 w 3383043"/>
              <a:gd name="connsiteY178" fmla="*/ 395288 h 1075319"/>
              <a:gd name="connsiteX179" fmla="*/ 3236990 w 3383043"/>
              <a:gd name="connsiteY179" fmla="*/ 404813 h 1075319"/>
              <a:gd name="connsiteX180" fmla="*/ 3227465 w 3383043"/>
              <a:gd name="connsiteY180" fmla="*/ 419100 h 1075319"/>
              <a:gd name="connsiteX181" fmla="*/ 3213178 w 3383043"/>
              <a:gd name="connsiteY181" fmla="*/ 423863 h 1075319"/>
              <a:gd name="connsiteX182" fmla="*/ 3198890 w 3383043"/>
              <a:gd name="connsiteY182" fmla="*/ 433388 h 1075319"/>
              <a:gd name="connsiteX183" fmla="*/ 3194128 w 3383043"/>
              <a:gd name="connsiteY183" fmla="*/ 500063 h 1075319"/>
              <a:gd name="connsiteX184" fmla="*/ 3198890 w 3383043"/>
              <a:gd name="connsiteY184" fmla="*/ 514350 h 1075319"/>
              <a:gd name="connsiteX185" fmla="*/ 3213178 w 3383043"/>
              <a:gd name="connsiteY185" fmla="*/ 519113 h 1075319"/>
              <a:gd name="connsiteX186" fmla="*/ 3241753 w 3383043"/>
              <a:gd name="connsiteY186" fmla="*/ 533400 h 1075319"/>
              <a:gd name="connsiteX187" fmla="*/ 3284615 w 3383043"/>
              <a:gd name="connsiteY187" fmla="*/ 528638 h 1075319"/>
              <a:gd name="connsiteX188" fmla="*/ 3327478 w 3383043"/>
              <a:gd name="connsiteY188" fmla="*/ 547688 h 1075319"/>
              <a:gd name="connsiteX189" fmla="*/ 3341765 w 3383043"/>
              <a:gd name="connsiteY189" fmla="*/ 552450 h 1075319"/>
              <a:gd name="connsiteX190" fmla="*/ 3351290 w 3383043"/>
              <a:gd name="connsiteY190" fmla="*/ 566738 h 1075319"/>
              <a:gd name="connsiteX191" fmla="*/ 3375103 w 3383043"/>
              <a:gd name="connsiteY191" fmla="*/ 590550 h 1075319"/>
              <a:gd name="connsiteX192" fmla="*/ 3379865 w 3383043"/>
              <a:gd name="connsiteY192" fmla="*/ 604838 h 1075319"/>
              <a:gd name="connsiteX193" fmla="*/ 3360815 w 3383043"/>
              <a:gd name="connsiteY193" fmla="*/ 647700 h 1075319"/>
              <a:gd name="connsiteX194" fmla="*/ 3332240 w 3383043"/>
              <a:gd name="connsiteY194" fmla="*/ 657225 h 1075319"/>
              <a:gd name="connsiteX195" fmla="*/ 3317953 w 3383043"/>
              <a:gd name="connsiteY195" fmla="*/ 661988 h 1075319"/>
              <a:gd name="connsiteX196" fmla="*/ 3294140 w 3383043"/>
              <a:gd name="connsiteY196" fmla="*/ 704850 h 1075319"/>
              <a:gd name="connsiteX197" fmla="*/ 3289378 w 3383043"/>
              <a:gd name="connsiteY197" fmla="*/ 723900 h 1075319"/>
              <a:gd name="connsiteX198" fmla="*/ 3313190 w 3383043"/>
              <a:gd name="connsiteY198" fmla="*/ 795338 h 1075319"/>
              <a:gd name="connsiteX199" fmla="*/ 3322715 w 3383043"/>
              <a:gd name="connsiteY199" fmla="*/ 809625 h 1075319"/>
              <a:gd name="connsiteX200" fmla="*/ 3351290 w 3383043"/>
              <a:gd name="connsiteY200" fmla="*/ 828675 h 1075319"/>
              <a:gd name="connsiteX201" fmla="*/ 3365578 w 3383043"/>
              <a:gd name="connsiteY201" fmla="*/ 833438 h 1075319"/>
              <a:gd name="connsiteX202" fmla="*/ 3379865 w 3383043"/>
              <a:gd name="connsiteY202" fmla="*/ 847725 h 10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3383043" h="1075319">
                <a:moveTo>
                  <a:pt x="12778" y="1066800"/>
                </a:moveTo>
                <a:cubicBezTo>
                  <a:pt x="58352" y="1021226"/>
                  <a:pt x="0" y="1075319"/>
                  <a:pt x="41353" y="1047750"/>
                </a:cubicBezTo>
                <a:cubicBezTo>
                  <a:pt x="46957" y="1044014"/>
                  <a:pt x="50324" y="1037598"/>
                  <a:pt x="55640" y="1033463"/>
                </a:cubicBezTo>
                <a:cubicBezTo>
                  <a:pt x="64676" y="1026435"/>
                  <a:pt x="84215" y="1014413"/>
                  <a:pt x="84215" y="1014413"/>
                </a:cubicBezTo>
                <a:cubicBezTo>
                  <a:pt x="87390" y="1009650"/>
                  <a:pt x="89693" y="1004172"/>
                  <a:pt x="93740" y="1000125"/>
                </a:cubicBezTo>
                <a:cubicBezTo>
                  <a:pt x="128856" y="965009"/>
                  <a:pt x="123269" y="1044896"/>
                  <a:pt x="103265" y="904875"/>
                </a:cubicBezTo>
                <a:cubicBezTo>
                  <a:pt x="101533" y="892753"/>
                  <a:pt x="87534" y="886835"/>
                  <a:pt x="79453" y="881063"/>
                </a:cubicBezTo>
                <a:cubicBezTo>
                  <a:pt x="72994" y="876449"/>
                  <a:pt x="66906" y="871327"/>
                  <a:pt x="60403" y="866775"/>
                </a:cubicBezTo>
                <a:cubicBezTo>
                  <a:pt x="51025" y="860210"/>
                  <a:pt x="31828" y="847725"/>
                  <a:pt x="31828" y="847725"/>
                </a:cubicBezTo>
                <a:cubicBezTo>
                  <a:pt x="19854" y="811808"/>
                  <a:pt x="36008" y="856086"/>
                  <a:pt x="17540" y="819150"/>
                </a:cubicBezTo>
                <a:cubicBezTo>
                  <a:pt x="15295" y="814660"/>
                  <a:pt x="14365" y="809625"/>
                  <a:pt x="12778" y="804863"/>
                </a:cubicBezTo>
                <a:cubicBezTo>
                  <a:pt x="14365" y="792163"/>
                  <a:pt x="10200" y="777248"/>
                  <a:pt x="17540" y="766763"/>
                </a:cubicBezTo>
                <a:cubicBezTo>
                  <a:pt x="23298" y="758538"/>
                  <a:pt x="46115" y="757238"/>
                  <a:pt x="46115" y="757238"/>
                </a:cubicBezTo>
                <a:cubicBezTo>
                  <a:pt x="58815" y="758825"/>
                  <a:pt x="72332" y="757247"/>
                  <a:pt x="84215" y="762000"/>
                </a:cubicBezTo>
                <a:cubicBezTo>
                  <a:pt x="89530" y="764126"/>
                  <a:pt x="89270" y="772712"/>
                  <a:pt x="93740" y="776288"/>
                </a:cubicBezTo>
                <a:cubicBezTo>
                  <a:pt x="97660" y="779424"/>
                  <a:pt x="103265" y="779463"/>
                  <a:pt x="108028" y="781050"/>
                </a:cubicBezTo>
                <a:lnTo>
                  <a:pt x="165178" y="819150"/>
                </a:lnTo>
                <a:cubicBezTo>
                  <a:pt x="169940" y="822325"/>
                  <a:pt x="174035" y="826865"/>
                  <a:pt x="179465" y="828675"/>
                </a:cubicBezTo>
                <a:cubicBezTo>
                  <a:pt x="212978" y="839847"/>
                  <a:pt x="171599" y="825305"/>
                  <a:pt x="212803" y="842963"/>
                </a:cubicBezTo>
                <a:cubicBezTo>
                  <a:pt x="217417" y="844940"/>
                  <a:pt x="222328" y="846138"/>
                  <a:pt x="227090" y="847725"/>
                </a:cubicBezTo>
                <a:cubicBezTo>
                  <a:pt x="241378" y="846138"/>
                  <a:pt x="256007" y="846449"/>
                  <a:pt x="269953" y="842963"/>
                </a:cubicBezTo>
                <a:cubicBezTo>
                  <a:pt x="285827" y="838995"/>
                  <a:pt x="296941" y="814386"/>
                  <a:pt x="303290" y="804863"/>
                </a:cubicBezTo>
                <a:cubicBezTo>
                  <a:pt x="315599" y="786399"/>
                  <a:pt x="311005" y="796004"/>
                  <a:pt x="317578" y="776288"/>
                </a:cubicBezTo>
                <a:cubicBezTo>
                  <a:pt x="314889" y="727892"/>
                  <a:pt x="315804" y="699856"/>
                  <a:pt x="308053" y="657225"/>
                </a:cubicBezTo>
                <a:cubicBezTo>
                  <a:pt x="306882" y="650785"/>
                  <a:pt x="304710" y="644565"/>
                  <a:pt x="303290" y="638175"/>
                </a:cubicBezTo>
                <a:cubicBezTo>
                  <a:pt x="301534" y="630273"/>
                  <a:pt x="301370" y="621942"/>
                  <a:pt x="298528" y="614363"/>
                </a:cubicBezTo>
                <a:cubicBezTo>
                  <a:pt x="293690" y="601461"/>
                  <a:pt x="283140" y="595898"/>
                  <a:pt x="274715" y="585788"/>
                </a:cubicBezTo>
                <a:cubicBezTo>
                  <a:pt x="271051" y="581391"/>
                  <a:pt x="268365" y="576263"/>
                  <a:pt x="265190" y="571500"/>
                </a:cubicBezTo>
                <a:cubicBezTo>
                  <a:pt x="266778" y="561975"/>
                  <a:pt x="265635" y="551562"/>
                  <a:pt x="269953" y="542925"/>
                </a:cubicBezTo>
                <a:cubicBezTo>
                  <a:pt x="273646" y="535538"/>
                  <a:pt x="291765" y="530892"/>
                  <a:pt x="298528" y="528638"/>
                </a:cubicBezTo>
                <a:cubicBezTo>
                  <a:pt x="304878" y="523875"/>
                  <a:pt x="310251" y="517403"/>
                  <a:pt x="317578" y="514350"/>
                </a:cubicBezTo>
                <a:cubicBezTo>
                  <a:pt x="329662" y="509315"/>
                  <a:pt x="355678" y="504825"/>
                  <a:pt x="355678" y="504825"/>
                </a:cubicBezTo>
                <a:cubicBezTo>
                  <a:pt x="382665" y="506413"/>
                  <a:pt x="409740" y="506898"/>
                  <a:pt x="436640" y="509588"/>
                </a:cubicBezTo>
                <a:cubicBezTo>
                  <a:pt x="441635" y="510088"/>
                  <a:pt x="447008" y="511214"/>
                  <a:pt x="450928" y="514350"/>
                </a:cubicBezTo>
                <a:cubicBezTo>
                  <a:pt x="481703" y="538970"/>
                  <a:pt x="438828" y="521430"/>
                  <a:pt x="474740" y="533400"/>
                </a:cubicBezTo>
                <a:cubicBezTo>
                  <a:pt x="525790" y="567432"/>
                  <a:pt x="448319" y="514437"/>
                  <a:pt x="503315" y="557213"/>
                </a:cubicBezTo>
                <a:cubicBezTo>
                  <a:pt x="512351" y="564241"/>
                  <a:pt x="522365" y="569913"/>
                  <a:pt x="531890" y="576263"/>
                </a:cubicBezTo>
                <a:cubicBezTo>
                  <a:pt x="536653" y="579438"/>
                  <a:pt x="540625" y="584400"/>
                  <a:pt x="546178" y="585788"/>
                </a:cubicBezTo>
                <a:cubicBezTo>
                  <a:pt x="605732" y="600675"/>
                  <a:pt x="531689" y="581648"/>
                  <a:pt x="579515" y="595313"/>
                </a:cubicBezTo>
                <a:cubicBezTo>
                  <a:pt x="621384" y="607276"/>
                  <a:pt x="578589" y="593416"/>
                  <a:pt x="612853" y="604838"/>
                </a:cubicBezTo>
                <a:cubicBezTo>
                  <a:pt x="617566" y="604561"/>
                  <a:pt x="683258" y="607735"/>
                  <a:pt x="708103" y="595313"/>
                </a:cubicBezTo>
                <a:cubicBezTo>
                  <a:pt x="713222" y="592753"/>
                  <a:pt x="717160" y="588113"/>
                  <a:pt x="722390" y="585788"/>
                </a:cubicBezTo>
                <a:cubicBezTo>
                  <a:pt x="731565" y="581710"/>
                  <a:pt x="750965" y="576263"/>
                  <a:pt x="750965" y="576263"/>
                </a:cubicBezTo>
                <a:cubicBezTo>
                  <a:pt x="771603" y="577850"/>
                  <a:pt x="792339" y="578458"/>
                  <a:pt x="812878" y="581025"/>
                </a:cubicBezTo>
                <a:cubicBezTo>
                  <a:pt x="817859" y="581648"/>
                  <a:pt x="822988" y="583003"/>
                  <a:pt x="827165" y="585788"/>
                </a:cubicBezTo>
                <a:cubicBezTo>
                  <a:pt x="862839" y="609571"/>
                  <a:pt x="821769" y="593513"/>
                  <a:pt x="855740" y="604838"/>
                </a:cubicBezTo>
                <a:cubicBezTo>
                  <a:pt x="859137" y="615028"/>
                  <a:pt x="861340" y="625811"/>
                  <a:pt x="870028" y="633413"/>
                </a:cubicBezTo>
                <a:cubicBezTo>
                  <a:pt x="878643" y="640951"/>
                  <a:pt x="889078" y="646113"/>
                  <a:pt x="898603" y="652463"/>
                </a:cubicBezTo>
                <a:lnTo>
                  <a:pt x="912890" y="661988"/>
                </a:lnTo>
                <a:lnTo>
                  <a:pt x="941465" y="681038"/>
                </a:lnTo>
                <a:cubicBezTo>
                  <a:pt x="946228" y="684213"/>
                  <a:pt x="950323" y="688753"/>
                  <a:pt x="955753" y="690563"/>
                </a:cubicBezTo>
                <a:lnTo>
                  <a:pt x="970040" y="695325"/>
                </a:lnTo>
                <a:cubicBezTo>
                  <a:pt x="982740" y="693738"/>
                  <a:pt x="996087" y="694868"/>
                  <a:pt x="1008140" y="690563"/>
                </a:cubicBezTo>
                <a:cubicBezTo>
                  <a:pt x="1018921" y="686713"/>
                  <a:pt x="1027190" y="677863"/>
                  <a:pt x="1036715" y="671513"/>
                </a:cubicBezTo>
                <a:lnTo>
                  <a:pt x="1051003" y="661988"/>
                </a:lnTo>
                <a:cubicBezTo>
                  <a:pt x="1060226" y="625092"/>
                  <a:pt x="1048227" y="659206"/>
                  <a:pt x="1070053" y="628650"/>
                </a:cubicBezTo>
                <a:cubicBezTo>
                  <a:pt x="1101396" y="584770"/>
                  <a:pt x="1056717" y="632461"/>
                  <a:pt x="1093865" y="595313"/>
                </a:cubicBezTo>
                <a:cubicBezTo>
                  <a:pt x="1095453" y="590550"/>
                  <a:pt x="1096383" y="585515"/>
                  <a:pt x="1098628" y="581025"/>
                </a:cubicBezTo>
                <a:cubicBezTo>
                  <a:pt x="1102368" y="573546"/>
                  <a:pt x="1118848" y="552717"/>
                  <a:pt x="1122440" y="547688"/>
                </a:cubicBezTo>
                <a:cubicBezTo>
                  <a:pt x="1133460" y="532260"/>
                  <a:pt x="1130555" y="532195"/>
                  <a:pt x="1146253" y="519113"/>
                </a:cubicBezTo>
                <a:cubicBezTo>
                  <a:pt x="1150650" y="515449"/>
                  <a:pt x="1156143" y="513252"/>
                  <a:pt x="1160540" y="509588"/>
                </a:cubicBezTo>
                <a:cubicBezTo>
                  <a:pt x="1184322" y="489769"/>
                  <a:pt x="1164008" y="498907"/>
                  <a:pt x="1189115" y="490538"/>
                </a:cubicBezTo>
                <a:cubicBezTo>
                  <a:pt x="1193878" y="487363"/>
                  <a:pt x="1199006" y="484677"/>
                  <a:pt x="1203403" y="481013"/>
                </a:cubicBezTo>
                <a:cubicBezTo>
                  <a:pt x="1208577" y="476701"/>
                  <a:pt x="1212086" y="470461"/>
                  <a:pt x="1217690" y="466725"/>
                </a:cubicBezTo>
                <a:cubicBezTo>
                  <a:pt x="1221867" y="463940"/>
                  <a:pt x="1227215" y="463550"/>
                  <a:pt x="1231978" y="461963"/>
                </a:cubicBezTo>
                <a:cubicBezTo>
                  <a:pt x="1236740" y="458788"/>
                  <a:pt x="1241146" y="454998"/>
                  <a:pt x="1246265" y="452438"/>
                </a:cubicBezTo>
                <a:cubicBezTo>
                  <a:pt x="1250755" y="450193"/>
                  <a:pt x="1255726" y="449054"/>
                  <a:pt x="1260553" y="447675"/>
                </a:cubicBezTo>
                <a:cubicBezTo>
                  <a:pt x="1276236" y="443194"/>
                  <a:pt x="1287061" y="441421"/>
                  <a:pt x="1303415" y="438150"/>
                </a:cubicBezTo>
                <a:cubicBezTo>
                  <a:pt x="1341739" y="441344"/>
                  <a:pt x="1350699" y="439000"/>
                  <a:pt x="1379615" y="447675"/>
                </a:cubicBezTo>
                <a:cubicBezTo>
                  <a:pt x="1389232" y="450560"/>
                  <a:pt x="1408190" y="457200"/>
                  <a:pt x="1408190" y="457200"/>
                </a:cubicBezTo>
                <a:cubicBezTo>
                  <a:pt x="1412953" y="461963"/>
                  <a:pt x="1416874" y="467752"/>
                  <a:pt x="1422478" y="471488"/>
                </a:cubicBezTo>
                <a:cubicBezTo>
                  <a:pt x="1426655" y="474273"/>
                  <a:pt x="1431938" y="474871"/>
                  <a:pt x="1436765" y="476250"/>
                </a:cubicBezTo>
                <a:cubicBezTo>
                  <a:pt x="1478634" y="488213"/>
                  <a:pt x="1435839" y="474355"/>
                  <a:pt x="1470103" y="485775"/>
                </a:cubicBezTo>
                <a:cubicBezTo>
                  <a:pt x="1490740" y="484188"/>
                  <a:pt x="1512016" y="486346"/>
                  <a:pt x="1532015" y="481013"/>
                </a:cubicBezTo>
                <a:cubicBezTo>
                  <a:pt x="1537546" y="479538"/>
                  <a:pt x="1537493" y="470772"/>
                  <a:pt x="1541540" y="466725"/>
                </a:cubicBezTo>
                <a:cubicBezTo>
                  <a:pt x="1545587" y="462678"/>
                  <a:pt x="1551065" y="460375"/>
                  <a:pt x="1555828" y="457200"/>
                </a:cubicBezTo>
                <a:cubicBezTo>
                  <a:pt x="1557105" y="445706"/>
                  <a:pt x="1563168" y="389349"/>
                  <a:pt x="1565353" y="376238"/>
                </a:cubicBezTo>
                <a:cubicBezTo>
                  <a:pt x="1566429" y="369782"/>
                  <a:pt x="1568944" y="363628"/>
                  <a:pt x="1570115" y="357188"/>
                </a:cubicBezTo>
                <a:cubicBezTo>
                  <a:pt x="1572621" y="343403"/>
                  <a:pt x="1572655" y="323533"/>
                  <a:pt x="1579640" y="309563"/>
                </a:cubicBezTo>
                <a:cubicBezTo>
                  <a:pt x="1585153" y="298537"/>
                  <a:pt x="1594235" y="288889"/>
                  <a:pt x="1603453" y="280988"/>
                </a:cubicBezTo>
                <a:cubicBezTo>
                  <a:pt x="1609480" y="275822"/>
                  <a:pt x="1616476" y="271866"/>
                  <a:pt x="1622503" y="266700"/>
                </a:cubicBezTo>
                <a:cubicBezTo>
                  <a:pt x="1627617" y="262317"/>
                  <a:pt x="1631310" y="256328"/>
                  <a:pt x="1636790" y="252413"/>
                </a:cubicBezTo>
                <a:cubicBezTo>
                  <a:pt x="1642567" y="248287"/>
                  <a:pt x="1649752" y="246541"/>
                  <a:pt x="1655840" y="242888"/>
                </a:cubicBezTo>
                <a:cubicBezTo>
                  <a:pt x="1665656" y="236998"/>
                  <a:pt x="1674890" y="230188"/>
                  <a:pt x="1684415" y="223838"/>
                </a:cubicBezTo>
                <a:lnTo>
                  <a:pt x="1698703" y="214313"/>
                </a:lnTo>
                <a:cubicBezTo>
                  <a:pt x="1703465" y="211138"/>
                  <a:pt x="1708943" y="208835"/>
                  <a:pt x="1712990" y="204788"/>
                </a:cubicBezTo>
                <a:cubicBezTo>
                  <a:pt x="1731325" y="186453"/>
                  <a:pt x="1721674" y="194236"/>
                  <a:pt x="1741565" y="180975"/>
                </a:cubicBezTo>
                <a:lnTo>
                  <a:pt x="1751090" y="152400"/>
                </a:lnTo>
                <a:cubicBezTo>
                  <a:pt x="1752678" y="147638"/>
                  <a:pt x="1753068" y="142290"/>
                  <a:pt x="1755853" y="138113"/>
                </a:cubicBezTo>
                <a:lnTo>
                  <a:pt x="1765378" y="123825"/>
                </a:lnTo>
                <a:cubicBezTo>
                  <a:pt x="1766965" y="117475"/>
                  <a:pt x="1768856" y="111193"/>
                  <a:pt x="1770140" y="104775"/>
                </a:cubicBezTo>
                <a:cubicBezTo>
                  <a:pt x="1772034" y="95306"/>
                  <a:pt x="1772808" y="85626"/>
                  <a:pt x="1774903" y="76200"/>
                </a:cubicBezTo>
                <a:cubicBezTo>
                  <a:pt x="1775992" y="71300"/>
                  <a:pt x="1778286" y="66740"/>
                  <a:pt x="1779665" y="61913"/>
                </a:cubicBezTo>
                <a:cubicBezTo>
                  <a:pt x="1784790" y="43976"/>
                  <a:pt x="1782397" y="37412"/>
                  <a:pt x="1798715" y="23813"/>
                </a:cubicBezTo>
                <a:cubicBezTo>
                  <a:pt x="1802572" y="20599"/>
                  <a:pt x="1808513" y="21295"/>
                  <a:pt x="1813003" y="19050"/>
                </a:cubicBezTo>
                <a:cubicBezTo>
                  <a:pt x="1849925" y="589"/>
                  <a:pt x="1805671" y="16730"/>
                  <a:pt x="1841578" y="4763"/>
                </a:cubicBezTo>
                <a:cubicBezTo>
                  <a:pt x="1858615" y="8170"/>
                  <a:pt x="1867415" y="6787"/>
                  <a:pt x="1879678" y="19050"/>
                </a:cubicBezTo>
                <a:cubicBezTo>
                  <a:pt x="1883725" y="23097"/>
                  <a:pt x="1886028" y="28575"/>
                  <a:pt x="1889203" y="33338"/>
                </a:cubicBezTo>
                <a:lnTo>
                  <a:pt x="1913015" y="104775"/>
                </a:lnTo>
                <a:lnTo>
                  <a:pt x="1917778" y="119063"/>
                </a:lnTo>
                <a:cubicBezTo>
                  <a:pt x="1919365" y="123825"/>
                  <a:pt x="1919756" y="129173"/>
                  <a:pt x="1922540" y="133350"/>
                </a:cubicBezTo>
                <a:cubicBezTo>
                  <a:pt x="1925715" y="138113"/>
                  <a:pt x="1929740" y="142407"/>
                  <a:pt x="1932065" y="147638"/>
                </a:cubicBezTo>
                <a:cubicBezTo>
                  <a:pt x="1936143" y="156813"/>
                  <a:pt x="1938415" y="166688"/>
                  <a:pt x="1941590" y="176213"/>
                </a:cubicBezTo>
                <a:cubicBezTo>
                  <a:pt x="1945463" y="187832"/>
                  <a:pt x="1946647" y="195557"/>
                  <a:pt x="1955878" y="204788"/>
                </a:cubicBezTo>
                <a:cubicBezTo>
                  <a:pt x="1959925" y="208835"/>
                  <a:pt x="1965046" y="211753"/>
                  <a:pt x="1970165" y="214313"/>
                </a:cubicBezTo>
                <a:cubicBezTo>
                  <a:pt x="1974655" y="216558"/>
                  <a:pt x="1979690" y="217488"/>
                  <a:pt x="1984453" y="219075"/>
                </a:cubicBezTo>
                <a:cubicBezTo>
                  <a:pt x="2000328" y="217488"/>
                  <a:pt x="2016850" y="219072"/>
                  <a:pt x="2032078" y="214313"/>
                </a:cubicBezTo>
                <a:cubicBezTo>
                  <a:pt x="2043005" y="210899"/>
                  <a:pt x="2049793" y="198884"/>
                  <a:pt x="2060653" y="195263"/>
                </a:cubicBezTo>
                <a:lnTo>
                  <a:pt x="2074940" y="190500"/>
                </a:lnTo>
                <a:cubicBezTo>
                  <a:pt x="2081290" y="184150"/>
                  <a:pt x="2086682" y="176670"/>
                  <a:pt x="2093990" y="171450"/>
                </a:cubicBezTo>
                <a:cubicBezTo>
                  <a:pt x="2098075" y="168532"/>
                  <a:pt x="2104358" y="169824"/>
                  <a:pt x="2108278" y="166688"/>
                </a:cubicBezTo>
                <a:cubicBezTo>
                  <a:pt x="2112748" y="163112"/>
                  <a:pt x="2114476" y="157058"/>
                  <a:pt x="2117803" y="152400"/>
                </a:cubicBezTo>
                <a:cubicBezTo>
                  <a:pt x="2122416" y="145941"/>
                  <a:pt x="2127538" y="139853"/>
                  <a:pt x="2132090" y="133350"/>
                </a:cubicBezTo>
                <a:cubicBezTo>
                  <a:pt x="2138655" y="123972"/>
                  <a:pt x="2151140" y="104775"/>
                  <a:pt x="2151140" y="104775"/>
                </a:cubicBezTo>
                <a:cubicBezTo>
                  <a:pt x="2153183" y="90475"/>
                  <a:pt x="2156489" y="62938"/>
                  <a:pt x="2160665" y="47625"/>
                </a:cubicBezTo>
                <a:cubicBezTo>
                  <a:pt x="2166188" y="27374"/>
                  <a:pt x="2167204" y="16279"/>
                  <a:pt x="2184478" y="4763"/>
                </a:cubicBezTo>
                <a:cubicBezTo>
                  <a:pt x="2188655" y="1978"/>
                  <a:pt x="2194003" y="1588"/>
                  <a:pt x="2198765" y="0"/>
                </a:cubicBezTo>
                <a:cubicBezTo>
                  <a:pt x="2219403" y="1588"/>
                  <a:pt x="2240334" y="948"/>
                  <a:pt x="2260678" y="4763"/>
                </a:cubicBezTo>
                <a:cubicBezTo>
                  <a:pt x="2271514" y="6795"/>
                  <a:pt x="2281572" y="23455"/>
                  <a:pt x="2289253" y="28575"/>
                </a:cubicBezTo>
                <a:cubicBezTo>
                  <a:pt x="2332207" y="57211"/>
                  <a:pt x="2272868" y="5397"/>
                  <a:pt x="2317828" y="42863"/>
                </a:cubicBezTo>
                <a:cubicBezTo>
                  <a:pt x="2362594" y="80167"/>
                  <a:pt x="2288464" y="28050"/>
                  <a:pt x="2360690" y="76200"/>
                </a:cubicBezTo>
                <a:cubicBezTo>
                  <a:pt x="2365453" y="79375"/>
                  <a:pt x="2369548" y="83915"/>
                  <a:pt x="2374978" y="85725"/>
                </a:cubicBezTo>
                <a:lnTo>
                  <a:pt x="2403553" y="95250"/>
                </a:lnTo>
                <a:cubicBezTo>
                  <a:pt x="2408315" y="96838"/>
                  <a:pt x="2413663" y="97228"/>
                  <a:pt x="2417840" y="100013"/>
                </a:cubicBezTo>
                <a:cubicBezTo>
                  <a:pt x="2426268" y="105632"/>
                  <a:pt x="2435500" y="113596"/>
                  <a:pt x="2446415" y="114300"/>
                </a:cubicBezTo>
                <a:cubicBezTo>
                  <a:pt x="2490801" y="117164"/>
                  <a:pt x="2535315" y="117475"/>
                  <a:pt x="2579765" y="119063"/>
                </a:cubicBezTo>
                <a:cubicBezTo>
                  <a:pt x="2596147" y="122339"/>
                  <a:pt x="2606924" y="124101"/>
                  <a:pt x="2622628" y="128588"/>
                </a:cubicBezTo>
                <a:cubicBezTo>
                  <a:pt x="2627455" y="129967"/>
                  <a:pt x="2632153" y="131763"/>
                  <a:pt x="2636915" y="133350"/>
                </a:cubicBezTo>
                <a:cubicBezTo>
                  <a:pt x="2646440" y="139700"/>
                  <a:pt x="2659140" y="142875"/>
                  <a:pt x="2665490" y="152400"/>
                </a:cubicBezTo>
                <a:cubicBezTo>
                  <a:pt x="2677800" y="170865"/>
                  <a:pt x="2669585" y="164878"/>
                  <a:pt x="2689303" y="171450"/>
                </a:cubicBezTo>
                <a:cubicBezTo>
                  <a:pt x="2711944" y="186545"/>
                  <a:pt x="2701780" y="175545"/>
                  <a:pt x="2713115" y="209550"/>
                </a:cubicBezTo>
                <a:lnTo>
                  <a:pt x="2717878" y="223838"/>
                </a:lnTo>
                <a:cubicBezTo>
                  <a:pt x="2721570" y="268148"/>
                  <a:pt x="2718556" y="269073"/>
                  <a:pt x="2727403" y="300038"/>
                </a:cubicBezTo>
                <a:cubicBezTo>
                  <a:pt x="2728782" y="304865"/>
                  <a:pt x="2729029" y="310405"/>
                  <a:pt x="2732165" y="314325"/>
                </a:cubicBezTo>
                <a:cubicBezTo>
                  <a:pt x="2735741" y="318795"/>
                  <a:pt x="2741690" y="320675"/>
                  <a:pt x="2746453" y="323850"/>
                </a:cubicBezTo>
                <a:cubicBezTo>
                  <a:pt x="2751215" y="322263"/>
                  <a:pt x="2757190" y="322638"/>
                  <a:pt x="2760740" y="319088"/>
                </a:cubicBezTo>
                <a:cubicBezTo>
                  <a:pt x="2797598" y="282230"/>
                  <a:pt x="2769581" y="303174"/>
                  <a:pt x="2784553" y="276225"/>
                </a:cubicBezTo>
                <a:cubicBezTo>
                  <a:pt x="2790112" y="266218"/>
                  <a:pt x="2803603" y="247650"/>
                  <a:pt x="2803603" y="247650"/>
                </a:cubicBezTo>
                <a:cubicBezTo>
                  <a:pt x="2815570" y="211747"/>
                  <a:pt x="2799429" y="255996"/>
                  <a:pt x="2817890" y="219075"/>
                </a:cubicBezTo>
                <a:cubicBezTo>
                  <a:pt x="2820135" y="214585"/>
                  <a:pt x="2819517" y="208708"/>
                  <a:pt x="2822653" y="204788"/>
                </a:cubicBezTo>
                <a:cubicBezTo>
                  <a:pt x="2829368" y="196395"/>
                  <a:pt x="2841816" y="193638"/>
                  <a:pt x="2851228" y="190500"/>
                </a:cubicBezTo>
                <a:cubicBezTo>
                  <a:pt x="2870008" y="209281"/>
                  <a:pt x="2867270" y="202284"/>
                  <a:pt x="2875040" y="233363"/>
                </a:cubicBezTo>
                <a:lnTo>
                  <a:pt x="2884565" y="271463"/>
                </a:lnTo>
                <a:cubicBezTo>
                  <a:pt x="2886153" y="285750"/>
                  <a:pt x="2886509" y="300229"/>
                  <a:pt x="2889328" y="314325"/>
                </a:cubicBezTo>
                <a:cubicBezTo>
                  <a:pt x="2894962" y="342494"/>
                  <a:pt x="2901848" y="347392"/>
                  <a:pt x="2917903" y="371475"/>
                </a:cubicBezTo>
                <a:cubicBezTo>
                  <a:pt x="2930603" y="390526"/>
                  <a:pt x="2922665" y="382587"/>
                  <a:pt x="2941715" y="395288"/>
                </a:cubicBezTo>
                <a:cubicBezTo>
                  <a:pt x="2946478" y="393700"/>
                  <a:pt x="2951513" y="392770"/>
                  <a:pt x="2956003" y="390525"/>
                </a:cubicBezTo>
                <a:cubicBezTo>
                  <a:pt x="2967795" y="384629"/>
                  <a:pt x="2974373" y="378958"/>
                  <a:pt x="2979815" y="366713"/>
                </a:cubicBezTo>
                <a:cubicBezTo>
                  <a:pt x="2983893" y="357538"/>
                  <a:pt x="2984850" y="347118"/>
                  <a:pt x="2989340" y="338138"/>
                </a:cubicBezTo>
                <a:cubicBezTo>
                  <a:pt x="2995446" y="325926"/>
                  <a:pt x="3000625" y="317813"/>
                  <a:pt x="3003628" y="304800"/>
                </a:cubicBezTo>
                <a:cubicBezTo>
                  <a:pt x="3007268" y="289025"/>
                  <a:pt x="3010864" y="273202"/>
                  <a:pt x="3013153" y="257175"/>
                </a:cubicBezTo>
                <a:cubicBezTo>
                  <a:pt x="3018625" y="218868"/>
                  <a:pt x="3014365" y="234487"/>
                  <a:pt x="3022678" y="209550"/>
                </a:cubicBezTo>
                <a:cubicBezTo>
                  <a:pt x="3024265" y="192088"/>
                  <a:pt x="3024393" y="174431"/>
                  <a:pt x="3027440" y="157163"/>
                </a:cubicBezTo>
                <a:cubicBezTo>
                  <a:pt x="3029185" y="147276"/>
                  <a:pt x="3033790" y="138113"/>
                  <a:pt x="3036965" y="128588"/>
                </a:cubicBezTo>
                <a:lnTo>
                  <a:pt x="3041728" y="114300"/>
                </a:lnTo>
                <a:cubicBezTo>
                  <a:pt x="3052840" y="115888"/>
                  <a:pt x="3064058" y="116862"/>
                  <a:pt x="3075065" y="119063"/>
                </a:cubicBezTo>
                <a:cubicBezTo>
                  <a:pt x="3079988" y="120048"/>
                  <a:pt x="3085433" y="120689"/>
                  <a:pt x="3089353" y="123825"/>
                </a:cubicBezTo>
                <a:cubicBezTo>
                  <a:pt x="3120128" y="148445"/>
                  <a:pt x="3077253" y="130905"/>
                  <a:pt x="3113165" y="142875"/>
                </a:cubicBezTo>
                <a:cubicBezTo>
                  <a:pt x="3135807" y="157969"/>
                  <a:pt x="3125644" y="146970"/>
                  <a:pt x="3136978" y="180975"/>
                </a:cubicBezTo>
                <a:lnTo>
                  <a:pt x="3141740" y="195263"/>
                </a:lnTo>
                <a:cubicBezTo>
                  <a:pt x="3148769" y="328803"/>
                  <a:pt x="3138762" y="248534"/>
                  <a:pt x="3151265" y="304800"/>
                </a:cubicBezTo>
                <a:cubicBezTo>
                  <a:pt x="3154196" y="317988"/>
                  <a:pt x="3153627" y="333359"/>
                  <a:pt x="3165553" y="342900"/>
                </a:cubicBezTo>
                <a:cubicBezTo>
                  <a:pt x="3169473" y="346036"/>
                  <a:pt x="3175078" y="346075"/>
                  <a:pt x="3179840" y="347663"/>
                </a:cubicBezTo>
                <a:cubicBezTo>
                  <a:pt x="3189365" y="346075"/>
                  <a:pt x="3199591" y="346822"/>
                  <a:pt x="3208415" y="342900"/>
                </a:cubicBezTo>
                <a:cubicBezTo>
                  <a:pt x="3234042" y="331510"/>
                  <a:pt x="3214767" y="330197"/>
                  <a:pt x="3227465" y="314325"/>
                </a:cubicBezTo>
                <a:cubicBezTo>
                  <a:pt x="3231041" y="309855"/>
                  <a:pt x="3236990" y="307975"/>
                  <a:pt x="3241753" y="304800"/>
                </a:cubicBezTo>
                <a:cubicBezTo>
                  <a:pt x="3243340" y="300038"/>
                  <a:pt x="3244270" y="295003"/>
                  <a:pt x="3246515" y="290513"/>
                </a:cubicBezTo>
                <a:cubicBezTo>
                  <a:pt x="3252412" y="278719"/>
                  <a:pt x="3258081" y="272143"/>
                  <a:pt x="3270328" y="266700"/>
                </a:cubicBezTo>
                <a:cubicBezTo>
                  <a:pt x="3279503" y="262622"/>
                  <a:pt x="3298903" y="257175"/>
                  <a:pt x="3298903" y="257175"/>
                </a:cubicBezTo>
                <a:cubicBezTo>
                  <a:pt x="3306840" y="258763"/>
                  <a:pt x="3314862" y="259975"/>
                  <a:pt x="3322715" y="261938"/>
                </a:cubicBezTo>
                <a:cubicBezTo>
                  <a:pt x="3327585" y="263156"/>
                  <a:pt x="3333453" y="263150"/>
                  <a:pt x="3337003" y="266700"/>
                </a:cubicBezTo>
                <a:cubicBezTo>
                  <a:pt x="3340553" y="270250"/>
                  <a:pt x="3340178" y="276225"/>
                  <a:pt x="3341765" y="280988"/>
                </a:cubicBezTo>
                <a:cubicBezTo>
                  <a:pt x="3340178" y="293688"/>
                  <a:pt x="3339293" y="306496"/>
                  <a:pt x="3337003" y="319088"/>
                </a:cubicBezTo>
                <a:cubicBezTo>
                  <a:pt x="3336105" y="324027"/>
                  <a:pt x="3335790" y="329825"/>
                  <a:pt x="3332240" y="333375"/>
                </a:cubicBezTo>
                <a:cubicBezTo>
                  <a:pt x="3324145" y="341470"/>
                  <a:pt x="3313190" y="346075"/>
                  <a:pt x="3303665" y="352425"/>
                </a:cubicBezTo>
                <a:cubicBezTo>
                  <a:pt x="3298903" y="355600"/>
                  <a:pt x="3293425" y="357903"/>
                  <a:pt x="3289378" y="361950"/>
                </a:cubicBezTo>
                <a:cubicBezTo>
                  <a:pt x="3284615" y="366713"/>
                  <a:pt x="3279402" y="371064"/>
                  <a:pt x="3275090" y="376238"/>
                </a:cubicBezTo>
                <a:cubicBezTo>
                  <a:pt x="3271426" y="380635"/>
                  <a:pt x="3270034" y="386949"/>
                  <a:pt x="3265565" y="390525"/>
                </a:cubicBezTo>
                <a:cubicBezTo>
                  <a:pt x="3261645" y="393661"/>
                  <a:pt x="3255768" y="393043"/>
                  <a:pt x="3251278" y="395288"/>
                </a:cubicBezTo>
                <a:cubicBezTo>
                  <a:pt x="3246158" y="397848"/>
                  <a:pt x="3241753" y="401638"/>
                  <a:pt x="3236990" y="404813"/>
                </a:cubicBezTo>
                <a:cubicBezTo>
                  <a:pt x="3233815" y="409575"/>
                  <a:pt x="3231934" y="415524"/>
                  <a:pt x="3227465" y="419100"/>
                </a:cubicBezTo>
                <a:cubicBezTo>
                  <a:pt x="3223545" y="422236"/>
                  <a:pt x="3217668" y="421618"/>
                  <a:pt x="3213178" y="423863"/>
                </a:cubicBezTo>
                <a:cubicBezTo>
                  <a:pt x="3208058" y="426423"/>
                  <a:pt x="3203653" y="430213"/>
                  <a:pt x="3198890" y="433388"/>
                </a:cubicBezTo>
                <a:cubicBezTo>
                  <a:pt x="3180449" y="461048"/>
                  <a:pt x="3186362" y="445702"/>
                  <a:pt x="3194128" y="500063"/>
                </a:cubicBezTo>
                <a:cubicBezTo>
                  <a:pt x="3194838" y="505032"/>
                  <a:pt x="3195340" y="510800"/>
                  <a:pt x="3198890" y="514350"/>
                </a:cubicBezTo>
                <a:cubicBezTo>
                  <a:pt x="3202440" y="517900"/>
                  <a:pt x="3208688" y="516868"/>
                  <a:pt x="3213178" y="519113"/>
                </a:cubicBezTo>
                <a:cubicBezTo>
                  <a:pt x="3250100" y="537574"/>
                  <a:pt x="3205846" y="521433"/>
                  <a:pt x="3241753" y="533400"/>
                </a:cubicBezTo>
                <a:cubicBezTo>
                  <a:pt x="3256040" y="531813"/>
                  <a:pt x="3270272" y="527682"/>
                  <a:pt x="3284615" y="528638"/>
                </a:cubicBezTo>
                <a:cubicBezTo>
                  <a:pt x="3312969" y="530528"/>
                  <a:pt x="3308058" y="537978"/>
                  <a:pt x="3327478" y="547688"/>
                </a:cubicBezTo>
                <a:cubicBezTo>
                  <a:pt x="3331968" y="549933"/>
                  <a:pt x="3337003" y="550863"/>
                  <a:pt x="3341765" y="552450"/>
                </a:cubicBezTo>
                <a:cubicBezTo>
                  <a:pt x="3344940" y="557213"/>
                  <a:pt x="3347243" y="562691"/>
                  <a:pt x="3351290" y="566738"/>
                </a:cubicBezTo>
                <a:cubicBezTo>
                  <a:pt x="3383043" y="598491"/>
                  <a:pt x="3349701" y="552448"/>
                  <a:pt x="3375103" y="590550"/>
                </a:cubicBezTo>
                <a:cubicBezTo>
                  <a:pt x="3376690" y="595313"/>
                  <a:pt x="3379865" y="599818"/>
                  <a:pt x="3379865" y="604838"/>
                </a:cubicBezTo>
                <a:cubicBezTo>
                  <a:pt x="3379865" y="623342"/>
                  <a:pt x="3377838" y="638243"/>
                  <a:pt x="3360815" y="647700"/>
                </a:cubicBezTo>
                <a:cubicBezTo>
                  <a:pt x="3352038" y="652576"/>
                  <a:pt x="3341765" y="654050"/>
                  <a:pt x="3332240" y="657225"/>
                </a:cubicBezTo>
                <a:lnTo>
                  <a:pt x="3317953" y="661988"/>
                </a:lnTo>
                <a:cubicBezTo>
                  <a:pt x="3300901" y="687565"/>
                  <a:pt x="3300426" y="682849"/>
                  <a:pt x="3294140" y="704850"/>
                </a:cubicBezTo>
                <a:cubicBezTo>
                  <a:pt x="3292342" y="711144"/>
                  <a:pt x="3290965" y="717550"/>
                  <a:pt x="3289378" y="723900"/>
                </a:cubicBezTo>
                <a:cubicBezTo>
                  <a:pt x="3295404" y="778140"/>
                  <a:pt x="3286166" y="754802"/>
                  <a:pt x="3313190" y="795338"/>
                </a:cubicBezTo>
                <a:cubicBezTo>
                  <a:pt x="3316365" y="800100"/>
                  <a:pt x="3317953" y="806450"/>
                  <a:pt x="3322715" y="809625"/>
                </a:cubicBezTo>
                <a:cubicBezTo>
                  <a:pt x="3332240" y="815975"/>
                  <a:pt x="3340430" y="825055"/>
                  <a:pt x="3351290" y="828675"/>
                </a:cubicBezTo>
                <a:cubicBezTo>
                  <a:pt x="3356053" y="830263"/>
                  <a:pt x="3361088" y="831193"/>
                  <a:pt x="3365578" y="833438"/>
                </a:cubicBezTo>
                <a:cubicBezTo>
                  <a:pt x="3381186" y="841242"/>
                  <a:pt x="3379865" y="837961"/>
                  <a:pt x="3379865" y="847725"/>
                </a:cubicBezTo>
              </a:path>
            </a:pathLst>
          </a:custGeom>
          <a:noFill/>
          <a:ln w="571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44" name="Freeform 43"/>
          <p:cNvSpPr/>
          <p:nvPr/>
        </p:nvSpPr>
        <p:spPr bwMode="auto">
          <a:xfrm>
            <a:off x="7049089" y="1215617"/>
            <a:ext cx="2918824" cy="1708772"/>
          </a:xfrm>
          <a:custGeom>
            <a:avLst/>
            <a:gdLst>
              <a:gd name="connsiteX0" fmla="*/ 4174 w 2918824"/>
              <a:gd name="connsiteY0" fmla="*/ 8346 h 1708772"/>
              <a:gd name="connsiteX1" fmla="*/ 18461 w 2918824"/>
              <a:gd name="connsiteY1" fmla="*/ 36921 h 1708772"/>
              <a:gd name="connsiteX2" fmla="*/ 23224 w 2918824"/>
              <a:gd name="connsiteY2" fmla="*/ 51208 h 1708772"/>
              <a:gd name="connsiteX3" fmla="*/ 37511 w 2918824"/>
              <a:gd name="connsiteY3" fmla="*/ 55971 h 1708772"/>
              <a:gd name="connsiteX4" fmla="*/ 47036 w 2918824"/>
              <a:gd name="connsiteY4" fmla="*/ 70258 h 1708772"/>
              <a:gd name="connsiteX5" fmla="*/ 61324 w 2918824"/>
              <a:gd name="connsiteY5" fmla="*/ 75021 h 1708772"/>
              <a:gd name="connsiteX6" fmla="*/ 75611 w 2918824"/>
              <a:gd name="connsiteY6" fmla="*/ 84546 h 1708772"/>
              <a:gd name="connsiteX7" fmla="*/ 80374 w 2918824"/>
              <a:gd name="connsiteY7" fmla="*/ 117883 h 1708772"/>
              <a:gd name="connsiteX8" fmla="*/ 89899 w 2918824"/>
              <a:gd name="connsiteY8" fmla="*/ 132171 h 1708772"/>
              <a:gd name="connsiteX9" fmla="*/ 118474 w 2918824"/>
              <a:gd name="connsiteY9" fmla="*/ 127408 h 1708772"/>
              <a:gd name="connsiteX10" fmla="*/ 147049 w 2918824"/>
              <a:gd name="connsiteY10" fmla="*/ 108358 h 1708772"/>
              <a:gd name="connsiteX11" fmla="*/ 156574 w 2918824"/>
              <a:gd name="connsiteY11" fmla="*/ 122646 h 1708772"/>
              <a:gd name="connsiteX12" fmla="*/ 151811 w 2918824"/>
              <a:gd name="connsiteY12" fmla="*/ 146458 h 1708772"/>
              <a:gd name="connsiteX13" fmla="*/ 127999 w 2918824"/>
              <a:gd name="connsiteY13" fmla="*/ 175033 h 1708772"/>
              <a:gd name="connsiteX14" fmla="*/ 113711 w 2918824"/>
              <a:gd name="connsiteY14" fmla="*/ 203608 h 1708772"/>
              <a:gd name="connsiteX15" fmla="*/ 99424 w 2918824"/>
              <a:gd name="connsiteY15" fmla="*/ 222658 h 1708772"/>
              <a:gd name="connsiteX16" fmla="*/ 104186 w 2918824"/>
              <a:gd name="connsiteY16" fmla="*/ 279808 h 1708772"/>
              <a:gd name="connsiteX17" fmla="*/ 127999 w 2918824"/>
              <a:gd name="connsiteY17" fmla="*/ 298858 h 1708772"/>
              <a:gd name="connsiteX18" fmla="*/ 151811 w 2918824"/>
              <a:gd name="connsiteY18" fmla="*/ 303621 h 1708772"/>
              <a:gd name="connsiteX19" fmla="*/ 166099 w 2918824"/>
              <a:gd name="connsiteY19" fmla="*/ 308383 h 1708772"/>
              <a:gd name="connsiteX20" fmla="*/ 189911 w 2918824"/>
              <a:gd name="connsiteY20" fmla="*/ 303621 h 1708772"/>
              <a:gd name="connsiteX21" fmla="*/ 199436 w 2918824"/>
              <a:gd name="connsiteY21" fmla="*/ 289333 h 1708772"/>
              <a:gd name="connsiteX22" fmla="*/ 218486 w 2918824"/>
              <a:gd name="connsiteY22" fmla="*/ 270283 h 1708772"/>
              <a:gd name="connsiteX23" fmla="*/ 232774 w 2918824"/>
              <a:gd name="connsiteY23" fmla="*/ 232183 h 1708772"/>
              <a:gd name="connsiteX24" fmla="*/ 237536 w 2918824"/>
              <a:gd name="connsiteY24" fmla="*/ 217896 h 1708772"/>
              <a:gd name="connsiteX25" fmla="*/ 261349 w 2918824"/>
              <a:gd name="connsiteY25" fmla="*/ 189321 h 1708772"/>
              <a:gd name="connsiteX26" fmla="*/ 299449 w 2918824"/>
              <a:gd name="connsiteY26" fmla="*/ 160746 h 1708772"/>
              <a:gd name="connsiteX27" fmla="*/ 347074 w 2918824"/>
              <a:gd name="connsiteY27" fmla="*/ 146458 h 1708772"/>
              <a:gd name="connsiteX28" fmla="*/ 428036 w 2918824"/>
              <a:gd name="connsiteY28" fmla="*/ 141696 h 1708772"/>
              <a:gd name="connsiteX29" fmla="*/ 437561 w 2918824"/>
              <a:gd name="connsiteY29" fmla="*/ 155983 h 1708772"/>
              <a:gd name="connsiteX30" fmla="*/ 423274 w 2918824"/>
              <a:gd name="connsiteY30" fmla="*/ 208371 h 1708772"/>
              <a:gd name="connsiteX31" fmla="*/ 413749 w 2918824"/>
              <a:gd name="connsiteY31" fmla="*/ 222658 h 1708772"/>
              <a:gd name="connsiteX32" fmla="*/ 399461 w 2918824"/>
              <a:gd name="connsiteY32" fmla="*/ 236946 h 1708772"/>
              <a:gd name="connsiteX33" fmla="*/ 370886 w 2918824"/>
              <a:gd name="connsiteY33" fmla="*/ 255996 h 1708772"/>
              <a:gd name="connsiteX34" fmla="*/ 361361 w 2918824"/>
              <a:gd name="connsiteY34" fmla="*/ 270283 h 1708772"/>
              <a:gd name="connsiteX35" fmla="*/ 347074 w 2918824"/>
              <a:gd name="connsiteY35" fmla="*/ 275046 h 1708772"/>
              <a:gd name="connsiteX36" fmla="*/ 332786 w 2918824"/>
              <a:gd name="connsiteY36" fmla="*/ 284571 h 1708772"/>
              <a:gd name="connsiteX37" fmla="*/ 308974 w 2918824"/>
              <a:gd name="connsiteY37" fmla="*/ 313146 h 1708772"/>
              <a:gd name="connsiteX38" fmla="*/ 294686 w 2918824"/>
              <a:gd name="connsiteY38" fmla="*/ 322671 h 1708772"/>
              <a:gd name="connsiteX39" fmla="*/ 285161 w 2918824"/>
              <a:gd name="connsiteY39" fmla="*/ 336958 h 1708772"/>
              <a:gd name="connsiteX40" fmla="*/ 270874 w 2918824"/>
              <a:gd name="connsiteY40" fmla="*/ 384583 h 1708772"/>
              <a:gd name="connsiteX41" fmla="*/ 285161 w 2918824"/>
              <a:gd name="connsiteY41" fmla="*/ 436971 h 1708772"/>
              <a:gd name="connsiteX42" fmla="*/ 299449 w 2918824"/>
              <a:gd name="connsiteY42" fmla="*/ 441733 h 1708772"/>
              <a:gd name="connsiteX43" fmla="*/ 347074 w 2918824"/>
              <a:gd name="connsiteY43" fmla="*/ 465546 h 1708772"/>
              <a:gd name="connsiteX44" fmla="*/ 432799 w 2918824"/>
              <a:gd name="connsiteY44" fmla="*/ 460783 h 1708772"/>
              <a:gd name="connsiteX45" fmla="*/ 447086 w 2918824"/>
              <a:gd name="connsiteY45" fmla="*/ 456021 h 1708772"/>
              <a:gd name="connsiteX46" fmla="*/ 456611 w 2918824"/>
              <a:gd name="connsiteY46" fmla="*/ 441733 h 1708772"/>
              <a:gd name="connsiteX47" fmla="*/ 470899 w 2918824"/>
              <a:gd name="connsiteY47" fmla="*/ 432208 h 1708772"/>
              <a:gd name="connsiteX48" fmla="*/ 489949 w 2918824"/>
              <a:gd name="connsiteY48" fmla="*/ 403633 h 1708772"/>
              <a:gd name="connsiteX49" fmla="*/ 499474 w 2918824"/>
              <a:gd name="connsiteY49" fmla="*/ 389346 h 1708772"/>
              <a:gd name="connsiteX50" fmla="*/ 513761 w 2918824"/>
              <a:gd name="connsiteY50" fmla="*/ 379821 h 1708772"/>
              <a:gd name="connsiteX51" fmla="*/ 528049 w 2918824"/>
              <a:gd name="connsiteY51" fmla="*/ 365533 h 1708772"/>
              <a:gd name="connsiteX52" fmla="*/ 594724 w 2918824"/>
              <a:gd name="connsiteY52" fmla="*/ 370296 h 1708772"/>
              <a:gd name="connsiteX53" fmla="*/ 623299 w 2918824"/>
              <a:gd name="connsiteY53" fmla="*/ 360771 h 1708772"/>
              <a:gd name="connsiteX54" fmla="*/ 618536 w 2918824"/>
              <a:gd name="connsiteY54" fmla="*/ 322671 h 1708772"/>
              <a:gd name="connsiteX55" fmla="*/ 604249 w 2918824"/>
              <a:gd name="connsiteY55" fmla="*/ 313146 h 1708772"/>
              <a:gd name="connsiteX56" fmla="*/ 594724 w 2918824"/>
              <a:gd name="connsiteY56" fmla="*/ 298858 h 1708772"/>
              <a:gd name="connsiteX57" fmla="*/ 580436 w 2918824"/>
              <a:gd name="connsiteY57" fmla="*/ 246471 h 1708772"/>
              <a:gd name="connsiteX58" fmla="*/ 585199 w 2918824"/>
              <a:gd name="connsiteY58" fmla="*/ 208371 h 1708772"/>
              <a:gd name="connsiteX59" fmla="*/ 647111 w 2918824"/>
              <a:gd name="connsiteY59" fmla="*/ 217896 h 1708772"/>
              <a:gd name="connsiteX60" fmla="*/ 675686 w 2918824"/>
              <a:gd name="connsiteY60" fmla="*/ 236946 h 1708772"/>
              <a:gd name="connsiteX61" fmla="*/ 685211 w 2918824"/>
              <a:gd name="connsiteY61" fmla="*/ 251233 h 1708772"/>
              <a:gd name="connsiteX62" fmla="*/ 713786 w 2918824"/>
              <a:gd name="connsiteY62" fmla="*/ 270283 h 1708772"/>
              <a:gd name="connsiteX63" fmla="*/ 742361 w 2918824"/>
              <a:gd name="connsiteY63" fmla="*/ 284571 h 1708772"/>
              <a:gd name="connsiteX64" fmla="*/ 785224 w 2918824"/>
              <a:gd name="connsiteY64" fmla="*/ 279808 h 1708772"/>
              <a:gd name="connsiteX65" fmla="*/ 804274 w 2918824"/>
              <a:gd name="connsiteY65" fmla="*/ 255996 h 1708772"/>
              <a:gd name="connsiteX66" fmla="*/ 818561 w 2918824"/>
              <a:gd name="connsiteY66" fmla="*/ 251233 h 1708772"/>
              <a:gd name="connsiteX67" fmla="*/ 828086 w 2918824"/>
              <a:gd name="connsiteY67" fmla="*/ 236946 h 1708772"/>
              <a:gd name="connsiteX68" fmla="*/ 842374 w 2918824"/>
              <a:gd name="connsiteY68" fmla="*/ 222658 h 1708772"/>
              <a:gd name="connsiteX69" fmla="*/ 847136 w 2918824"/>
              <a:gd name="connsiteY69" fmla="*/ 208371 h 1708772"/>
              <a:gd name="connsiteX70" fmla="*/ 856661 w 2918824"/>
              <a:gd name="connsiteY70" fmla="*/ 194083 h 1708772"/>
              <a:gd name="connsiteX71" fmla="*/ 866186 w 2918824"/>
              <a:gd name="connsiteY71" fmla="*/ 165508 h 1708772"/>
              <a:gd name="connsiteX72" fmla="*/ 870949 w 2918824"/>
              <a:gd name="connsiteY72" fmla="*/ 151221 h 1708772"/>
              <a:gd name="connsiteX73" fmla="*/ 875711 w 2918824"/>
              <a:gd name="connsiteY73" fmla="*/ 127408 h 1708772"/>
              <a:gd name="connsiteX74" fmla="*/ 885236 w 2918824"/>
              <a:gd name="connsiteY74" fmla="*/ 89308 h 1708772"/>
              <a:gd name="connsiteX75" fmla="*/ 913811 w 2918824"/>
              <a:gd name="connsiteY75" fmla="*/ 75021 h 1708772"/>
              <a:gd name="connsiteX76" fmla="*/ 961436 w 2918824"/>
              <a:gd name="connsiteY76" fmla="*/ 94071 h 1708772"/>
              <a:gd name="connsiteX77" fmla="*/ 966199 w 2918824"/>
              <a:gd name="connsiteY77" fmla="*/ 108358 h 1708772"/>
              <a:gd name="connsiteX78" fmla="*/ 994774 w 2918824"/>
              <a:gd name="connsiteY78" fmla="*/ 203608 h 1708772"/>
              <a:gd name="connsiteX79" fmla="*/ 1009061 w 2918824"/>
              <a:gd name="connsiteY79" fmla="*/ 194083 h 1708772"/>
              <a:gd name="connsiteX80" fmla="*/ 1047161 w 2918824"/>
              <a:gd name="connsiteY80" fmla="*/ 136933 h 1708772"/>
              <a:gd name="connsiteX81" fmla="*/ 1075736 w 2918824"/>
              <a:gd name="connsiteY81" fmla="*/ 127408 h 1708772"/>
              <a:gd name="connsiteX82" fmla="*/ 1090024 w 2918824"/>
              <a:gd name="connsiteY82" fmla="*/ 132171 h 1708772"/>
              <a:gd name="connsiteX83" fmla="*/ 1094786 w 2918824"/>
              <a:gd name="connsiteY83" fmla="*/ 146458 h 1708772"/>
              <a:gd name="connsiteX84" fmla="*/ 1099549 w 2918824"/>
              <a:gd name="connsiteY84" fmla="*/ 179796 h 1708772"/>
              <a:gd name="connsiteX85" fmla="*/ 1113836 w 2918824"/>
              <a:gd name="connsiteY85" fmla="*/ 232183 h 1708772"/>
              <a:gd name="connsiteX86" fmla="*/ 1123361 w 2918824"/>
              <a:gd name="connsiteY86" fmla="*/ 260758 h 1708772"/>
              <a:gd name="connsiteX87" fmla="*/ 1128124 w 2918824"/>
              <a:gd name="connsiteY87" fmla="*/ 275046 h 1708772"/>
              <a:gd name="connsiteX88" fmla="*/ 1142411 w 2918824"/>
              <a:gd name="connsiteY88" fmla="*/ 289333 h 1708772"/>
              <a:gd name="connsiteX89" fmla="*/ 1175749 w 2918824"/>
              <a:gd name="connsiteY89" fmla="*/ 313146 h 1708772"/>
              <a:gd name="connsiteX90" fmla="*/ 1190036 w 2918824"/>
              <a:gd name="connsiteY90" fmla="*/ 317908 h 1708772"/>
              <a:gd name="connsiteX91" fmla="*/ 1223374 w 2918824"/>
              <a:gd name="connsiteY91" fmla="*/ 313146 h 1708772"/>
              <a:gd name="connsiteX92" fmla="*/ 1237661 w 2918824"/>
              <a:gd name="connsiteY92" fmla="*/ 308383 h 1708772"/>
              <a:gd name="connsiteX93" fmla="*/ 1266236 w 2918824"/>
              <a:gd name="connsiteY93" fmla="*/ 251233 h 1708772"/>
              <a:gd name="connsiteX94" fmla="*/ 1280524 w 2918824"/>
              <a:gd name="connsiteY94" fmla="*/ 246471 h 1708772"/>
              <a:gd name="connsiteX95" fmla="*/ 1294811 w 2918824"/>
              <a:gd name="connsiteY95" fmla="*/ 236946 h 1708772"/>
              <a:gd name="connsiteX96" fmla="*/ 1361486 w 2918824"/>
              <a:gd name="connsiteY96" fmla="*/ 251233 h 1708772"/>
              <a:gd name="connsiteX97" fmla="*/ 1356724 w 2918824"/>
              <a:gd name="connsiteY97" fmla="*/ 322671 h 1708772"/>
              <a:gd name="connsiteX98" fmla="*/ 1351961 w 2918824"/>
              <a:gd name="connsiteY98" fmla="*/ 336958 h 1708772"/>
              <a:gd name="connsiteX99" fmla="*/ 1332911 w 2918824"/>
              <a:gd name="connsiteY99" fmla="*/ 365533 h 1708772"/>
              <a:gd name="connsiteX100" fmla="*/ 1332911 w 2918824"/>
              <a:gd name="connsiteY100" fmla="*/ 451258 h 1708772"/>
              <a:gd name="connsiteX101" fmla="*/ 1361486 w 2918824"/>
              <a:gd name="connsiteY101" fmla="*/ 475071 h 1708772"/>
              <a:gd name="connsiteX102" fmla="*/ 1399586 w 2918824"/>
              <a:gd name="connsiteY102" fmla="*/ 470308 h 1708772"/>
              <a:gd name="connsiteX103" fmla="*/ 1418636 w 2918824"/>
              <a:gd name="connsiteY103" fmla="*/ 441733 h 1708772"/>
              <a:gd name="connsiteX104" fmla="*/ 1432924 w 2918824"/>
              <a:gd name="connsiteY104" fmla="*/ 436971 h 1708772"/>
              <a:gd name="connsiteX105" fmla="*/ 1447211 w 2918824"/>
              <a:gd name="connsiteY105" fmla="*/ 427446 h 1708772"/>
              <a:gd name="connsiteX106" fmla="*/ 1542461 w 2918824"/>
              <a:gd name="connsiteY106" fmla="*/ 427446 h 1708772"/>
              <a:gd name="connsiteX107" fmla="*/ 1556749 w 2918824"/>
              <a:gd name="connsiteY107" fmla="*/ 432208 h 1708772"/>
              <a:gd name="connsiteX108" fmla="*/ 1561511 w 2918824"/>
              <a:gd name="connsiteY108" fmla="*/ 413158 h 1708772"/>
              <a:gd name="connsiteX109" fmla="*/ 1566274 w 2918824"/>
              <a:gd name="connsiteY109" fmla="*/ 398871 h 1708772"/>
              <a:gd name="connsiteX110" fmla="*/ 1580561 w 2918824"/>
              <a:gd name="connsiteY110" fmla="*/ 427446 h 1708772"/>
              <a:gd name="connsiteX111" fmla="*/ 1609136 w 2918824"/>
              <a:gd name="connsiteY111" fmla="*/ 436971 h 1708772"/>
              <a:gd name="connsiteX112" fmla="*/ 1628186 w 2918824"/>
              <a:gd name="connsiteY112" fmla="*/ 460783 h 1708772"/>
              <a:gd name="connsiteX113" fmla="*/ 1637711 w 2918824"/>
              <a:gd name="connsiteY113" fmla="*/ 475071 h 1708772"/>
              <a:gd name="connsiteX114" fmla="*/ 1666286 w 2918824"/>
              <a:gd name="connsiteY114" fmla="*/ 494121 h 1708772"/>
              <a:gd name="connsiteX115" fmla="*/ 1694861 w 2918824"/>
              <a:gd name="connsiteY115" fmla="*/ 508408 h 1708772"/>
              <a:gd name="connsiteX116" fmla="*/ 1723436 w 2918824"/>
              <a:gd name="connsiteY116" fmla="*/ 527458 h 1708772"/>
              <a:gd name="connsiteX117" fmla="*/ 1737724 w 2918824"/>
              <a:gd name="connsiteY117" fmla="*/ 532221 h 1708772"/>
              <a:gd name="connsiteX118" fmla="*/ 1766299 w 2918824"/>
              <a:gd name="connsiteY118" fmla="*/ 546508 h 1708772"/>
              <a:gd name="connsiteX119" fmla="*/ 1775824 w 2918824"/>
              <a:gd name="connsiteY119" fmla="*/ 575083 h 1708772"/>
              <a:gd name="connsiteX120" fmla="*/ 1780586 w 2918824"/>
              <a:gd name="connsiteY120" fmla="*/ 594133 h 1708772"/>
              <a:gd name="connsiteX121" fmla="*/ 1790111 w 2918824"/>
              <a:gd name="connsiteY121" fmla="*/ 622708 h 1708772"/>
              <a:gd name="connsiteX122" fmla="*/ 1799636 w 2918824"/>
              <a:gd name="connsiteY122" fmla="*/ 651283 h 1708772"/>
              <a:gd name="connsiteX123" fmla="*/ 1804399 w 2918824"/>
              <a:gd name="connsiteY123" fmla="*/ 665571 h 1708772"/>
              <a:gd name="connsiteX124" fmla="*/ 1818686 w 2918824"/>
              <a:gd name="connsiteY124" fmla="*/ 713196 h 1708772"/>
              <a:gd name="connsiteX125" fmla="*/ 1832974 w 2918824"/>
              <a:gd name="connsiteY125" fmla="*/ 727483 h 1708772"/>
              <a:gd name="connsiteX126" fmla="*/ 1852024 w 2918824"/>
              <a:gd name="connsiteY126" fmla="*/ 756058 h 1708772"/>
              <a:gd name="connsiteX127" fmla="*/ 1861549 w 2918824"/>
              <a:gd name="connsiteY127" fmla="*/ 784633 h 1708772"/>
              <a:gd name="connsiteX128" fmla="*/ 1871074 w 2918824"/>
              <a:gd name="connsiteY128" fmla="*/ 798921 h 1708772"/>
              <a:gd name="connsiteX129" fmla="*/ 1875836 w 2918824"/>
              <a:gd name="connsiteY129" fmla="*/ 813208 h 1708772"/>
              <a:gd name="connsiteX130" fmla="*/ 1885361 w 2918824"/>
              <a:gd name="connsiteY130" fmla="*/ 827496 h 1708772"/>
              <a:gd name="connsiteX131" fmla="*/ 1894886 w 2918824"/>
              <a:gd name="connsiteY131" fmla="*/ 856071 h 1708772"/>
              <a:gd name="connsiteX132" fmla="*/ 1899649 w 2918824"/>
              <a:gd name="connsiteY132" fmla="*/ 870358 h 1708772"/>
              <a:gd name="connsiteX133" fmla="*/ 1909174 w 2918824"/>
              <a:gd name="connsiteY133" fmla="*/ 956083 h 1708772"/>
              <a:gd name="connsiteX134" fmla="*/ 1913936 w 2918824"/>
              <a:gd name="connsiteY134" fmla="*/ 970371 h 1708772"/>
              <a:gd name="connsiteX135" fmla="*/ 1928224 w 2918824"/>
              <a:gd name="connsiteY135" fmla="*/ 984658 h 1708772"/>
              <a:gd name="connsiteX136" fmla="*/ 1942511 w 2918824"/>
              <a:gd name="connsiteY136" fmla="*/ 1013233 h 1708772"/>
              <a:gd name="connsiteX137" fmla="*/ 1952036 w 2918824"/>
              <a:gd name="connsiteY137" fmla="*/ 1041808 h 1708772"/>
              <a:gd name="connsiteX138" fmla="*/ 1961561 w 2918824"/>
              <a:gd name="connsiteY138" fmla="*/ 1056096 h 1708772"/>
              <a:gd name="connsiteX139" fmla="*/ 1966324 w 2918824"/>
              <a:gd name="connsiteY139" fmla="*/ 1070383 h 1708772"/>
              <a:gd name="connsiteX140" fmla="*/ 1980611 w 2918824"/>
              <a:gd name="connsiteY140" fmla="*/ 1079908 h 1708772"/>
              <a:gd name="connsiteX141" fmla="*/ 2071099 w 2918824"/>
              <a:gd name="connsiteY141" fmla="*/ 1094196 h 1708772"/>
              <a:gd name="connsiteX142" fmla="*/ 2118724 w 2918824"/>
              <a:gd name="connsiteY142" fmla="*/ 1098958 h 1708772"/>
              <a:gd name="connsiteX143" fmla="*/ 2133011 w 2918824"/>
              <a:gd name="connsiteY143" fmla="*/ 1132296 h 1708772"/>
              <a:gd name="connsiteX144" fmla="*/ 2142536 w 2918824"/>
              <a:gd name="connsiteY144" fmla="*/ 1160871 h 1708772"/>
              <a:gd name="connsiteX145" fmla="*/ 2156824 w 2918824"/>
              <a:gd name="connsiteY145" fmla="*/ 1218021 h 1708772"/>
              <a:gd name="connsiteX146" fmla="*/ 2166349 w 2918824"/>
              <a:gd name="connsiteY146" fmla="*/ 1232308 h 1708772"/>
              <a:gd name="connsiteX147" fmla="*/ 2194924 w 2918824"/>
              <a:gd name="connsiteY147" fmla="*/ 1246596 h 1708772"/>
              <a:gd name="connsiteX148" fmla="*/ 2294936 w 2918824"/>
              <a:gd name="connsiteY148" fmla="*/ 1251358 h 1708772"/>
              <a:gd name="connsiteX149" fmla="*/ 2328274 w 2918824"/>
              <a:gd name="connsiteY149" fmla="*/ 1265646 h 1708772"/>
              <a:gd name="connsiteX150" fmla="*/ 2356849 w 2918824"/>
              <a:gd name="connsiteY150" fmla="*/ 1275171 h 1708772"/>
              <a:gd name="connsiteX151" fmla="*/ 2366374 w 2918824"/>
              <a:gd name="connsiteY151" fmla="*/ 1289458 h 1708772"/>
              <a:gd name="connsiteX152" fmla="*/ 2375899 w 2918824"/>
              <a:gd name="connsiteY152" fmla="*/ 1341846 h 1708772"/>
              <a:gd name="connsiteX153" fmla="*/ 2385424 w 2918824"/>
              <a:gd name="connsiteY153" fmla="*/ 1375183 h 1708772"/>
              <a:gd name="connsiteX154" fmla="*/ 2394949 w 2918824"/>
              <a:gd name="connsiteY154" fmla="*/ 1413283 h 1708772"/>
              <a:gd name="connsiteX155" fmla="*/ 2399711 w 2918824"/>
              <a:gd name="connsiteY155" fmla="*/ 1427571 h 1708772"/>
              <a:gd name="connsiteX156" fmla="*/ 2418761 w 2918824"/>
              <a:gd name="connsiteY156" fmla="*/ 1494246 h 1708772"/>
              <a:gd name="connsiteX157" fmla="*/ 2433049 w 2918824"/>
              <a:gd name="connsiteY157" fmla="*/ 1508533 h 1708772"/>
              <a:gd name="connsiteX158" fmla="*/ 2461624 w 2918824"/>
              <a:gd name="connsiteY158" fmla="*/ 1565683 h 1708772"/>
              <a:gd name="connsiteX159" fmla="*/ 2471149 w 2918824"/>
              <a:gd name="connsiteY159" fmla="*/ 1579971 h 1708772"/>
              <a:gd name="connsiteX160" fmla="*/ 2485436 w 2918824"/>
              <a:gd name="connsiteY160" fmla="*/ 1589496 h 1708772"/>
              <a:gd name="connsiteX161" fmla="*/ 2514011 w 2918824"/>
              <a:gd name="connsiteY161" fmla="*/ 1599021 h 1708772"/>
              <a:gd name="connsiteX162" fmla="*/ 2566399 w 2918824"/>
              <a:gd name="connsiteY162" fmla="*/ 1594258 h 1708772"/>
              <a:gd name="connsiteX163" fmla="*/ 2599736 w 2918824"/>
              <a:gd name="connsiteY163" fmla="*/ 1589496 h 1708772"/>
              <a:gd name="connsiteX164" fmla="*/ 2628311 w 2918824"/>
              <a:gd name="connsiteY164" fmla="*/ 1570446 h 1708772"/>
              <a:gd name="connsiteX165" fmla="*/ 2675936 w 2918824"/>
              <a:gd name="connsiteY165" fmla="*/ 1575208 h 1708772"/>
              <a:gd name="connsiteX166" fmla="*/ 2666411 w 2918824"/>
              <a:gd name="connsiteY166" fmla="*/ 1641883 h 1708772"/>
              <a:gd name="connsiteX167" fmla="*/ 2647361 w 2918824"/>
              <a:gd name="connsiteY167" fmla="*/ 1670458 h 1708772"/>
              <a:gd name="connsiteX168" fmla="*/ 2666411 w 2918824"/>
              <a:gd name="connsiteY168" fmla="*/ 1699033 h 1708772"/>
              <a:gd name="connsiteX169" fmla="*/ 2694986 w 2918824"/>
              <a:gd name="connsiteY169" fmla="*/ 1708558 h 1708772"/>
              <a:gd name="connsiteX170" fmla="*/ 2709274 w 2918824"/>
              <a:gd name="connsiteY170" fmla="*/ 1703796 h 1708772"/>
              <a:gd name="connsiteX171" fmla="*/ 2704511 w 2918824"/>
              <a:gd name="connsiteY171" fmla="*/ 1637121 h 1708772"/>
              <a:gd name="connsiteX172" fmla="*/ 2709274 w 2918824"/>
              <a:gd name="connsiteY172" fmla="*/ 1618071 h 1708772"/>
              <a:gd name="connsiteX173" fmla="*/ 2728324 w 2918824"/>
              <a:gd name="connsiteY173" fmla="*/ 1608546 h 1708772"/>
              <a:gd name="connsiteX174" fmla="*/ 2756899 w 2918824"/>
              <a:gd name="connsiteY174" fmla="*/ 1599021 h 1708772"/>
              <a:gd name="connsiteX175" fmla="*/ 2814049 w 2918824"/>
              <a:gd name="connsiteY175" fmla="*/ 1570446 h 1708772"/>
              <a:gd name="connsiteX176" fmla="*/ 2828336 w 2918824"/>
              <a:gd name="connsiteY176" fmla="*/ 1565683 h 1708772"/>
              <a:gd name="connsiteX177" fmla="*/ 2842624 w 2918824"/>
              <a:gd name="connsiteY177" fmla="*/ 1560921 h 1708772"/>
              <a:gd name="connsiteX178" fmla="*/ 2880724 w 2918824"/>
              <a:gd name="connsiteY178" fmla="*/ 1565683 h 1708772"/>
              <a:gd name="connsiteX179" fmla="*/ 2895011 w 2918824"/>
              <a:gd name="connsiteY179" fmla="*/ 1570446 h 1708772"/>
              <a:gd name="connsiteX180" fmla="*/ 2904536 w 2918824"/>
              <a:gd name="connsiteY180" fmla="*/ 1584733 h 1708772"/>
              <a:gd name="connsiteX181" fmla="*/ 2918824 w 2918824"/>
              <a:gd name="connsiteY181" fmla="*/ 1589496 h 170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2918824" h="1708772">
                <a:moveTo>
                  <a:pt x="4174" y="8346"/>
                </a:moveTo>
                <a:cubicBezTo>
                  <a:pt x="16141" y="44249"/>
                  <a:pt x="0" y="0"/>
                  <a:pt x="18461" y="36921"/>
                </a:cubicBezTo>
                <a:cubicBezTo>
                  <a:pt x="20706" y="41411"/>
                  <a:pt x="19674" y="47658"/>
                  <a:pt x="23224" y="51208"/>
                </a:cubicBezTo>
                <a:cubicBezTo>
                  <a:pt x="26774" y="54758"/>
                  <a:pt x="32749" y="54383"/>
                  <a:pt x="37511" y="55971"/>
                </a:cubicBezTo>
                <a:cubicBezTo>
                  <a:pt x="40686" y="60733"/>
                  <a:pt x="42567" y="66682"/>
                  <a:pt x="47036" y="70258"/>
                </a:cubicBezTo>
                <a:cubicBezTo>
                  <a:pt x="50956" y="73394"/>
                  <a:pt x="56834" y="72776"/>
                  <a:pt x="61324" y="75021"/>
                </a:cubicBezTo>
                <a:cubicBezTo>
                  <a:pt x="66443" y="77581"/>
                  <a:pt x="70849" y="81371"/>
                  <a:pt x="75611" y="84546"/>
                </a:cubicBezTo>
                <a:cubicBezTo>
                  <a:pt x="77199" y="95658"/>
                  <a:pt x="77148" y="107131"/>
                  <a:pt x="80374" y="117883"/>
                </a:cubicBezTo>
                <a:cubicBezTo>
                  <a:pt x="82019" y="123366"/>
                  <a:pt x="84346" y="130783"/>
                  <a:pt x="89899" y="132171"/>
                </a:cubicBezTo>
                <a:cubicBezTo>
                  <a:pt x="99267" y="134513"/>
                  <a:pt x="108949" y="128996"/>
                  <a:pt x="118474" y="127408"/>
                </a:cubicBezTo>
                <a:cubicBezTo>
                  <a:pt x="121780" y="124102"/>
                  <a:pt x="137203" y="104420"/>
                  <a:pt x="147049" y="108358"/>
                </a:cubicBezTo>
                <a:cubicBezTo>
                  <a:pt x="152364" y="110484"/>
                  <a:pt x="153399" y="117883"/>
                  <a:pt x="156574" y="122646"/>
                </a:cubicBezTo>
                <a:cubicBezTo>
                  <a:pt x="154986" y="130583"/>
                  <a:pt x="154653" y="138879"/>
                  <a:pt x="151811" y="146458"/>
                </a:cubicBezTo>
                <a:cubicBezTo>
                  <a:pt x="146973" y="159359"/>
                  <a:pt x="136423" y="164924"/>
                  <a:pt x="127999" y="175033"/>
                </a:cubicBezTo>
                <a:cubicBezTo>
                  <a:pt x="105375" y="202183"/>
                  <a:pt x="129331" y="176274"/>
                  <a:pt x="113711" y="203608"/>
                </a:cubicBezTo>
                <a:cubicBezTo>
                  <a:pt x="109773" y="210500"/>
                  <a:pt x="104186" y="216308"/>
                  <a:pt x="99424" y="222658"/>
                </a:cubicBezTo>
                <a:cubicBezTo>
                  <a:pt x="101011" y="241708"/>
                  <a:pt x="100437" y="261063"/>
                  <a:pt x="104186" y="279808"/>
                </a:cubicBezTo>
                <a:cubicBezTo>
                  <a:pt x="107031" y="294035"/>
                  <a:pt x="116582" y="296004"/>
                  <a:pt x="127999" y="298858"/>
                </a:cubicBezTo>
                <a:cubicBezTo>
                  <a:pt x="135852" y="300821"/>
                  <a:pt x="143958" y="301658"/>
                  <a:pt x="151811" y="303621"/>
                </a:cubicBezTo>
                <a:cubicBezTo>
                  <a:pt x="156681" y="304839"/>
                  <a:pt x="161336" y="306796"/>
                  <a:pt x="166099" y="308383"/>
                </a:cubicBezTo>
                <a:cubicBezTo>
                  <a:pt x="174036" y="306796"/>
                  <a:pt x="182883" y="307637"/>
                  <a:pt x="189911" y="303621"/>
                </a:cubicBezTo>
                <a:cubicBezTo>
                  <a:pt x="194881" y="300781"/>
                  <a:pt x="195711" y="293679"/>
                  <a:pt x="199436" y="289333"/>
                </a:cubicBezTo>
                <a:cubicBezTo>
                  <a:pt x="205280" y="282515"/>
                  <a:pt x="212136" y="276633"/>
                  <a:pt x="218486" y="270283"/>
                </a:cubicBezTo>
                <a:cubicBezTo>
                  <a:pt x="227676" y="224340"/>
                  <a:pt x="216423" y="264887"/>
                  <a:pt x="232774" y="232183"/>
                </a:cubicBezTo>
                <a:cubicBezTo>
                  <a:pt x="235019" y="227693"/>
                  <a:pt x="235291" y="222386"/>
                  <a:pt x="237536" y="217896"/>
                </a:cubicBezTo>
                <a:cubicBezTo>
                  <a:pt x="242790" y="207387"/>
                  <a:pt x="252435" y="196614"/>
                  <a:pt x="261349" y="189321"/>
                </a:cubicBezTo>
                <a:cubicBezTo>
                  <a:pt x="273636" y="179268"/>
                  <a:pt x="284389" y="165766"/>
                  <a:pt x="299449" y="160746"/>
                </a:cubicBezTo>
                <a:cubicBezTo>
                  <a:pt x="334234" y="149151"/>
                  <a:pt x="318284" y="153656"/>
                  <a:pt x="347074" y="146458"/>
                </a:cubicBezTo>
                <a:cubicBezTo>
                  <a:pt x="376278" y="126988"/>
                  <a:pt x="369752" y="127125"/>
                  <a:pt x="428036" y="141696"/>
                </a:cubicBezTo>
                <a:cubicBezTo>
                  <a:pt x="433589" y="143084"/>
                  <a:pt x="434386" y="151221"/>
                  <a:pt x="437561" y="155983"/>
                </a:cubicBezTo>
                <a:cubicBezTo>
                  <a:pt x="435005" y="168764"/>
                  <a:pt x="430180" y="198012"/>
                  <a:pt x="423274" y="208371"/>
                </a:cubicBezTo>
                <a:cubicBezTo>
                  <a:pt x="420099" y="213133"/>
                  <a:pt x="417413" y="218261"/>
                  <a:pt x="413749" y="222658"/>
                </a:cubicBezTo>
                <a:cubicBezTo>
                  <a:pt x="409437" y="227832"/>
                  <a:pt x="404778" y="232811"/>
                  <a:pt x="399461" y="236946"/>
                </a:cubicBezTo>
                <a:cubicBezTo>
                  <a:pt x="390425" y="243974"/>
                  <a:pt x="370886" y="255996"/>
                  <a:pt x="370886" y="255996"/>
                </a:cubicBezTo>
                <a:cubicBezTo>
                  <a:pt x="367711" y="260758"/>
                  <a:pt x="365830" y="266707"/>
                  <a:pt x="361361" y="270283"/>
                </a:cubicBezTo>
                <a:cubicBezTo>
                  <a:pt x="357441" y="273419"/>
                  <a:pt x="351564" y="272801"/>
                  <a:pt x="347074" y="275046"/>
                </a:cubicBezTo>
                <a:cubicBezTo>
                  <a:pt x="341954" y="277606"/>
                  <a:pt x="337183" y="280907"/>
                  <a:pt x="332786" y="284571"/>
                </a:cubicBezTo>
                <a:cubicBezTo>
                  <a:pt x="285977" y="323578"/>
                  <a:pt x="346435" y="275685"/>
                  <a:pt x="308974" y="313146"/>
                </a:cubicBezTo>
                <a:cubicBezTo>
                  <a:pt x="304927" y="317193"/>
                  <a:pt x="299449" y="319496"/>
                  <a:pt x="294686" y="322671"/>
                </a:cubicBezTo>
                <a:cubicBezTo>
                  <a:pt x="291511" y="327433"/>
                  <a:pt x="287486" y="331728"/>
                  <a:pt x="285161" y="336958"/>
                </a:cubicBezTo>
                <a:cubicBezTo>
                  <a:pt x="278534" y="351868"/>
                  <a:pt x="274832" y="368749"/>
                  <a:pt x="270874" y="384583"/>
                </a:cubicBezTo>
                <a:cubicBezTo>
                  <a:pt x="272732" y="399449"/>
                  <a:pt x="270153" y="424965"/>
                  <a:pt x="285161" y="436971"/>
                </a:cubicBezTo>
                <a:cubicBezTo>
                  <a:pt x="289081" y="440107"/>
                  <a:pt x="294686" y="440146"/>
                  <a:pt x="299449" y="441733"/>
                </a:cubicBezTo>
                <a:cubicBezTo>
                  <a:pt x="333470" y="464414"/>
                  <a:pt x="316918" y="458006"/>
                  <a:pt x="347074" y="465546"/>
                </a:cubicBezTo>
                <a:cubicBezTo>
                  <a:pt x="375649" y="463958"/>
                  <a:pt x="404309" y="463496"/>
                  <a:pt x="432799" y="460783"/>
                </a:cubicBezTo>
                <a:cubicBezTo>
                  <a:pt x="437796" y="460307"/>
                  <a:pt x="443166" y="459157"/>
                  <a:pt x="447086" y="456021"/>
                </a:cubicBezTo>
                <a:cubicBezTo>
                  <a:pt x="451556" y="452445"/>
                  <a:pt x="452564" y="445780"/>
                  <a:pt x="456611" y="441733"/>
                </a:cubicBezTo>
                <a:cubicBezTo>
                  <a:pt x="460658" y="437686"/>
                  <a:pt x="466136" y="435383"/>
                  <a:pt x="470899" y="432208"/>
                </a:cubicBezTo>
                <a:cubicBezTo>
                  <a:pt x="479268" y="407101"/>
                  <a:pt x="470130" y="427415"/>
                  <a:pt x="489949" y="403633"/>
                </a:cubicBezTo>
                <a:cubicBezTo>
                  <a:pt x="493613" y="399236"/>
                  <a:pt x="495427" y="393393"/>
                  <a:pt x="499474" y="389346"/>
                </a:cubicBezTo>
                <a:cubicBezTo>
                  <a:pt x="503521" y="385299"/>
                  <a:pt x="509364" y="383485"/>
                  <a:pt x="513761" y="379821"/>
                </a:cubicBezTo>
                <a:cubicBezTo>
                  <a:pt x="518935" y="375509"/>
                  <a:pt x="523286" y="370296"/>
                  <a:pt x="528049" y="365533"/>
                </a:cubicBezTo>
                <a:cubicBezTo>
                  <a:pt x="550274" y="367121"/>
                  <a:pt x="572470" y="371409"/>
                  <a:pt x="594724" y="370296"/>
                </a:cubicBezTo>
                <a:cubicBezTo>
                  <a:pt x="604752" y="369795"/>
                  <a:pt x="623299" y="360771"/>
                  <a:pt x="623299" y="360771"/>
                </a:cubicBezTo>
                <a:cubicBezTo>
                  <a:pt x="621711" y="348071"/>
                  <a:pt x="623289" y="334554"/>
                  <a:pt x="618536" y="322671"/>
                </a:cubicBezTo>
                <a:cubicBezTo>
                  <a:pt x="616410" y="317357"/>
                  <a:pt x="608296" y="317193"/>
                  <a:pt x="604249" y="313146"/>
                </a:cubicBezTo>
                <a:cubicBezTo>
                  <a:pt x="600202" y="309098"/>
                  <a:pt x="597049" y="304089"/>
                  <a:pt x="594724" y="298858"/>
                </a:cubicBezTo>
                <a:cubicBezTo>
                  <a:pt x="585936" y="279084"/>
                  <a:pt x="584511" y="266841"/>
                  <a:pt x="580436" y="246471"/>
                </a:cubicBezTo>
                <a:cubicBezTo>
                  <a:pt x="582024" y="233771"/>
                  <a:pt x="573435" y="213413"/>
                  <a:pt x="585199" y="208371"/>
                </a:cubicBezTo>
                <a:cubicBezTo>
                  <a:pt x="604391" y="200146"/>
                  <a:pt x="627200" y="211608"/>
                  <a:pt x="647111" y="217896"/>
                </a:cubicBezTo>
                <a:cubicBezTo>
                  <a:pt x="658027" y="221343"/>
                  <a:pt x="675686" y="236946"/>
                  <a:pt x="675686" y="236946"/>
                </a:cubicBezTo>
                <a:cubicBezTo>
                  <a:pt x="678861" y="241708"/>
                  <a:pt x="680903" y="247464"/>
                  <a:pt x="685211" y="251233"/>
                </a:cubicBezTo>
                <a:cubicBezTo>
                  <a:pt x="693826" y="258771"/>
                  <a:pt x="704261" y="263933"/>
                  <a:pt x="713786" y="270283"/>
                </a:cubicBezTo>
                <a:cubicBezTo>
                  <a:pt x="732250" y="282592"/>
                  <a:pt x="722645" y="277998"/>
                  <a:pt x="742361" y="284571"/>
                </a:cubicBezTo>
                <a:cubicBezTo>
                  <a:pt x="756649" y="282983"/>
                  <a:pt x="771278" y="283295"/>
                  <a:pt x="785224" y="279808"/>
                </a:cubicBezTo>
                <a:cubicBezTo>
                  <a:pt x="813411" y="272761"/>
                  <a:pt x="789173" y="271097"/>
                  <a:pt x="804274" y="255996"/>
                </a:cubicBezTo>
                <a:cubicBezTo>
                  <a:pt x="807824" y="252446"/>
                  <a:pt x="813799" y="252821"/>
                  <a:pt x="818561" y="251233"/>
                </a:cubicBezTo>
                <a:cubicBezTo>
                  <a:pt x="821736" y="246471"/>
                  <a:pt x="824422" y="241343"/>
                  <a:pt x="828086" y="236946"/>
                </a:cubicBezTo>
                <a:cubicBezTo>
                  <a:pt x="832398" y="231772"/>
                  <a:pt x="838638" y="228262"/>
                  <a:pt x="842374" y="222658"/>
                </a:cubicBezTo>
                <a:cubicBezTo>
                  <a:pt x="845159" y="218481"/>
                  <a:pt x="844891" y="212861"/>
                  <a:pt x="847136" y="208371"/>
                </a:cubicBezTo>
                <a:cubicBezTo>
                  <a:pt x="849696" y="203251"/>
                  <a:pt x="854336" y="199314"/>
                  <a:pt x="856661" y="194083"/>
                </a:cubicBezTo>
                <a:cubicBezTo>
                  <a:pt x="860739" y="184908"/>
                  <a:pt x="863011" y="175033"/>
                  <a:pt x="866186" y="165508"/>
                </a:cubicBezTo>
                <a:cubicBezTo>
                  <a:pt x="867774" y="160746"/>
                  <a:pt x="869965" y="156144"/>
                  <a:pt x="870949" y="151221"/>
                </a:cubicBezTo>
                <a:cubicBezTo>
                  <a:pt x="872536" y="143283"/>
                  <a:pt x="873891" y="135296"/>
                  <a:pt x="875711" y="127408"/>
                </a:cubicBezTo>
                <a:cubicBezTo>
                  <a:pt x="878654" y="114652"/>
                  <a:pt x="874344" y="96569"/>
                  <a:pt x="885236" y="89308"/>
                </a:cubicBezTo>
                <a:cubicBezTo>
                  <a:pt x="903701" y="76999"/>
                  <a:pt x="894094" y="81593"/>
                  <a:pt x="913811" y="75021"/>
                </a:cubicBezTo>
                <a:cubicBezTo>
                  <a:pt x="947680" y="79254"/>
                  <a:pt x="949244" y="69688"/>
                  <a:pt x="961436" y="94071"/>
                </a:cubicBezTo>
                <a:cubicBezTo>
                  <a:pt x="963681" y="98561"/>
                  <a:pt x="964611" y="103596"/>
                  <a:pt x="966199" y="108358"/>
                </a:cubicBezTo>
                <a:cubicBezTo>
                  <a:pt x="967999" y="142561"/>
                  <a:pt x="942251" y="210174"/>
                  <a:pt x="994774" y="203608"/>
                </a:cubicBezTo>
                <a:cubicBezTo>
                  <a:pt x="1000453" y="202898"/>
                  <a:pt x="1004299" y="197258"/>
                  <a:pt x="1009061" y="194083"/>
                </a:cubicBezTo>
                <a:cubicBezTo>
                  <a:pt x="1017259" y="161289"/>
                  <a:pt x="1011282" y="148893"/>
                  <a:pt x="1047161" y="136933"/>
                </a:cubicBezTo>
                <a:lnTo>
                  <a:pt x="1075736" y="127408"/>
                </a:lnTo>
                <a:cubicBezTo>
                  <a:pt x="1080499" y="128996"/>
                  <a:pt x="1086474" y="128621"/>
                  <a:pt x="1090024" y="132171"/>
                </a:cubicBezTo>
                <a:cubicBezTo>
                  <a:pt x="1093574" y="135721"/>
                  <a:pt x="1093802" y="141536"/>
                  <a:pt x="1094786" y="146458"/>
                </a:cubicBezTo>
                <a:cubicBezTo>
                  <a:pt x="1096988" y="157466"/>
                  <a:pt x="1097704" y="168723"/>
                  <a:pt x="1099549" y="179796"/>
                </a:cubicBezTo>
                <a:cubicBezTo>
                  <a:pt x="1104037" y="206724"/>
                  <a:pt x="1104533" y="204276"/>
                  <a:pt x="1113836" y="232183"/>
                </a:cubicBezTo>
                <a:lnTo>
                  <a:pt x="1123361" y="260758"/>
                </a:lnTo>
                <a:cubicBezTo>
                  <a:pt x="1124949" y="265521"/>
                  <a:pt x="1124574" y="271496"/>
                  <a:pt x="1128124" y="275046"/>
                </a:cubicBezTo>
                <a:lnTo>
                  <a:pt x="1142411" y="289333"/>
                </a:lnTo>
                <a:cubicBezTo>
                  <a:pt x="1150349" y="313146"/>
                  <a:pt x="1142411" y="302034"/>
                  <a:pt x="1175749" y="313146"/>
                </a:cubicBezTo>
                <a:lnTo>
                  <a:pt x="1190036" y="317908"/>
                </a:lnTo>
                <a:cubicBezTo>
                  <a:pt x="1201149" y="316321"/>
                  <a:pt x="1212367" y="315347"/>
                  <a:pt x="1223374" y="313146"/>
                </a:cubicBezTo>
                <a:cubicBezTo>
                  <a:pt x="1228297" y="312161"/>
                  <a:pt x="1234743" y="312468"/>
                  <a:pt x="1237661" y="308383"/>
                </a:cubicBezTo>
                <a:cubicBezTo>
                  <a:pt x="1246906" y="295440"/>
                  <a:pt x="1246064" y="257956"/>
                  <a:pt x="1266236" y="251233"/>
                </a:cubicBezTo>
                <a:lnTo>
                  <a:pt x="1280524" y="246471"/>
                </a:lnTo>
                <a:cubicBezTo>
                  <a:pt x="1285286" y="243296"/>
                  <a:pt x="1289104" y="237385"/>
                  <a:pt x="1294811" y="236946"/>
                </a:cubicBezTo>
                <a:cubicBezTo>
                  <a:pt x="1332729" y="234029"/>
                  <a:pt x="1335629" y="238305"/>
                  <a:pt x="1361486" y="251233"/>
                </a:cubicBezTo>
                <a:cubicBezTo>
                  <a:pt x="1372020" y="282833"/>
                  <a:pt x="1368368" y="264451"/>
                  <a:pt x="1356724" y="322671"/>
                </a:cubicBezTo>
                <a:cubicBezTo>
                  <a:pt x="1355739" y="327594"/>
                  <a:pt x="1354399" y="332570"/>
                  <a:pt x="1351961" y="336958"/>
                </a:cubicBezTo>
                <a:cubicBezTo>
                  <a:pt x="1346401" y="346965"/>
                  <a:pt x="1332911" y="365533"/>
                  <a:pt x="1332911" y="365533"/>
                </a:cubicBezTo>
                <a:cubicBezTo>
                  <a:pt x="1322104" y="397959"/>
                  <a:pt x="1320680" y="396220"/>
                  <a:pt x="1332911" y="451258"/>
                </a:cubicBezTo>
                <a:cubicBezTo>
                  <a:pt x="1334505" y="458432"/>
                  <a:pt x="1355821" y="471294"/>
                  <a:pt x="1361486" y="475071"/>
                </a:cubicBezTo>
                <a:cubicBezTo>
                  <a:pt x="1374186" y="473483"/>
                  <a:pt x="1388531" y="476757"/>
                  <a:pt x="1399586" y="470308"/>
                </a:cubicBezTo>
                <a:cubicBezTo>
                  <a:pt x="1409474" y="464540"/>
                  <a:pt x="1407776" y="445353"/>
                  <a:pt x="1418636" y="441733"/>
                </a:cubicBezTo>
                <a:lnTo>
                  <a:pt x="1432924" y="436971"/>
                </a:lnTo>
                <a:cubicBezTo>
                  <a:pt x="1437686" y="433796"/>
                  <a:pt x="1442092" y="430006"/>
                  <a:pt x="1447211" y="427446"/>
                </a:cubicBezTo>
                <a:cubicBezTo>
                  <a:pt x="1475236" y="413433"/>
                  <a:pt x="1520618" y="426161"/>
                  <a:pt x="1542461" y="427446"/>
                </a:cubicBezTo>
                <a:cubicBezTo>
                  <a:pt x="1547224" y="429033"/>
                  <a:pt x="1552733" y="435220"/>
                  <a:pt x="1556749" y="432208"/>
                </a:cubicBezTo>
                <a:cubicBezTo>
                  <a:pt x="1561985" y="428281"/>
                  <a:pt x="1559713" y="419452"/>
                  <a:pt x="1561511" y="413158"/>
                </a:cubicBezTo>
                <a:cubicBezTo>
                  <a:pt x="1562890" y="408331"/>
                  <a:pt x="1564686" y="403633"/>
                  <a:pt x="1566274" y="398871"/>
                </a:cubicBezTo>
                <a:cubicBezTo>
                  <a:pt x="1568869" y="406656"/>
                  <a:pt x="1572786" y="422587"/>
                  <a:pt x="1580561" y="427446"/>
                </a:cubicBezTo>
                <a:cubicBezTo>
                  <a:pt x="1589075" y="432767"/>
                  <a:pt x="1609136" y="436971"/>
                  <a:pt x="1609136" y="436971"/>
                </a:cubicBezTo>
                <a:cubicBezTo>
                  <a:pt x="1618409" y="464786"/>
                  <a:pt x="1606644" y="439240"/>
                  <a:pt x="1628186" y="460783"/>
                </a:cubicBezTo>
                <a:cubicBezTo>
                  <a:pt x="1632233" y="464831"/>
                  <a:pt x="1633403" y="471302"/>
                  <a:pt x="1637711" y="475071"/>
                </a:cubicBezTo>
                <a:cubicBezTo>
                  <a:pt x="1646326" y="482609"/>
                  <a:pt x="1656761" y="487771"/>
                  <a:pt x="1666286" y="494121"/>
                </a:cubicBezTo>
                <a:cubicBezTo>
                  <a:pt x="1684750" y="506430"/>
                  <a:pt x="1675145" y="501836"/>
                  <a:pt x="1694861" y="508408"/>
                </a:cubicBezTo>
                <a:cubicBezTo>
                  <a:pt x="1704386" y="514758"/>
                  <a:pt x="1712576" y="523838"/>
                  <a:pt x="1723436" y="527458"/>
                </a:cubicBezTo>
                <a:cubicBezTo>
                  <a:pt x="1728199" y="529046"/>
                  <a:pt x="1733234" y="529976"/>
                  <a:pt x="1737724" y="532221"/>
                </a:cubicBezTo>
                <a:cubicBezTo>
                  <a:pt x="1774646" y="550682"/>
                  <a:pt x="1730392" y="534541"/>
                  <a:pt x="1766299" y="546508"/>
                </a:cubicBezTo>
                <a:cubicBezTo>
                  <a:pt x="1769474" y="556033"/>
                  <a:pt x="1773389" y="565342"/>
                  <a:pt x="1775824" y="575083"/>
                </a:cubicBezTo>
                <a:cubicBezTo>
                  <a:pt x="1777411" y="581433"/>
                  <a:pt x="1778705" y="587864"/>
                  <a:pt x="1780586" y="594133"/>
                </a:cubicBezTo>
                <a:cubicBezTo>
                  <a:pt x="1783471" y="603750"/>
                  <a:pt x="1786936" y="613183"/>
                  <a:pt x="1790111" y="622708"/>
                </a:cubicBezTo>
                <a:lnTo>
                  <a:pt x="1799636" y="651283"/>
                </a:lnTo>
                <a:cubicBezTo>
                  <a:pt x="1801224" y="656046"/>
                  <a:pt x="1803182" y="660701"/>
                  <a:pt x="1804399" y="665571"/>
                </a:cubicBezTo>
                <a:cubicBezTo>
                  <a:pt x="1806557" y="674205"/>
                  <a:pt x="1814820" y="709330"/>
                  <a:pt x="1818686" y="713196"/>
                </a:cubicBezTo>
                <a:lnTo>
                  <a:pt x="1832974" y="727483"/>
                </a:lnTo>
                <a:cubicBezTo>
                  <a:pt x="1848726" y="774746"/>
                  <a:pt x="1822299" y="702554"/>
                  <a:pt x="1852024" y="756058"/>
                </a:cubicBezTo>
                <a:cubicBezTo>
                  <a:pt x="1856900" y="764835"/>
                  <a:pt x="1855980" y="776279"/>
                  <a:pt x="1861549" y="784633"/>
                </a:cubicBezTo>
                <a:lnTo>
                  <a:pt x="1871074" y="798921"/>
                </a:lnTo>
                <a:cubicBezTo>
                  <a:pt x="1872661" y="803683"/>
                  <a:pt x="1873591" y="808718"/>
                  <a:pt x="1875836" y="813208"/>
                </a:cubicBezTo>
                <a:cubicBezTo>
                  <a:pt x="1878396" y="818328"/>
                  <a:pt x="1883036" y="822265"/>
                  <a:pt x="1885361" y="827496"/>
                </a:cubicBezTo>
                <a:cubicBezTo>
                  <a:pt x="1889439" y="836671"/>
                  <a:pt x="1891711" y="846546"/>
                  <a:pt x="1894886" y="856071"/>
                </a:cubicBezTo>
                <a:lnTo>
                  <a:pt x="1899649" y="870358"/>
                </a:lnTo>
                <a:cubicBezTo>
                  <a:pt x="1901658" y="892461"/>
                  <a:pt x="1904344" y="931932"/>
                  <a:pt x="1909174" y="956083"/>
                </a:cubicBezTo>
                <a:cubicBezTo>
                  <a:pt x="1910159" y="961006"/>
                  <a:pt x="1911151" y="966194"/>
                  <a:pt x="1913936" y="970371"/>
                </a:cubicBezTo>
                <a:cubicBezTo>
                  <a:pt x="1917672" y="975975"/>
                  <a:pt x="1923461" y="979896"/>
                  <a:pt x="1928224" y="984658"/>
                </a:cubicBezTo>
                <a:cubicBezTo>
                  <a:pt x="1945587" y="1036753"/>
                  <a:pt x="1917898" y="957855"/>
                  <a:pt x="1942511" y="1013233"/>
                </a:cubicBezTo>
                <a:cubicBezTo>
                  <a:pt x="1946589" y="1022408"/>
                  <a:pt x="1946467" y="1033454"/>
                  <a:pt x="1952036" y="1041808"/>
                </a:cubicBezTo>
                <a:cubicBezTo>
                  <a:pt x="1955211" y="1046571"/>
                  <a:pt x="1959001" y="1050976"/>
                  <a:pt x="1961561" y="1056096"/>
                </a:cubicBezTo>
                <a:cubicBezTo>
                  <a:pt x="1963806" y="1060586"/>
                  <a:pt x="1963188" y="1066463"/>
                  <a:pt x="1966324" y="1070383"/>
                </a:cubicBezTo>
                <a:cubicBezTo>
                  <a:pt x="1969900" y="1074852"/>
                  <a:pt x="1975381" y="1077583"/>
                  <a:pt x="1980611" y="1079908"/>
                </a:cubicBezTo>
                <a:cubicBezTo>
                  <a:pt x="2014816" y="1095110"/>
                  <a:pt x="2028051" y="1090453"/>
                  <a:pt x="2071099" y="1094196"/>
                </a:cubicBezTo>
                <a:cubicBezTo>
                  <a:pt x="2086993" y="1095578"/>
                  <a:pt x="2102849" y="1097371"/>
                  <a:pt x="2118724" y="1098958"/>
                </a:cubicBezTo>
                <a:cubicBezTo>
                  <a:pt x="2133836" y="1121627"/>
                  <a:pt x="2124624" y="1104337"/>
                  <a:pt x="2133011" y="1132296"/>
                </a:cubicBezTo>
                <a:cubicBezTo>
                  <a:pt x="2135896" y="1141913"/>
                  <a:pt x="2140885" y="1150967"/>
                  <a:pt x="2142536" y="1160871"/>
                </a:cubicBezTo>
                <a:cubicBezTo>
                  <a:pt x="2144917" y="1175153"/>
                  <a:pt x="2148439" y="1205444"/>
                  <a:pt x="2156824" y="1218021"/>
                </a:cubicBezTo>
                <a:cubicBezTo>
                  <a:pt x="2159999" y="1222783"/>
                  <a:pt x="2162302" y="1228261"/>
                  <a:pt x="2166349" y="1232308"/>
                </a:cubicBezTo>
                <a:cubicBezTo>
                  <a:pt x="2171968" y="1237927"/>
                  <a:pt x="2186473" y="1245892"/>
                  <a:pt x="2194924" y="1246596"/>
                </a:cubicBezTo>
                <a:cubicBezTo>
                  <a:pt x="2228184" y="1249368"/>
                  <a:pt x="2261599" y="1249771"/>
                  <a:pt x="2294936" y="1251358"/>
                </a:cubicBezTo>
                <a:cubicBezTo>
                  <a:pt x="2345331" y="1263958"/>
                  <a:pt x="2285985" y="1246851"/>
                  <a:pt x="2328274" y="1265646"/>
                </a:cubicBezTo>
                <a:cubicBezTo>
                  <a:pt x="2337449" y="1269724"/>
                  <a:pt x="2356849" y="1275171"/>
                  <a:pt x="2356849" y="1275171"/>
                </a:cubicBezTo>
                <a:cubicBezTo>
                  <a:pt x="2360024" y="1279933"/>
                  <a:pt x="2363814" y="1284339"/>
                  <a:pt x="2366374" y="1289458"/>
                </a:cubicBezTo>
                <a:cubicBezTo>
                  <a:pt x="2374036" y="1304782"/>
                  <a:pt x="2373438" y="1327080"/>
                  <a:pt x="2375899" y="1341846"/>
                </a:cubicBezTo>
                <a:cubicBezTo>
                  <a:pt x="2379301" y="1362258"/>
                  <a:pt x="2380568" y="1357377"/>
                  <a:pt x="2385424" y="1375183"/>
                </a:cubicBezTo>
                <a:cubicBezTo>
                  <a:pt x="2388869" y="1387813"/>
                  <a:pt x="2390810" y="1400864"/>
                  <a:pt x="2394949" y="1413283"/>
                </a:cubicBezTo>
                <a:cubicBezTo>
                  <a:pt x="2396536" y="1418046"/>
                  <a:pt x="2398390" y="1422728"/>
                  <a:pt x="2399711" y="1427571"/>
                </a:cubicBezTo>
                <a:cubicBezTo>
                  <a:pt x="2399804" y="1427910"/>
                  <a:pt x="2414198" y="1489684"/>
                  <a:pt x="2418761" y="1494246"/>
                </a:cubicBezTo>
                <a:lnTo>
                  <a:pt x="2433049" y="1508533"/>
                </a:lnTo>
                <a:cubicBezTo>
                  <a:pt x="2446194" y="1547969"/>
                  <a:pt x="2437004" y="1528753"/>
                  <a:pt x="2461624" y="1565683"/>
                </a:cubicBezTo>
                <a:cubicBezTo>
                  <a:pt x="2464799" y="1570446"/>
                  <a:pt x="2466386" y="1576796"/>
                  <a:pt x="2471149" y="1579971"/>
                </a:cubicBezTo>
                <a:cubicBezTo>
                  <a:pt x="2475911" y="1583146"/>
                  <a:pt x="2480206" y="1587171"/>
                  <a:pt x="2485436" y="1589496"/>
                </a:cubicBezTo>
                <a:cubicBezTo>
                  <a:pt x="2494611" y="1593574"/>
                  <a:pt x="2514011" y="1599021"/>
                  <a:pt x="2514011" y="1599021"/>
                </a:cubicBezTo>
                <a:cubicBezTo>
                  <a:pt x="2531474" y="1597433"/>
                  <a:pt x="2548972" y="1596194"/>
                  <a:pt x="2566399" y="1594258"/>
                </a:cubicBezTo>
                <a:cubicBezTo>
                  <a:pt x="2577555" y="1593018"/>
                  <a:pt x="2589259" y="1593526"/>
                  <a:pt x="2599736" y="1589496"/>
                </a:cubicBezTo>
                <a:cubicBezTo>
                  <a:pt x="2610421" y="1585387"/>
                  <a:pt x="2628311" y="1570446"/>
                  <a:pt x="2628311" y="1570446"/>
                </a:cubicBezTo>
                <a:cubicBezTo>
                  <a:pt x="2644186" y="1572033"/>
                  <a:pt x="2666363" y="1562445"/>
                  <a:pt x="2675936" y="1575208"/>
                </a:cubicBezTo>
                <a:cubicBezTo>
                  <a:pt x="2677469" y="1577251"/>
                  <a:pt x="2674787" y="1626806"/>
                  <a:pt x="2666411" y="1641883"/>
                </a:cubicBezTo>
                <a:cubicBezTo>
                  <a:pt x="2660851" y="1651890"/>
                  <a:pt x="2647361" y="1670458"/>
                  <a:pt x="2647361" y="1670458"/>
                </a:cubicBezTo>
                <a:cubicBezTo>
                  <a:pt x="2652102" y="1689419"/>
                  <a:pt x="2647911" y="1690811"/>
                  <a:pt x="2666411" y="1699033"/>
                </a:cubicBezTo>
                <a:cubicBezTo>
                  <a:pt x="2675586" y="1703111"/>
                  <a:pt x="2694986" y="1708558"/>
                  <a:pt x="2694986" y="1708558"/>
                </a:cubicBezTo>
                <a:cubicBezTo>
                  <a:pt x="2699749" y="1706971"/>
                  <a:pt x="2708611" y="1708772"/>
                  <a:pt x="2709274" y="1703796"/>
                </a:cubicBezTo>
                <a:cubicBezTo>
                  <a:pt x="2712219" y="1681710"/>
                  <a:pt x="2704511" y="1659403"/>
                  <a:pt x="2704511" y="1637121"/>
                </a:cubicBezTo>
                <a:cubicBezTo>
                  <a:pt x="2704511" y="1630576"/>
                  <a:pt x="2705084" y="1623099"/>
                  <a:pt x="2709274" y="1618071"/>
                </a:cubicBezTo>
                <a:cubicBezTo>
                  <a:pt x="2713819" y="1612617"/>
                  <a:pt x="2721732" y="1611183"/>
                  <a:pt x="2728324" y="1608546"/>
                </a:cubicBezTo>
                <a:cubicBezTo>
                  <a:pt x="2737646" y="1604817"/>
                  <a:pt x="2756899" y="1599021"/>
                  <a:pt x="2756899" y="1599021"/>
                </a:cubicBezTo>
                <a:cubicBezTo>
                  <a:pt x="2793830" y="1574400"/>
                  <a:pt x="2774612" y="1583592"/>
                  <a:pt x="2814049" y="1570446"/>
                </a:cubicBezTo>
                <a:lnTo>
                  <a:pt x="2828336" y="1565683"/>
                </a:lnTo>
                <a:lnTo>
                  <a:pt x="2842624" y="1560921"/>
                </a:lnTo>
                <a:cubicBezTo>
                  <a:pt x="2855324" y="1562508"/>
                  <a:pt x="2868132" y="1563393"/>
                  <a:pt x="2880724" y="1565683"/>
                </a:cubicBezTo>
                <a:cubicBezTo>
                  <a:pt x="2885663" y="1566581"/>
                  <a:pt x="2891091" y="1567310"/>
                  <a:pt x="2895011" y="1570446"/>
                </a:cubicBezTo>
                <a:cubicBezTo>
                  <a:pt x="2899480" y="1574022"/>
                  <a:pt x="2900067" y="1581157"/>
                  <a:pt x="2904536" y="1584733"/>
                </a:cubicBezTo>
                <a:cubicBezTo>
                  <a:pt x="2908456" y="1587869"/>
                  <a:pt x="2918824" y="1589496"/>
                  <a:pt x="2918824" y="1589496"/>
                </a:cubicBezTo>
              </a:path>
            </a:pathLst>
          </a:custGeom>
          <a:noFill/>
          <a:ln w="571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10" name="Freeform 7"/>
          <p:cNvSpPr>
            <a:spLocks/>
          </p:cNvSpPr>
          <p:nvPr/>
        </p:nvSpPr>
        <p:spPr bwMode="auto">
          <a:xfrm>
            <a:off x="1536700" y="3422918"/>
            <a:ext cx="115555" cy="120382"/>
          </a:xfrm>
          <a:custGeom>
            <a:avLst/>
            <a:gdLst/>
            <a:ahLst/>
            <a:cxnLst>
              <a:cxn ang="0">
                <a:pos x="104" y="0"/>
              </a:cxn>
              <a:cxn ang="0">
                <a:pos x="60" y="60"/>
              </a:cxn>
              <a:cxn ang="0">
                <a:pos x="0" y="96"/>
              </a:cxn>
            </a:cxnLst>
            <a:rect l="0" t="0" r="r" b="b"/>
            <a:pathLst>
              <a:path w="104" h="96">
                <a:moveTo>
                  <a:pt x="104" y="0"/>
                </a:moveTo>
                <a:cubicBezTo>
                  <a:pt x="97" y="10"/>
                  <a:pt x="77" y="44"/>
                  <a:pt x="60" y="60"/>
                </a:cubicBezTo>
                <a:cubicBezTo>
                  <a:pt x="43" y="76"/>
                  <a:pt x="12" y="89"/>
                  <a:pt x="0" y="96"/>
                </a:cubicBezTo>
              </a:path>
            </a:pathLst>
          </a:custGeom>
          <a:noFill/>
          <a:ln w="57150" cmpd="sng">
            <a:solidFill>
              <a:srgbClr val="FF0000"/>
            </a:solidFill>
            <a:round/>
            <a:headEnd type="none" w="med" len="med"/>
            <a:tailEnd type="none" w="med" len="med"/>
          </a:ln>
          <a:effectLst/>
        </p:spPr>
        <p:txBody>
          <a:bodyPr/>
          <a:lstStyle/>
          <a:p>
            <a:endParaRPr lang="en-CA"/>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PHOTO LIBRARY\2011 Flood\Hoop and Holler Bend\Water flowing through the release.jpg"/>
          <p:cNvPicPr>
            <a:picLocks noChangeAspect="1" noChangeArrowheads="1"/>
          </p:cNvPicPr>
          <p:nvPr/>
        </p:nvPicPr>
        <p:blipFill>
          <a:blip r:embed="rId3" cstate="screen"/>
          <a:stretch>
            <a:fillRect/>
          </a:stretch>
        </p:blipFill>
        <p:spPr bwMode="auto">
          <a:xfrm>
            <a:off x="0" y="0"/>
            <a:ext cx="9144000" cy="6858000"/>
          </a:xfrm>
          <a:prstGeom prst="rect">
            <a:avLst/>
          </a:prstGeom>
          <a:noFill/>
          <a:ln>
            <a:noFill/>
          </a:ln>
        </p:spPr>
      </p:pic>
      <p:sp>
        <p:nvSpPr>
          <p:cNvPr id="4" name="TextBox 3"/>
          <p:cNvSpPr txBox="1"/>
          <p:nvPr/>
        </p:nvSpPr>
        <p:spPr>
          <a:xfrm>
            <a:off x="0" y="6027003"/>
            <a:ext cx="9144000" cy="830997"/>
          </a:xfrm>
          <a:prstGeom prst="rect">
            <a:avLst/>
          </a:prstGeom>
          <a:solidFill>
            <a:schemeClr val="tx1"/>
          </a:solidFill>
        </p:spPr>
        <p:txBody>
          <a:bodyPr wrap="square" rtlCol="0">
            <a:spAutoFit/>
          </a:bodyPr>
          <a:lstStyle/>
          <a:p>
            <a:pPr algn="ctr"/>
            <a:r>
              <a:rPr lang="en-CA" b="1" dirty="0" smtClean="0">
                <a:solidFill>
                  <a:srgbClr val="FFFF00"/>
                </a:solidFill>
                <a:latin typeface="Myriad Pro"/>
              </a:rPr>
              <a:t>Controlled release of Assiniboine River at Hoop and Holler </a:t>
            </a:r>
          </a:p>
          <a:p>
            <a:pPr algn="ctr"/>
            <a:r>
              <a:rPr lang="en-CA" b="1" dirty="0" smtClean="0">
                <a:solidFill>
                  <a:srgbClr val="FFFF00"/>
                </a:solidFill>
                <a:latin typeface="Myriad Pro"/>
              </a:rPr>
              <a:t>May 14 – May 20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SaCoughlin\AppData\Local\Microsoft\Windows\Temporary Internet Files\Content.Outlook\9LFZ5SO3\May 16 1851hrs.jpg"/>
          <p:cNvPicPr>
            <a:picLocks noChangeAspect="1" noChangeArrowheads="1"/>
          </p:cNvPicPr>
          <p:nvPr/>
        </p:nvPicPr>
        <p:blipFill>
          <a:blip r:embed="rId3" cstate="screen">
            <a:lum bright="1000" contrast="20000"/>
          </a:blip>
          <a:srcRect/>
          <a:stretch>
            <a:fillRect/>
          </a:stretch>
        </p:blipFill>
        <p:spPr bwMode="auto">
          <a:xfrm>
            <a:off x="0" y="0"/>
            <a:ext cx="9144000" cy="6096000"/>
          </a:xfrm>
          <a:prstGeom prst="rect">
            <a:avLst/>
          </a:prstGeom>
          <a:noFill/>
        </p:spPr>
      </p:pic>
      <p:sp>
        <p:nvSpPr>
          <p:cNvPr id="4" name="Down Arrow 3"/>
          <p:cNvSpPr/>
          <p:nvPr/>
        </p:nvSpPr>
        <p:spPr bwMode="auto">
          <a:xfrm rot="16200000">
            <a:off x="6551826" y="2896974"/>
            <a:ext cx="298431" cy="752882"/>
          </a:xfrm>
          <a:prstGeom prst="downArrow">
            <a:avLst/>
          </a:prstGeom>
          <a:solidFill>
            <a:srgbClr val="FFFF00"/>
          </a:solidFill>
          <a:ln w="285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5" name="Down Arrow 4"/>
          <p:cNvSpPr/>
          <p:nvPr/>
        </p:nvSpPr>
        <p:spPr bwMode="auto">
          <a:xfrm>
            <a:off x="1295400" y="990600"/>
            <a:ext cx="375089" cy="819180"/>
          </a:xfrm>
          <a:prstGeom prst="downArrow">
            <a:avLst/>
          </a:prstGeom>
          <a:solidFill>
            <a:srgbClr val="FFFF00"/>
          </a:solidFill>
          <a:ln w="285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1053" y="0"/>
            <a:ext cx="9175053" cy="6248401"/>
          </a:xfrm>
          <a:prstGeom prst="rect">
            <a:avLst/>
          </a:prstGeom>
          <a:noFill/>
          <a:ln w="9525">
            <a:noFill/>
            <a:miter lim="800000"/>
            <a:headEnd/>
            <a:tailEnd/>
          </a:ln>
        </p:spPr>
      </p:pic>
      <p:sp>
        <p:nvSpPr>
          <p:cNvPr id="3" name="Text Box 3"/>
          <p:cNvSpPr txBox="1">
            <a:spLocks noChangeArrowheads="1"/>
          </p:cNvSpPr>
          <p:nvPr/>
        </p:nvSpPr>
        <p:spPr bwMode="auto">
          <a:xfrm>
            <a:off x="152400" y="6248400"/>
            <a:ext cx="5638800" cy="523220"/>
          </a:xfrm>
          <a:prstGeom prst="rect">
            <a:avLst/>
          </a:prstGeom>
          <a:noFill/>
          <a:ln w="12700">
            <a:noFill/>
            <a:miter lim="800000"/>
            <a:headEnd/>
            <a:tailEnd/>
          </a:ln>
          <a:effectLst/>
        </p:spPr>
        <p:txBody>
          <a:bodyPr wrap="square" anchor="ctr">
            <a:spAutoFit/>
          </a:bodyPr>
          <a:lstStyle/>
          <a:p>
            <a:r>
              <a:rPr lang="en-US" sz="2800" b="1" dirty="0" smtClean="0">
                <a:latin typeface="Arial" pitchFamily="34" charset="0"/>
                <a:cs typeface="Arial" pitchFamily="34" charset="0"/>
              </a:rPr>
              <a:t>Floodway </a:t>
            </a:r>
            <a:r>
              <a:rPr lang="en-US" sz="2800" b="1" dirty="0" smtClean="0">
                <a:latin typeface="Arial" pitchFamily="34" charset="0"/>
                <a:cs typeface="Arial" pitchFamily="34" charset="0"/>
              </a:rPr>
              <a:t>Operation </a:t>
            </a:r>
            <a:endParaRPr lang="en-US" sz="3200" b="1" dirty="0">
              <a:latin typeface="Arial" pitchFamily="34" charset="0"/>
              <a:cs typeface="Arial" pitchFamily="34" charset="0"/>
            </a:endParaRPr>
          </a:p>
        </p:txBody>
      </p:sp>
      <p:pic>
        <p:nvPicPr>
          <p:cNvPr id="4" name="Picture 2" descr="C:\Users\MaLee\Desktop\floodway pics\New Max controlled water level.tif"/>
          <p:cNvPicPr>
            <a:picLocks noChangeAspect="1" noChangeArrowheads="1"/>
          </p:cNvPicPr>
          <p:nvPr/>
        </p:nvPicPr>
        <p:blipFill>
          <a:blip r:embed="rId4" cstate="print"/>
          <a:srcRect l="506" t="10233" r="506" b="723"/>
          <a:stretch>
            <a:fillRect/>
          </a:stretch>
        </p:blipFill>
        <p:spPr bwMode="auto">
          <a:xfrm>
            <a:off x="-123825" y="3200400"/>
            <a:ext cx="3169546" cy="1996004"/>
          </a:xfrm>
          <a:prstGeom prst="rect">
            <a:avLst/>
          </a:prstGeom>
          <a:noFill/>
          <a:ln w="38100">
            <a:solidFill>
              <a:schemeClr val="tx1"/>
            </a:solidFill>
          </a:ln>
        </p:spPr>
      </p:pic>
      <p:cxnSp>
        <p:nvCxnSpPr>
          <p:cNvPr id="20" name="Straight Arrow Connector 19"/>
          <p:cNvCxnSpPr/>
          <p:nvPr/>
        </p:nvCxnSpPr>
        <p:spPr bwMode="auto">
          <a:xfrm flipV="1">
            <a:off x="3048000" y="2514600"/>
            <a:ext cx="1219200" cy="685800"/>
          </a:xfrm>
          <a:prstGeom prst="straightConnector1">
            <a:avLst/>
          </a:prstGeom>
          <a:solidFill>
            <a:schemeClr val="accent1"/>
          </a:solidFill>
          <a:ln w="57150" cap="flat" cmpd="sng" algn="ctr">
            <a:solidFill>
              <a:schemeClr val="tx1"/>
            </a:solidFill>
            <a:prstDash val="solid"/>
            <a:round/>
            <a:headEnd type="none" w="med" len="med"/>
            <a:tailEnd type="triangle" w="med" len="med"/>
          </a:ln>
          <a:effectLst/>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0"/>
            <a:ext cx="9144000" cy="6858000"/>
          </a:xfrm>
          <a:prstGeom prst="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graphicFrame>
        <p:nvGraphicFramePr>
          <p:cNvPr id="3" name="Chart 2"/>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57200" y="5791200"/>
            <a:ext cx="697627" cy="369332"/>
          </a:xfrm>
          <a:prstGeom prst="rect">
            <a:avLst/>
          </a:prstGeom>
          <a:noFill/>
        </p:spPr>
        <p:txBody>
          <a:bodyPr wrap="none" rtlCol="0">
            <a:spAutoFit/>
          </a:bodyPr>
          <a:lstStyle/>
          <a:p>
            <a:r>
              <a:rPr lang="en-CA" sz="1800" b="1" dirty="0" smtClean="0">
                <a:solidFill>
                  <a:srgbClr val="00CC66"/>
                </a:solidFill>
                <a:latin typeface="Myriad Pro"/>
              </a:rPr>
              <a:t>1826</a:t>
            </a:r>
            <a:endParaRPr lang="en-CA" sz="1800" b="1" dirty="0">
              <a:solidFill>
                <a:srgbClr val="00CC66"/>
              </a:solidFill>
              <a:latin typeface="Myriad Pro"/>
            </a:endParaRPr>
          </a:p>
        </p:txBody>
      </p:sp>
      <p:sp>
        <p:nvSpPr>
          <p:cNvPr id="5" name="TextBox 4"/>
          <p:cNvSpPr txBox="1"/>
          <p:nvPr/>
        </p:nvSpPr>
        <p:spPr>
          <a:xfrm>
            <a:off x="1280160" y="5775960"/>
            <a:ext cx="697627" cy="369332"/>
          </a:xfrm>
          <a:prstGeom prst="rect">
            <a:avLst/>
          </a:prstGeom>
          <a:noFill/>
        </p:spPr>
        <p:txBody>
          <a:bodyPr wrap="none" rtlCol="0">
            <a:spAutoFit/>
          </a:bodyPr>
          <a:lstStyle/>
          <a:p>
            <a:r>
              <a:rPr lang="en-CA" sz="1800" b="1" dirty="0" smtClean="0">
                <a:solidFill>
                  <a:srgbClr val="FF00FF"/>
                </a:solidFill>
                <a:latin typeface="Myriad Pro"/>
              </a:rPr>
              <a:t>1852</a:t>
            </a:r>
            <a:endParaRPr lang="en-CA" sz="1800" b="1" dirty="0">
              <a:solidFill>
                <a:srgbClr val="FF00FF"/>
              </a:solidFill>
              <a:latin typeface="Myriad Pro"/>
            </a:endParaRPr>
          </a:p>
        </p:txBody>
      </p:sp>
      <p:sp>
        <p:nvSpPr>
          <p:cNvPr id="6" name="TextBox 5"/>
          <p:cNvSpPr txBox="1"/>
          <p:nvPr/>
        </p:nvSpPr>
        <p:spPr>
          <a:xfrm>
            <a:off x="5486400" y="5775960"/>
            <a:ext cx="697627" cy="369332"/>
          </a:xfrm>
          <a:prstGeom prst="rect">
            <a:avLst/>
          </a:prstGeom>
          <a:noFill/>
          <a:ln>
            <a:noFill/>
          </a:ln>
        </p:spPr>
        <p:txBody>
          <a:bodyPr wrap="none" rtlCol="0">
            <a:spAutoFit/>
          </a:bodyPr>
          <a:lstStyle/>
          <a:p>
            <a:r>
              <a:rPr lang="en-CA" sz="1800" b="1" dirty="0" smtClean="0">
                <a:solidFill>
                  <a:srgbClr val="00FFFF"/>
                </a:solidFill>
                <a:latin typeface="Myriad Pro"/>
              </a:rPr>
              <a:t>1950</a:t>
            </a:r>
            <a:endParaRPr lang="en-CA" sz="1800" b="1" dirty="0">
              <a:solidFill>
                <a:srgbClr val="00FFFF"/>
              </a:solidFill>
              <a:latin typeface="Myriad Pro"/>
            </a:endParaRPr>
          </a:p>
        </p:txBody>
      </p:sp>
      <p:sp>
        <p:nvSpPr>
          <p:cNvPr id="7" name="TextBox 6"/>
          <p:cNvSpPr txBox="1"/>
          <p:nvPr/>
        </p:nvSpPr>
        <p:spPr>
          <a:xfrm>
            <a:off x="6355080" y="5775960"/>
            <a:ext cx="697627" cy="369332"/>
          </a:xfrm>
          <a:prstGeom prst="rect">
            <a:avLst/>
          </a:prstGeom>
          <a:noFill/>
          <a:ln>
            <a:noFill/>
          </a:ln>
        </p:spPr>
        <p:txBody>
          <a:bodyPr wrap="none" rtlCol="0">
            <a:spAutoFit/>
          </a:bodyPr>
          <a:lstStyle/>
          <a:p>
            <a:r>
              <a:rPr lang="en-CA" sz="1800" b="1" dirty="0" smtClean="0">
                <a:solidFill>
                  <a:srgbClr val="FFC000"/>
                </a:solidFill>
                <a:latin typeface="Myriad Pro"/>
              </a:rPr>
              <a:t>1979</a:t>
            </a:r>
            <a:endParaRPr lang="en-CA" sz="1800" b="1" dirty="0">
              <a:solidFill>
                <a:srgbClr val="FFC000"/>
              </a:solidFill>
              <a:latin typeface="Myriad Pro"/>
            </a:endParaRPr>
          </a:p>
        </p:txBody>
      </p:sp>
      <p:sp>
        <p:nvSpPr>
          <p:cNvPr id="8" name="TextBox 7"/>
          <p:cNvSpPr txBox="1"/>
          <p:nvPr/>
        </p:nvSpPr>
        <p:spPr>
          <a:xfrm>
            <a:off x="2137013" y="5775960"/>
            <a:ext cx="697627" cy="369332"/>
          </a:xfrm>
          <a:prstGeom prst="rect">
            <a:avLst/>
          </a:prstGeom>
          <a:noFill/>
          <a:ln>
            <a:noFill/>
          </a:ln>
        </p:spPr>
        <p:txBody>
          <a:bodyPr wrap="none" rtlCol="0">
            <a:spAutoFit/>
          </a:bodyPr>
          <a:lstStyle/>
          <a:p>
            <a:r>
              <a:rPr lang="en-CA" sz="1800" b="1" dirty="0" smtClean="0">
                <a:solidFill>
                  <a:srgbClr val="FF0000"/>
                </a:solidFill>
                <a:latin typeface="Myriad Pro"/>
              </a:rPr>
              <a:t>1997</a:t>
            </a:r>
            <a:endParaRPr lang="en-CA" sz="1800" b="1" dirty="0">
              <a:solidFill>
                <a:srgbClr val="FF0000"/>
              </a:solidFill>
              <a:latin typeface="Myriad Pro"/>
            </a:endParaRPr>
          </a:p>
        </p:txBody>
      </p:sp>
      <p:sp>
        <p:nvSpPr>
          <p:cNvPr id="9" name="TextBox 8"/>
          <p:cNvSpPr txBox="1"/>
          <p:nvPr/>
        </p:nvSpPr>
        <p:spPr>
          <a:xfrm>
            <a:off x="2987040" y="5775960"/>
            <a:ext cx="697627" cy="369332"/>
          </a:xfrm>
          <a:prstGeom prst="rect">
            <a:avLst/>
          </a:prstGeom>
          <a:noFill/>
          <a:ln>
            <a:noFill/>
          </a:ln>
        </p:spPr>
        <p:txBody>
          <a:bodyPr wrap="none" rtlCol="0">
            <a:spAutoFit/>
          </a:bodyPr>
          <a:lstStyle/>
          <a:p>
            <a:r>
              <a:rPr lang="en-CA" sz="1800" b="1" dirty="0" smtClean="0">
                <a:solidFill>
                  <a:srgbClr val="9966FF"/>
                </a:solidFill>
                <a:latin typeface="Myriad Pro"/>
              </a:rPr>
              <a:t>2009</a:t>
            </a:r>
            <a:endParaRPr lang="en-CA" sz="1800" b="1" dirty="0">
              <a:solidFill>
                <a:srgbClr val="9966FF"/>
              </a:solidFill>
              <a:latin typeface="Myriad Pro"/>
            </a:endParaRPr>
          </a:p>
        </p:txBody>
      </p:sp>
      <p:sp>
        <p:nvSpPr>
          <p:cNvPr id="10" name="TextBox 9"/>
          <p:cNvSpPr txBox="1"/>
          <p:nvPr/>
        </p:nvSpPr>
        <p:spPr>
          <a:xfrm>
            <a:off x="4663440" y="5775960"/>
            <a:ext cx="684867" cy="369332"/>
          </a:xfrm>
          <a:prstGeom prst="rect">
            <a:avLst/>
          </a:prstGeom>
          <a:noFill/>
          <a:ln>
            <a:noFill/>
          </a:ln>
        </p:spPr>
        <p:txBody>
          <a:bodyPr wrap="none" rtlCol="0">
            <a:spAutoFit/>
          </a:bodyPr>
          <a:lstStyle/>
          <a:p>
            <a:r>
              <a:rPr lang="en-CA" sz="1800" b="1" dirty="0" smtClean="0">
                <a:solidFill>
                  <a:srgbClr val="00FF00"/>
                </a:solidFill>
                <a:latin typeface="Myriad Pro"/>
              </a:rPr>
              <a:t>2011</a:t>
            </a:r>
            <a:endParaRPr lang="en-CA" sz="1800" b="1" dirty="0">
              <a:solidFill>
                <a:srgbClr val="00FF00"/>
              </a:solidFill>
              <a:latin typeface="Myriad Pro"/>
            </a:endParaRPr>
          </a:p>
        </p:txBody>
      </p:sp>
      <p:sp>
        <p:nvSpPr>
          <p:cNvPr id="11" name="TextBox 10"/>
          <p:cNvSpPr txBox="1"/>
          <p:nvPr/>
        </p:nvSpPr>
        <p:spPr>
          <a:xfrm>
            <a:off x="3810000" y="5775960"/>
            <a:ext cx="697627" cy="369332"/>
          </a:xfrm>
          <a:prstGeom prst="rect">
            <a:avLst/>
          </a:prstGeom>
          <a:noFill/>
          <a:ln>
            <a:noFill/>
          </a:ln>
        </p:spPr>
        <p:txBody>
          <a:bodyPr wrap="none" rtlCol="0">
            <a:spAutoFit/>
          </a:bodyPr>
          <a:lstStyle/>
          <a:p>
            <a:r>
              <a:rPr lang="en-CA" sz="1800" b="1" dirty="0" smtClean="0">
                <a:solidFill>
                  <a:srgbClr val="CC9900"/>
                </a:solidFill>
                <a:latin typeface="Myriad Pro"/>
              </a:rPr>
              <a:t>1861</a:t>
            </a:r>
            <a:endParaRPr lang="en-CA" sz="1800" b="1" dirty="0">
              <a:solidFill>
                <a:srgbClr val="CC9900"/>
              </a:solidFill>
              <a:latin typeface="Myriad Pro"/>
            </a:endParaRPr>
          </a:p>
        </p:txBody>
      </p:sp>
      <p:sp>
        <p:nvSpPr>
          <p:cNvPr id="12" name="TextBox 11"/>
          <p:cNvSpPr txBox="1"/>
          <p:nvPr/>
        </p:nvSpPr>
        <p:spPr>
          <a:xfrm>
            <a:off x="7162800" y="5775960"/>
            <a:ext cx="697627" cy="369332"/>
          </a:xfrm>
          <a:prstGeom prst="rect">
            <a:avLst/>
          </a:prstGeom>
          <a:noFill/>
          <a:ln>
            <a:noFill/>
          </a:ln>
        </p:spPr>
        <p:txBody>
          <a:bodyPr wrap="none" rtlCol="0">
            <a:spAutoFit/>
          </a:bodyPr>
          <a:lstStyle/>
          <a:p>
            <a:r>
              <a:rPr lang="en-CA" sz="1800" b="1" dirty="0" smtClean="0">
                <a:solidFill>
                  <a:srgbClr val="CC00CC"/>
                </a:solidFill>
                <a:latin typeface="Myriad Pro"/>
              </a:rPr>
              <a:t>1996</a:t>
            </a:r>
            <a:endParaRPr lang="en-CA" sz="1800" b="1" dirty="0">
              <a:solidFill>
                <a:srgbClr val="CC00CC"/>
              </a:solidFill>
              <a:latin typeface="Myriad Pro"/>
            </a:endParaRPr>
          </a:p>
        </p:txBody>
      </p:sp>
      <p:sp>
        <p:nvSpPr>
          <p:cNvPr id="13" name="TextBox 12"/>
          <p:cNvSpPr txBox="1"/>
          <p:nvPr/>
        </p:nvSpPr>
        <p:spPr>
          <a:xfrm>
            <a:off x="7985760" y="5775960"/>
            <a:ext cx="697627" cy="369332"/>
          </a:xfrm>
          <a:prstGeom prst="rect">
            <a:avLst/>
          </a:prstGeom>
          <a:noFill/>
          <a:ln>
            <a:noFill/>
          </a:ln>
        </p:spPr>
        <p:txBody>
          <a:bodyPr wrap="none" rtlCol="0">
            <a:spAutoFit/>
          </a:bodyPr>
          <a:lstStyle/>
          <a:p>
            <a:r>
              <a:rPr lang="en-CA" sz="1800" b="1" dirty="0" smtClean="0">
                <a:solidFill>
                  <a:schemeClr val="accent6">
                    <a:lumMod val="40000"/>
                    <a:lumOff val="60000"/>
                  </a:schemeClr>
                </a:solidFill>
                <a:latin typeface="Myriad Pro"/>
              </a:rPr>
              <a:t>2006</a:t>
            </a:r>
            <a:endParaRPr lang="en-CA" sz="1800" b="1" dirty="0">
              <a:solidFill>
                <a:schemeClr val="accent6">
                  <a:lumMod val="40000"/>
                  <a:lumOff val="60000"/>
                </a:schemeClr>
              </a:solidFill>
              <a:latin typeface="Myriad Pro"/>
            </a:endParaRPr>
          </a:p>
        </p:txBody>
      </p:sp>
      <p:sp>
        <p:nvSpPr>
          <p:cNvPr id="21" name="Oval 20"/>
          <p:cNvSpPr/>
          <p:nvPr/>
        </p:nvSpPr>
        <p:spPr bwMode="auto">
          <a:xfrm>
            <a:off x="2148339" y="5737682"/>
            <a:ext cx="685800" cy="457200"/>
          </a:xfrm>
          <a:prstGeom prst="ellipse">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22" name="Oval 21"/>
          <p:cNvSpPr/>
          <p:nvPr/>
        </p:nvSpPr>
        <p:spPr bwMode="auto">
          <a:xfrm>
            <a:off x="2990844" y="5738815"/>
            <a:ext cx="685800" cy="457200"/>
          </a:xfrm>
          <a:prstGeom prst="ellipse">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23" name="Oval 22"/>
          <p:cNvSpPr/>
          <p:nvPr/>
        </p:nvSpPr>
        <p:spPr bwMode="auto">
          <a:xfrm>
            <a:off x="4643445" y="5734052"/>
            <a:ext cx="685800" cy="457200"/>
          </a:xfrm>
          <a:prstGeom prst="ellipse">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24" name="Oval 23"/>
          <p:cNvSpPr/>
          <p:nvPr/>
        </p:nvSpPr>
        <p:spPr bwMode="auto">
          <a:xfrm>
            <a:off x="6367467" y="5743570"/>
            <a:ext cx="685800" cy="457200"/>
          </a:xfrm>
          <a:prstGeom prst="ellipse">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25" name="Oval 24"/>
          <p:cNvSpPr/>
          <p:nvPr/>
        </p:nvSpPr>
        <p:spPr bwMode="auto">
          <a:xfrm>
            <a:off x="7172398" y="5748317"/>
            <a:ext cx="685800" cy="457200"/>
          </a:xfrm>
          <a:prstGeom prst="ellipse">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26" name="Oval 25"/>
          <p:cNvSpPr/>
          <p:nvPr/>
        </p:nvSpPr>
        <p:spPr bwMode="auto">
          <a:xfrm>
            <a:off x="7996381" y="5743538"/>
            <a:ext cx="685800" cy="457200"/>
          </a:xfrm>
          <a:prstGeom prst="ellipse">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charset="0"/>
            </a:endParaRPr>
          </a:p>
        </p:txBody>
      </p:sp>
      <p:sp>
        <p:nvSpPr>
          <p:cNvPr id="27" name="TextBox 26"/>
          <p:cNvSpPr txBox="1"/>
          <p:nvPr/>
        </p:nvSpPr>
        <p:spPr>
          <a:xfrm>
            <a:off x="2667000" y="6400800"/>
            <a:ext cx="5715539" cy="461665"/>
          </a:xfrm>
          <a:prstGeom prst="rect">
            <a:avLst/>
          </a:prstGeom>
          <a:noFill/>
          <a:ln>
            <a:noFill/>
          </a:ln>
        </p:spPr>
        <p:txBody>
          <a:bodyPr wrap="none" rtlCol="0">
            <a:spAutoFit/>
          </a:bodyPr>
          <a:lstStyle/>
          <a:p>
            <a:r>
              <a:rPr lang="en-CA" b="1" dirty="0" smtClean="0">
                <a:solidFill>
                  <a:srgbClr val="FFFF00"/>
                </a:solidFill>
                <a:latin typeface="Myriad Pro"/>
              </a:rPr>
              <a:t>With Red River Floodway in operation</a:t>
            </a:r>
          </a:p>
        </p:txBody>
      </p:sp>
      <p:cxnSp>
        <p:nvCxnSpPr>
          <p:cNvPr id="33" name="Straight Arrow Connector 32"/>
          <p:cNvCxnSpPr/>
          <p:nvPr/>
        </p:nvCxnSpPr>
        <p:spPr bwMode="auto">
          <a:xfrm flipH="1" flipV="1">
            <a:off x="2667000" y="6172200"/>
            <a:ext cx="152400" cy="300037"/>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35" name="Straight Arrow Connector 34"/>
          <p:cNvCxnSpPr/>
          <p:nvPr/>
        </p:nvCxnSpPr>
        <p:spPr bwMode="auto">
          <a:xfrm flipH="1" flipV="1">
            <a:off x="3429000" y="6172200"/>
            <a:ext cx="152400" cy="300037"/>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36" name="Straight Arrow Connector 35"/>
          <p:cNvCxnSpPr/>
          <p:nvPr/>
        </p:nvCxnSpPr>
        <p:spPr bwMode="auto">
          <a:xfrm flipV="1">
            <a:off x="5029200" y="6172201"/>
            <a:ext cx="0" cy="304799"/>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38" name="Straight Arrow Connector 37"/>
          <p:cNvCxnSpPr/>
          <p:nvPr/>
        </p:nvCxnSpPr>
        <p:spPr bwMode="auto">
          <a:xfrm flipV="1">
            <a:off x="6705600" y="6172200"/>
            <a:ext cx="0" cy="304799"/>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39" name="Straight Arrow Connector 38"/>
          <p:cNvCxnSpPr/>
          <p:nvPr/>
        </p:nvCxnSpPr>
        <p:spPr bwMode="auto">
          <a:xfrm flipV="1">
            <a:off x="7543800" y="6172200"/>
            <a:ext cx="0" cy="304799"/>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40" name="Straight Arrow Connector 39"/>
          <p:cNvCxnSpPr/>
          <p:nvPr/>
        </p:nvCxnSpPr>
        <p:spPr bwMode="auto">
          <a:xfrm flipV="1">
            <a:off x="8229600" y="6172201"/>
            <a:ext cx="76200" cy="304799"/>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sp>
        <p:nvSpPr>
          <p:cNvPr id="29" name="Oval 28"/>
          <p:cNvSpPr/>
          <p:nvPr/>
        </p:nvSpPr>
        <p:spPr bwMode="auto">
          <a:xfrm>
            <a:off x="8001000" y="5791200"/>
            <a:ext cx="685800" cy="457200"/>
          </a:xfrm>
          <a:prstGeom prst="ellipse">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rgbClr val="FFFF00"/>
              </a:solidFill>
              <a:effectLst/>
              <a:latin typeface="Times"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868" t="1715" r="1085" b="686"/>
          <a:stretch>
            <a:fillRect/>
          </a:stretch>
        </p:blipFill>
        <p:spPr bwMode="auto">
          <a:xfrm>
            <a:off x="228600" y="609600"/>
            <a:ext cx="8610600" cy="6096000"/>
          </a:xfrm>
          <a:prstGeom prst="rect">
            <a:avLst/>
          </a:prstGeom>
          <a:noFill/>
          <a:ln w="9525">
            <a:noFill/>
            <a:miter lim="800000"/>
            <a:headEnd/>
            <a:tailEnd/>
          </a:ln>
          <a:effectLst/>
        </p:spPr>
      </p:pic>
      <p:sp>
        <p:nvSpPr>
          <p:cNvPr id="7" name="Rectangle 6"/>
          <p:cNvSpPr/>
          <p:nvPr/>
        </p:nvSpPr>
        <p:spPr>
          <a:xfrm>
            <a:off x="2901868" y="773668"/>
            <a:ext cx="3422732" cy="369332"/>
          </a:xfrm>
          <a:prstGeom prst="rect">
            <a:avLst/>
          </a:prstGeom>
        </p:spPr>
        <p:txBody>
          <a:bodyPr wrap="none">
            <a:spAutoFit/>
          </a:bodyPr>
          <a:lstStyle/>
          <a:p>
            <a:r>
              <a:rPr lang="en-US" b="1" dirty="0" smtClean="0">
                <a:latin typeface="Comic Sans MS" pitchFamily="66" charset="0"/>
              </a:rPr>
              <a:t>2011 Winnipeg Water Levels</a:t>
            </a:r>
            <a:endParaRPr lang="en-CA" dirty="0"/>
          </a:p>
        </p:txBody>
      </p:sp>
      <p:pic>
        <p:nvPicPr>
          <p:cNvPr id="4097" name="Picture 1"/>
          <p:cNvPicPr>
            <a:picLocks noChangeAspect="1" noChangeArrowheads="1"/>
          </p:cNvPicPr>
          <p:nvPr/>
        </p:nvPicPr>
        <p:blipFill>
          <a:blip r:embed="rId4" cstate="print"/>
          <a:srcRect l="1735" t="1715" r="1085" b="1906"/>
          <a:stretch>
            <a:fillRect/>
          </a:stretch>
        </p:blipFill>
        <p:spPr bwMode="auto">
          <a:xfrm>
            <a:off x="304800" y="609600"/>
            <a:ext cx="8534400" cy="6019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7"/>
                                        </p:tgtEl>
                                        <p:attrNameLst>
                                          <p:attrName>style.visibility</p:attrName>
                                        </p:attrNameLst>
                                      </p:cBhvr>
                                      <p:to>
                                        <p:strVal val="visible"/>
                                      </p:to>
                                    </p:set>
                                    <p:animEffect transition="in" filter="fade">
                                      <p:cBhvr>
                                        <p:cTn id="7" dur="2000"/>
                                        <p:tgtEl>
                                          <p:spTgt spid="4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T:\PHOTO LIBRARY\1950Flood Winnipeg\areial-wildwood_kingston crescent.jpg"/>
          <p:cNvPicPr>
            <a:picLocks noChangeAspect="1" noChangeArrowheads="1"/>
          </p:cNvPicPr>
          <p:nvPr/>
        </p:nvPicPr>
        <p:blipFill>
          <a:blip r:embed="rId3" cstate="print"/>
          <a:srcRect/>
          <a:stretch>
            <a:fillRect/>
          </a:stretch>
        </p:blipFill>
        <p:spPr bwMode="auto">
          <a:xfrm>
            <a:off x="0" y="152400"/>
            <a:ext cx="9077342" cy="6477000"/>
          </a:xfrm>
          <a:prstGeom prst="rect">
            <a:avLst/>
          </a:prstGeom>
          <a:noFill/>
        </p:spPr>
      </p:pic>
      <p:pic>
        <p:nvPicPr>
          <p:cNvPr id="45062" name="Picture 6" descr="http://farm3.staticflickr.com/2318/5742209246_3c868d3b3b_z.jpg"/>
          <p:cNvPicPr>
            <a:picLocks noChangeAspect="1" noChangeArrowheads="1"/>
          </p:cNvPicPr>
          <p:nvPr/>
        </p:nvPicPr>
        <p:blipFill>
          <a:blip r:embed="rId4" cstate="print"/>
          <a:srcRect/>
          <a:stretch>
            <a:fillRect/>
          </a:stretch>
        </p:blipFill>
        <p:spPr bwMode="auto">
          <a:xfrm>
            <a:off x="457200" y="1066799"/>
            <a:ext cx="8305800" cy="5567483"/>
          </a:xfrm>
          <a:prstGeom prst="rect">
            <a:avLst/>
          </a:prstGeom>
          <a:noFill/>
        </p:spPr>
      </p:pic>
      <p:pic>
        <p:nvPicPr>
          <p:cNvPr id="45059" name="Picture 3" descr="T:\PHOTO LIBRARY\1950Flood Winnipeg WCPI\Aerial TheForks 1440-43621.jpg"/>
          <p:cNvPicPr>
            <a:picLocks noChangeAspect="1" noChangeArrowheads="1"/>
          </p:cNvPicPr>
          <p:nvPr/>
        </p:nvPicPr>
        <p:blipFill>
          <a:blip r:embed="rId5" cstate="print"/>
          <a:srcRect/>
          <a:stretch>
            <a:fillRect/>
          </a:stretch>
        </p:blipFill>
        <p:spPr bwMode="auto">
          <a:xfrm>
            <a:off x="0" y="0"/>
            <a:ext cx="9144000" cy="6096000"/>
          </a:xfrm>
          <a:prstGeom prst="rect">
            <a:avLst/>
          </a:prstGeom>
          <a:noFill/>
        </p:spPr>
      </p:pic>
      <p:pic>
        <p:nvPicPr>
          <p:cNvPr id="45058" name="Picture 2" descr="http://farm3.staticflickr.com/2651/5742211692_cdf6d3e6a3_b.jpg"/>
          <p:cNvPicPr>
            <a:picLocks noChangeAspect="1" noChangeArrowheads="1"/>
          </p:cNvPicPr>
          <p:nvPr/>
        </p:nvPicPr>
        <p:blipFill>
          <a:blip r:embed="rId6" cstate="print"/>
          <a:srcRect/>
          <a:stretch>
            <a:fillRect/>
          </a:stretch>
        </p:blipFill>
        <p:spPr bwMode="auto">
          <a:xfrm>
            <a:off x="152400" y="228600"/>
            <a:ext cx="9103761" cy="6096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anim calcmode="lin" valueType="num">
                                      <p:cBhvr additive="base">
                                        <p:cTn id="7" dur="500" fill="hold"/>
                                        <p:tgtEl>
                                          <p:spTgt spid="45062"/>
                                        </p:tgtEl>
                                        <p:attrNameLst>
                                          <p:attrName>ppt_x</p:attrName>
                                        </p:attrNameLst>
                                      </p:cBhvr>
                                      <p:tavLst>
                                        <p:tav tm="0">
                                          <p:val>
                                            <p:strVal val="1+#ppt_w/2"/>
                                          </p:val>
                                        </p:tav>
                                        <p:tav tm="100000">
                                          <p:val>
                                            <p:strVal val="#ppt_x"/>
                                          </p:val>
                                        </p:tav>
                                      </p:tavLst>
                                    </p:anim>
                                    <p:anim calcmode="lin" valueType="num">
                                      <p:cBhvr additive="base">
                                        <p:cTn id="8" dur="500" fill="hold"/>
                                        <p:tgtEl>
                                          <p:spTgt spid="450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5059"/>
                                        </p:tgtEl>
                                        <p:attrNameLst>
                                          <p:attrName>style.visibility</p:attrName>
                                        </p:attrNameLst>
                                      </p:cBhvr>
                                      <p:to>
                                        <p:strVal val="visible"/>
                                      </p:to>
                                    </p:set>
                                    <p:anim calcmode="lin" valueType="num">
                                      <p:cBhvr additive="base">
                                        <p:cTn id="13" dur="500" fill="hold"/>
                                        <p:tgtEl>
                                          <p:spTgt spid="45059"/>
                                        </p:tgtEl>
                                        <p:attrNameLst>
                                          <p:attrName>ppt_x</p:attrName>
                                        </p:attrNameLst>
                                      </p:cBhvr>
                                      <p:tavLst>
                                        <p:tav tm="0">
                                          <p:val>
                                            <p:strVal val="0-#ppt_w/2"/>
                                          </p:val>
                                        </p:tav>
                                        <p:tav tm="100000">
                                          <p:val>
                                            <p:strVal val="#ppt_x"/>
                                          </p:val>
                                        </p:tav>
                                      </p:tavLst>
                                    </p:anim>
                                    <p:anim calcmode="lin" valueType="num">
                                      <p:cBhvr additive="base">
                                        <p:cTn id="14" dur="500" fill="hold"/>
                                        <p:tgtEl>
                                          <p:spTgt spid="4505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5058"/>
                                        </p:tgtEl>
                                        <p:attrNameLst>
                                          <p:attrName>style.visibility</p:attrName>
                                        </p:attrNameLst>
                                      </p:cBhvr>
                                      <p:to>
                                        <p:strVal val="visible"/>
                                      </p:to>
                                    </p:set>
                                    <p:anim calcmode="lin" valueType="num">
                                      <p:cBhvr additive="base">
                                        <p:cTn id="19" dur="500" fill="hold"/>
                                        <p:tgtEl>
                                          <p:spTgt spid="45058"/>
                                        </p:tgtEl>
                                        <p:attrNameLst>
                                          <p:attrName>ppt_x</p:attrName>
                                        </p:attrNameLst>
                                      </p:cBhvr>
                                      <p:tavLst>
                                        <p:tav tm="0">
                                          <p:val>
                                            <p:strVal val="1+#ppt_w/2"/>
                                          </p:val>
                                        </p:tav>
                                        <p:tav tm="100000">
                                          <p:val>
                                            <p:strVal val="#ppt_x"/>
                                          </p:val>
                                        </p:tav>
                                      </p:tavLst>
                                    </p:anim>
                                    <p:anim calcmode="lin" valueType="num">
                                      <p:cBhvr additive="base">
                                        <p:cTn id="20" dur="500" fill="hold"/>
                                        <p:tgtEl>
                                          <p:spTgt spid="450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whildebran\AppData\Local\Microsoft\Windows\Temporary Internet Files\Content.Word\ATT3343.jpg"/>
          <p:cNvPicPr/>
          <p:nvPr/>
        </p:nvPicPr>
        <p:blipFill>
          <a:blip r:embed="rId3" cstate="screen"/>
          <a:srcRect l="10448"/>
          <a:stretch>
            <a:fillRect/>
          </a:stretch>
        </p:blipFill>
        <p:spPr bwMode="auto">
          <a:xfrm>
            <a:off x="0" y="0"/>
            <a:ext cx="9144000" cy="6858000"/>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
            </a:r>
            <a:br>
              <a:rPr lang="en-CA" dirty="0" smtClean="0"/>
            </a:br>
            <a:r>
              <a:rPr lang="en-CA" dirty="0" smtClean="0"/>
              <a:t>Benefits of Flood Infrastructure</a:t>
            </a:r>
            <a:endParaRPr lang="en-CA" dirty="0"/>
          </a:p>
        </p:txBody>
      </p:sp>
      <p:sp>
        <p:nvSpPr>
          <p:cNvPr id="3" name="Content Placeholder 2"/>
          <p:cNvSpPr>
            <a:spLocks noGrp="1"/>
          </p:cNvSpPr>
          <p:nvPr>
            <p:ph idx="1"/>
          </p:nvPr>
        </p:nvSpPr>
        <p:spPr/>
        <p:txBody>
          <a:bodyPr/>
          <a:lstStyle/>
          <a:p>
            <a:r>
              <a:rPr lang="en-CA" sz="2800" dirty="0" smtClean="0"/>
              <a:t>Since 1970, flood infrastructure has prevented $40 billion dollars in damage</a:t>
            </a:r>
          </a:p>
          <a:p>
            <a:r>
              <a:rPr lang="en-CA" sz="2800" dirty="0" smtClean="0"/>
              <a:t>2011 flood:</a:t>
            </a:r>
          </a:p>
          <a:p>
            <a:pPr lvl="1"/>
            <a:r>
              <a:rPr lang="en-CA" sz="2400" dirty="0" smtClean="0"/>
              <a:t>Flood damages totalled approximately $1 billion</a:t>
            </a:r>
          </a:p>
          <a:p>
            <a:pPr lvl="1"/>
            <a:r>
              <a:rPr lang="en-CA" sz="2400" dirty="0" smtClean="0"/>
              <a:t>Without </a:t>
            </a:r>
            <a:r>
              <a:rPr lang="en-CA" sz="2400" dirty="0" err="1" smtClean="0"/>
              <a:t>Shellmouth</a:t>
            </a:r>
            <a:r>
              <a:rPr lang="en-CA" sz="2400" dirty="0" smtClean="0"/>
              <a:t> Dam, Portage Diversion, </a:t>
            </a:r>
            <a:r>
              <a:rPr lang="en-CA" sz="2400" dirty="0" smtClean="0"/>
              <a:t>Brandon Dikes, Assiniboine </a:t>
            </a:r>
            <a:r>
              <a:rPr lang="en-CA" sz="2400" dirty="0" smtClean="0"/>
              <a:t>River Dikes, and Red River Floodway, damages are estimated at </a:t>
            </a:r>
            <a:r>
              <a:rPr lang="en-CA" sz="2400" b="1" dirty="0" smtClean="0">
                <a:solidFill>
                  <a:srgbClr val="FF0000"/>
                </a:solidFill>
              </a:rPr>
              <a:t>$6 billion dollars</a:t>
            </a:r>
            <a:r>
              <a:rPr lang="en-CA" sz="2400" dirty="0" smtClean="0"/>
              <a:t>, with $3.7 billion in Winnipeg alone.</a:t>
            </a:r>
            <a:endParaRPr lang="en-CA"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28600"/>
            <a:ext cx="7315200" cy="4419600"/>
          </a:xfrm>
          <a:noFill/>
        </p:spPr>
        <p:txBody>
          <a:bodyPr/>
          <a:lstStyle/>
          <a:p>
            <a:pPr algn="ctr"/>
            <a:r>
              <a:rPr lang="en-US" sz="4000" b="1" dirty="0" smtClean="0">
                <a:latin typeface="Arial" pitchFamily="34" charset="0"/>
                <a:cs typeface="Arial" pitchFamily="34" charset="0"/>
              </a:rPr>
              <a:t>Thank You!</a:t>
            </a:r>
            <a:br>
              <a:rPr lang="en-US" sz="4000" b="1" dirty="0" smtClean="0">
                <a:latin typeface="Arial" pitchFamily="34" charset="0"/>
                <a:cs typeface="Arial" pitchFamily="34" charset="0"/>
              </a:rPr>
            </a:br>
            <a:r>
              <a:rPr lang="en-US" sz="4000" b="1" dirty="0" smtClean="0">
                <a:latin typeface="Arial" pitchFamily="34" charset="0"/>
                <a:cs typeface="Arial" pitchFamily="34" charset="0"/>
              </a:rPr>
              <a:t/>
            </a:r>
            <a:br>
              <a:rPr lang="en-US" sz="4000" b="1" dirty="0" smtClean="0">
                <a:latin typeface="Arial" pitchFamily="34" charset="0"/>
                <a:cs typeface="Arial" pitchFamily="34" charset="0"/>
              </a:rPr>
            </a:br>
            <a:endParaRPr lang="en-US" sz="3200" b="1" dirty="0" smtClean="0">
              <a:latin typeface="Arial" pitchFamily="34" charset="0"/>
              <a:cs typeface="Arial" pitchFamily="34" charset="0"/>
            </a:endParaRPr>
          </a:p>
        </p:txBody>
      </p:sp>
      <p:sp>
        <p:nvSpPr>
          <p:cNvPr id="3" name="TextBox 2"/>
          <p:cNvSpPr txBox="1"/>
          <p:nvPr/>
        </p:nvSpPr>
        <p:spPr>
          <a:xfrm>
            <a:off x="3048000" y="2819400"/>
            <a:ext cx="4572000" cy="2308324"/>
          </a:xfrm>
          <a:prstGeom prst="rect">
            <a:avLst/>
          </a:prstGeom>
          <a:noFill/>
        </p:spPr>
        <p:txBody>
          <a:bodyPr wrap="square" rtlCol="0">
            <a:spAutoFit/>
          </a:bodyPr>
          <a:lstStyle/>
          <a:p>
            <a:r>
              <a:rPr lang="en-US" sz="1600" b="1" dirty="0" smtClean="0"/>
              <a:t>Mark Lee, M.Sc., </a:t>
            </a:r>
            <a:r>
              <a:rPr lang="en-US" sz="1600" b="1" dirty="0" err="1" smtClean="0"/>
              <a:t>P.Eng</a:t>
            </a:r>
            <a:r>
              <a:rPr lang="en-US" sz="1600" dirty="0" smtClean="0"/>
              <a:t>.</a:t>
            </a:r>
            <a:r>
              <a:rPr lang="en-CA" sz="1600" dirty="0" smtClean="0"/>
              <a:t/>
            </a:r>
            <a:br>
              <a:rPr lang="en-CA" sz="1600" dirty="0" smtClean="0"/>
            </a:br>
            <a:r>
              <a:rPr lang="en-US" sz="1600" dirty="0" smtClean="0"/>
              <a:t>Manager, Surface Water Management</a:t>
            </a:r>
            <a:r>
              <a:rPr lang="en-CA" sz="1600" dirty="0" smtClean="0"/>
              <a:t/>
            </a:r>
            <a:br>
              <a:rPr lang="en-CA" sz="1600" dirty="0" smtClean="0"/>
            </a:br>
            <a:r>
              <a:rPr lang="en-US" sz="1600" dirty="0" smtClean="0"/>
              <a:t>Water Science and Management Branch</a:t>
            </a:r>
            <a:r>
              <a:rPr lang="en-CA" sz="1600" dirty="0" smtClean="0"/>
              <a:t/>
            </a:r>
            <a:br>
              <a:rPr lang="en-CA" sz="1600" dirty="0" smtClean="0"/>
            </a:br>
            <a:r>
              <a:rPr lang="en-US" sz="1600" dirty="0" smtClean="0"/>
              <a:t>Conservation and Water Stewardship</a:t>
            </a:r>
            <a:r>
              <a:rPr lang="en-CA" sz="1600" dirty="0" smtClean="0"/>
              <a:t/>
            </a:r>
            <a:br>
              <a:rPr lang="en-CA" sz="1600" dirty="0" smtClean="0"/>
            </a:br>
            <a:r>
              <a:rPr lang="en-US" sz="1600" dirty="0" smtClean="0"/>
              <a:t>Box 14, 200 Saulteaux Crescent</a:t>
            </a:r>
            <a:r>
              <a:rPr lang="en-CA" sz="1600" dirty="0" smtClean="0"/>
              <a:t/>
            </a:r>
            <a:br>
              <a:rPr lang="en-CA" sz="1600" dirty="0" smtClean="0"/>
            </a:br>
            <a:r>
              <a:rPr lang="en-US" sz="1600" dirty="0" smtClean="0"/>
              <a:t>Winnipeg, Manitoba  R3J 3W3</a:t>
            </a:r>
            <a:r>
              <a:rPr lang="en-CA" sz="1600" dirty="0" smtClean="0"/>
              <a:t/>
            </a:r>
            <a:br>
              <a:rPr lang="en-CA" sz="1600" dirty="0" smtClean="0"/>
            </a:br>
            <a:r>
              <a:rPr lang="en-US" sz="1600" dirty="0" smtClean="0"/>
              <a:t> </a:t>
            </a:r>
            <a:r>
              <a:rPr lang="en-CA" sz="1600" dirty="0" smtClean="0"/>
              <a:t/>
            </a:r>
            <a:br>
              <a:rPr lang="en-CA" sz="1600" dirty="0" smtClean="0"/>
            </a:br>
            <a:r>
              <a:rPr lang="en-US" sz="1600" dirty="0" smtClean="0"/>
              <a:t>Ph. (204) 945-5606, Fax (204) 945-7419</a:t>
            </a:r>
            <a:r>
              <a:rPr lang="en-CA" sz="1600" dirty="0" smtClean="0"/>
              <a:t/>
            </a:r>
            <a:br>
              <a:rPr lang="en-CA" sz="1600" dirty="0" smtClean="0"/>
            </a:br>
            <a:r>
              <a:rPr lang="fr-CA" sz="1600" dirty="0" smtClean="0"/>
              <a:t>E-mail  </a:t>
            </a:r>
            <a:r>
              <a:rPr lang="fr-CA" sz="1600" u="sng" dirty="0" smtClean="0">
                <a:hlinkClick r:id="rId3"/>
              </a:rPr>
              <a:t>Mark.Lee@gov.mb.ca</a:t>
            </a:r>
            <a:endParaRPr lang="en-CA" sz="1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304800" y="838200"/>
            <a:ext cx="8658225" cy="5723752"/>
          </a:xfrm>
          <a:prstGeom prst="rect">
            <a:avLst/>
          </a:prstGeom>
          <a:noFill/>
          <a:ln w="9525">
            <a:noFill/>
            <a:miter lim="800000"/>
            <a:headEnd/>
            <a:tailEnd/>
          </a:ln>
        </p:spPr>
      </p:pic>
      <p:sp>
        <p:nvSpPr>
          <p:cNvPr id="3" name="TextBox 2"/>
          <p:cNvSpPr txBox="1"/>
          <p:nvPr/>
        </p:nvSpPr>
        <p:spPr>
          <a:xfrm>
            <a:off x="4329090" y="4095690"/>
            <a:ext cx="962044" cy="400110"/>
          </a:xfrm>
          <a:prstGeom prst="rect">
            <a:avLst/>
          </a:prstGeom>
          <a:noFill/>
        </p:spPr>
        <p:txBody>
          <a:bodyPr wrap="square" rtlCol="0">
            <a:spAutoFit/>
          </a:bodyPr>
          <a:lstStyle/>
          <a:p>
            <a:r>
              <a:rPr lang="en-CA" sz="1000" b="1" dirty="0" smtClean="0"/>
              <a:t>Assiniboine River Dikes</a:t>
            </a:r>
            <a:endParaRPr lang="en-CA" sz="1000" b="1" dirty="0"/>
          </a:p>
        </p:txBody>
      </p:sp>
      <p:sp>
        <p:nvSpPr>
          <p:cNvPr id="5" name="Freeform 4"/>
          <p:cNvSpPr/>
          <p:nvPr/>
        </p:nvSpPr>
        <p:spPr bwMode="auto">
          <a:xfrm>
            <a:off x="4700588" y="3838574"/>
            <a:ext cx="507207" cy="211931"/>
          </a:xfrm>
          <a:custGeom>
            <a:avLst/>
            <a:gdLst>
              <a:gd name="connsiteX0" fmla="*/ 0 w 507207"/>
              <a:gd name="connsiteY0" fmla="*/ 216693 h 216693"/>
              <a:gd name="connsiteX1" fmla="*/ 2382 w 507207"/>
              <a:gd name="connsiteY1" fmla="*/ 207168 h 216693"/>
              <a:gd name="connsiteX2" fmla="*/ 9525 w 507207"/>
              <a:gd name="connsiteY2" fmla="*/ 204787 h 216693"/>
              <a:gd name="connsiteX3" fmla="*/ 26194 w 507207"/>
              <a:gd name="connsiteY3" fmla="*/ 195262 h 216693"/>
              <a:gd name="connsiteX4" fmla="*/ 47625 w 507207"/>
              <a:gd name="connsiteY4" fmla="*/ 190500 h 216693"/>
              <a:gd name="connsiteX5" fmla="*/ 54769 w 507207"/>
              <a:gd name="connsiteY5" fmla="*/ 188118 h 216693"/>
              <a:gd name="connsiteX6" fmla="*/ 69057 w 507207"/>
              <a:gd name="connsiteY6" fmla="*/ 185737 h 216693"/>
              <a:gd name="connsiteX7" fmla="*/ 76200 w 507207"/>
              <a:gd name="connsiteY7" fmla="*/ 180975 h 216693"/>
              <a:gd name="connsiteX8" fmla="*/ 95250 w 507207"/>
              <a:gd name="connsiteY8" fmla="*/ 164306 h 216693"/>
              <a:gd name="connsiteX9" fmla="*/ 102394 w 507207"/>
              <a:gd name="connsiteY9" fmla="*/ 157162 h 216693"/>
              <a:gd name="connsiteX10" fmla="*/ 109538 w 507207"/>
              <a:gd name="connsiteY10" fmla="*/ 154781 h 216693"/>
              <a:gd name="connsiteX11" fmla="*/ 147638 w 507207"/>
              <a:gd name="connsiteY11" fmla="*/ 150018 h 216693"/>
              <a:gd name="connsiteX12" fmla="*/ 202407 w 507207"/>
              <a:gd name="connsiteY12" fmla="*/ 147637 h 216693"/>
              <a:gd name="connsiteX13" fmla="*/ 216694 w 507207"/>
              <a:gd name="connsiteY13" fmla="*/ 142875 h 216693"/>
              <a:gd name="connsiteX14" fmla="*/ 238125 w 507207"/>
              <a:gd name="connsiteY14" fmla="*/ 133350 h 216693"/>
              <a:gd name="connsiteX15" fmla="*/ 273844 w 507207"/>
              <a:gd name="connsiteY15" fmla="*/ 130968 h 216693"/>
              <a:gd name="connsiteX16" fmla="*/ 288132 w 507207"/>
              <a:gd name="connsiteY16" fmla="*/ 119062 h 216693"/>
              <a:gd name="connsiteX17" fmla="*/ 297657 w 507207"/>
              <a:gd name="connsiteY17" fmla="*/ 95250 h 216693"/>
              <a:gd name="connsiteX18" fmla="*/ 304800 w 507207"/>
              <a:gd name="connsiteY18" fmla="*/ 85725 h 216693"/>
              <a:gd name="connsiteX19" fmla="*/ 316707 w 507207"/>
              <a:gd name="connsiteY19" fmla="*/ 69056 h 216693"/>
              <a:gd name="connsiteX20" fmla="*/ 326232 w 507207"/>
              <a:gd name="connsiteY20" fmla="*/ 54768 h 216693"/>
              <a:gd name="connsiteX21" fmla="*/ 330994 w 507207"/>
              <a:gd name="connsiteY21" fmla="*/ 47625 h 216693"/>
              <a:gd name="connsiteX22" fmla="*/ 338138 w 507207"/>
              <a:gd name="connsiteY22" fmla="*/ 42862 h 216693"/>
              <a:gd name="connsiteX23" fmla="*/ 342900 w 507207"/>
              <a:gd name="connsiteY23" fmla="*/ 35718 h 216693"/>
              <a:gd name="connsiteX24" fmla="*/ 357188 w 507207"/>
              <a:gd name="connsiteY24" fmla="*/ 28575 h 216693"/>
              <a:gd name="connsiteX25" fmla="*/ 371475 w 507207"/>
              <a:gd name="connsiteY25" fmla="*/ 21431 h 216693"/>
              <a:gd name="connsiteX26" fmla="*/ 378619 w 507207"/>
              <a:gd name="connsiteY26" fmla="*/ 16668 h 216693"/>
              <a:gd name="connsiteX27" fmla="*/ 392907 w 507207"/>
              <a:gd name="connsiteY27" fmla="*/ 11906 h 216693"/>
              <a:gd name="connsiteX28" fmla="*/ 414338 w 507207"/>
              <a:gd name="connsiteY28" fmla="*/ 7143 h 216693"/>
              <a:gd name="connsiteX29" fmla="*/ 428625 w 507207"/>
              <a:gd name="connsiteY29" fmla="*/ 4762 h 216693"/>
              <a:gd name="connsiteX30" fmla="*/ 442913 w 507207"/>
              <a:gd name="connsiteY30" fmla="*/ 0 h 216693"/>
              <a:gd name="connsiteX31" fmla="*/ 490538 w 507207"/>
              <a:gd name="connsiteY31" fmla="*/ 4762 h 216693"/>
              <a:gd name="connsiteX32" fmla="*/ 500063 w 507207"/>
              <a:gd name="connsiteY32" fmla="*/ 7143 h 216693"/>
              <a:gd name="connsiteX33" fmla="*/ 507207 w 507207"/>
              <a:gd name="connsiteY33" fmla="*/ 9525 h 216693"/>
              <a:gd name="connsiteX0" fmla="*/ 0 w 507207"/>
              <a:gd name="connsiteY0" fmla="*/ 216693 h 216693"/>
              <a:gd name="connsiteX1" fmla="*/ 2382 w 507207"/>
              <a:gd name="connsiteY1" fmla="*/ 207168 h 216693"/>
              <a:gd name="connsiteX2" fmla="*/ 9525 w 507207"/>
              <a:gd name="connsiteY2" fmla="*/ 204787 h 216693"/>
              <a:gd name="connsiteX3" fmla="*/ 26194 w 507207"/>
              <a:gd name="connsiteY3" fmla="*/ 195262 h 216693"/>
              <a:gd name="connsiteX4" fmla="*/ 47625 w 507207"/>
              <a:gd name="connsiteY4" fmla="*/ 190500 h 216693"/>
              <a:gd name="connsiteX5" fmla="*/ 54769 w 507207"/>
              <a:gd name="connsiteY5" fmla="*/ 188118 h 216693"/>
              <a:gd name="connsiteX6" fmla="*/ 69057 w 507207"/>
              <a:gd name="connsiteY6" fmla="*/ 185737 h 216693"/>
              <a:gd name="connsiteX7" fmla="*/ 76200 w 507207"/>
              <a:gd name="connsiteY7" fmla="*/ 180975 h 216693"/>
              <a:gd name="connsiteX8" fmla="*/ 95250 w 507207"/>
              <a:gd name="connsiteY8" fmla="*/ 164306 h 216693"/>
              <a:gd name="connsiteX9" fmla="*/ 102394 w 507207"/>
              <a:gd name="connsiteY9" fmla="*/ 157162 h 216693"/>
              <a:gd name="connsiteX10" fmla="*/ 109538 w 507207"/>
              <a:gd name="connsiteY10" fmla="*/ 154781 h 216693"/>
              <a:gd name="connsiteX11" fmla="*/ 147638 w 507207"/>
              <a:gd name="connsiteY11" fmla="*/ 150018 h 216693"/>
              <a:gd name="connsiteX12" fmla="*/ 202407 w 507207"/>
              <a:gd name="connsiteY12" fmla="*/ 147637 h 216693"/>
              <a:gd name="connsiteX13" fmla="*/ 216694 w 507207"/>
              <a:gd name="connsiteY13" fmla="*/ 142875 h 216693"/>
              <a:gd name="connsiteX14" fmla="*/ 238125 w 507207"/>
              <a:gd name="connsiteY14" fmla="*/ 133350 h 216693"/>
              <a:gd name="connsiteX15" fmla="*/ 273844 w 507207"/>
              <a:gd name="connsiteY15" fmla="*/ 130968 h 216693"/>
              <a:gd name="connsiteX16" fmla="*/ 288132 w 507207"/>
              <a:gd name="connsiteY16" fmla="*/ 119062 h 216693"/>
              <a:gd name="connsiteX17" fmla="*/ 297657 w 507207"/>
              <a:gd name="connsiteY17" fmla="*/ 95250 h 216693"/>
              <a:gd name="connsiteX18" fmla="*/ 304800 w 507207"/>
              <a:gd name="connsiteY18" fmla="*/ 85725 h 216693"/>
              <a:gd name="connsiteX19" fmla="*/ 316707 w 507207"/>
              <a:gd name="connsiteY19" fmla="*/ 69056 h 216693"/>
              <a:gd name="connsiteX20" fmla="*/ 326232 w 507207"/>
              <a:gd name="connsiteY20" fmla="*/ 54768 h 216693"/>
              <a:gd name="connsiteX21" fmla="*/ 330994 w 507207"/>
              <a:gd name="connsiteY21" fmla="*/ 47625 h 216693"/>
              <a:gd name="connsiteX22" fmla="*/ 338138 w 507207"/>
              <a:gd name="connsiteY22" fmla="*/ 42862 h 216693"/>
              <a:gd name="connsiteX23" fmla="*/ 342900 w 507207"/>
              <a:gd name="connsiteY23" fmla="*/ 35718 h 216693"/>
              <a:gd name="connsiteX24" fmla="*/ 357188 w 507207"/>
              <a:gd name="connsiteY24" fmla="*/ 28575 h 216693"/>
              <a:gd name="connsiteX25" fmla="*/ 371475 w 507207"/>
              <a:gd name="connsiteY25" fmla="*/ 21431 h 216693"/>
              <a:gd name="connsiteX26" fmla="*/ 378619 w 507207"/>
              <a:gd name="connsiteY26" fmla="*/ 16668 h 216693"/>
              <a:gd name="connsiteX27" fmla="*/ 392907 w 507207"/>
              <a:gd name="connsiteY27" fmla="*/ 11906 h 216693"/>
              <a:gd name="connsiteX28" fmla="*/ 414338 w 507207"/>
              <a:gd name="connsiteY28" fmla="*/ 7143 h 216693"/>
              <a:gd name="connsiteX29" fmla="*/ 428625 w 507207"/>
              <a:gd name="connsiteY29" fmla="*/ 4762 h 216693"/>
              <a:gd name="connsiteX30" fmla="*/ 442913 w 507207"/>
              <a:gd name="connsiteY30" fmla="*/ 0 h 216693"/>
              <a:gd name="connsiteX31" fmla="*/ 490538 w 507207"/>
              <a:gd name="connsiteY31" fmla="*/ 4762 h 216693"/>
              <a:gd name="connsiteX32" fmla="*/ 507207 w 507207"/>
              <a:gd name="connsiteY32" fmla="*/ 9525 h 216693"/>
              <a:gd name="connsiteX0" fmla="*/ 0 w 507207"/>
              <a:gd name="connsiteY0" fmla="*/ 216693 h 216693"/>
              <a:gd name="connsiteX1" fmla="*/ 2382 w 507207"/>
              <a:gd name="connsiteY1" fmla="*/ 207168 h 216693"/>
              <a:gd name="connsiteX2" fmla="*/ 9525 w 507207"/>
              <a:gd name="connsiteY2" fmla="*/ 204787 h 216693"/>
              <a:gd name="connsiteX3" fmla="*/ 26194 w 507207"/>
              <a:gd name="connsiteY3" fmla="*/ 195262 h 216693"/>
              <a:gd name="connsiteX4" fmla="*/ 47625 w 507207"/>
              <a:gd name="connsiteY4" fmla="*/ 190500 h 216693"/>
              <a:gd name="connsiteX5" fmla="*/ 54769 w 507207"/>
              <a:gd name="connsiteY5" fmla="*/ 188118 h 216693"/>
              <a:gd name="connsiteX6" fmla="*/ 69057 w 507207"/>
              <a:gd name="connsiteY6" fmla="*/ 185737 h 216693"/>
              <a:gd name="connsiteX7" fmla="*/ 76200 w 507207"/>
              <a:gd name="connsiteY7" fmla="*/ 180975 h 216693"/>
              <a:gd name="connsiteX8" fmla="*/ 95250 w 507207"/>
              <a:gd name="connsiteY8" fmla="*/ 164306 h 216693"/>
              <a:gd name="connsiteX9" fmla="*/ 102394 w 507207"/>
              <a:gd name="connsiteY9" fmla="*/ 157162 h 216693"/>
              <a:gd name="connsiteX10" fmla="*/ 109538 w 507207"/>
              <a:gd name="connsiteY10" fmla="*/ 154781 h 216693"/>
              <a:gd name="connsiteX11" fmla="*/ 147638 w 507207"/>
              <a:gd name="connsiteY11" fmla="*/ 150018 h 216693"/>
              <a:gd name="connsiteX12" fmla="*/ 202407 w 507207"/>
              <a:gd name="connsiteY12" fmla="*/ 147637 h 216693"/>
              <a:gd name="connsiteX13" fmla="*/ 238125 w 507207"/>
              <a:gd name="connsiteY13" fmla="*/ 133350 h 216693"/>
              <a:gd name="connsiteX14" fmla="*/ 273844 w 507207"/>
              <a:gd name="connsiteY14" fmla="*/ 130968 h 216693"/>
              <a:gd name="connsiteX15" fmla="*/ 288132 w 507207"/>
              <a:gd name="connsiteY15" fmla="*/ 119062 h 216693"/>
              <a:gd name="connsiteX16" fmla="*/ 297657 w 507207"/>
              <a:gd name="connsiteY16" fmla="*/ 95250 h 216693"/>
              <a:gd name="connsiteX17" fmla="*/ 304800 w 507207"/>
              <a:gd name="connsiteY17" fmla="*/ 85725 h 216693"/>
              <a:gd name="connsiteX18" fmla="*/ 316707 w 507207"/>
              <a:gd name="connsiteY18" fmla="*/ 69056 h 216693"/>
              <a:gd name="connsiteX19" fmla="*/ 326232 w 507207"/>
              <a:gd name="connsiteY19" fmla="*/ 54768 h 216693"/>
              <a:gd name="connsiteX20" fmla="*/ 330994 w 507207"/>
              <a:gd name="connsiteY20" fmla="*/ 47625 h 216693"/>
              <a:gd name="connsiteX21" fmla="*/ 338138 w 507207"/>
              <a:gd name="connsiteY21" fmla="*/ 42862 h 216693"/>
              <a:gd name="connsiteX22" fmla="*/ 342900 w 507207"/>
              <a:gd name="connsiteY22" fmla="*/ 35718 h 216693"/>
              <a:gd name="connsiteX23" fmla="*/ 357188 w 507207"/>
              <a:gd name="connsiteY23" fmla="*/ 28575 h 216693"/>
              <a:gd name="connsiteX24" fmla="*/ 371475 w 507207"/>
              <a:gd name="connsiteY24" fmla="*/ 21431 h 216693"/>
              <a:gd name="connsiteX25" fmla="*/ 378619 w 507207"/>
              <a:gd name="connsiteY25" fmla="*/ 16668 h 216693"/>
              <a:gd name="connsiteX26" fmla="*/ 392907 w 507207"/>
              <a:gd name="connsiteY26" fmla="*/ 11906 h 216693"/>
              <a:gd name="connsiteX27" fmla="*/ 414338 w 507207"/>
              <a:gd name="connsiteY27" fmla="*/ 7143 h 216693"/>
              <a:gd name="connsiteX28" fmla="*/ 428625 w 507207"/>
              <a:gd name="connsiteY28" fmla="*/ 4762 h 216693"/>
              <a:gd name="connsiteX29" fmla="*/ 442913 w 507207"/>
              <a:gd name="connsiteY29" fmla="*/ 0 h 216693"/>
              <a:gd name="connsiteX30" fmla="*/ 490538 w 507207"/>
              <a:gd name="connsiteY30" fmla="*/ 4762 h 216693"/>
              <a:gd name="connsiteX31" fmla="*/ 507207 w 507207"/>
              <a:gd name="connsiteY31" fmla="*/ 9525 h 216693"/>
              <a:gd name="connsiteX0" fmla="*/ 0 w 507207"/>
              <a:gd name="connsiteY0" fmla="*/ 212725 h 212725"/>
              <a:gd name="connsiteX1" fmla="*/ 2382 w 507207"/>
              <a:gd name="connsiteY1" fmla="*/ 203200 h 212725"/>
              <a:gd name="connsiteX2" fmla="*/ 9525 w 507207"/>
              <a:gd name="connsiteY2" fmla="*/ 200819 h 212725"/>
              <a:gd name="connsiteX3" fmla="*/ 26194 w 507207"/>
              <a:gd name="connsiteY3" fmla="*/ 191294 h 212725"/>
              <a:gd name="connsiteX4" fmla="*/ 47625 w 507207"/>
              <a:gd name="connsiteY4" fmla="*/ 186532 h 212725"/>
              <a:gd name="connsiteX5" fmla="*/ 54769 w 507207"/>
              <a:gd name="connsiteY5" fmla="*/ 184150 h 212725"/>
              <a:gd name="connsiteX6" fmla="*/ 69057 w 507207"/>
              <a:gd name="connsiteY6" fmla="*/ 181769 h 212725"/>
              <a:gd name="connsiteX7" fmla="*/ 76200 w 507207"/>
              <a:gd name="connsiteY7" fmla="*/ 177007 h 212725"/>
              <a:gd name="connsiteX8" fmla="*/ 95250 w 507207"/>
              <a:gd name="connsiteY8" fmla="*/ 160338 h 212725"/>
              <a:gd name="connsiteX9" fmla="*/ 102394 w 507207"/>
              <a:gd name="connsiteY9" fmla="*/ 153194 h 212725"/>
              <a:gd name="connsiteX10" fmla="*/ 109538 w 507207"/>
              <a:gd name="connsiteY10" fmla="*/ 150813 h 212725"/>
              <a:gd name="connsiteX11" fmla="*/ 147638 w 507207"/>
              <a:gd name="connsiteY11" fmla="*/ 146050 h 212725"/>
              <a:gd name="connsiteX12" fmla="*/ 202407 w 507207"/>
              <a:gd name="connsiteY12" fmla="*/ 143669 h 212725"/>
              <a:gd name="connsiteX13" fmla="*/ 238125 w 507207"/>
              <a:gd name="connsiteY13" fmla="*/ 129382 h 212725"/>
              <a:gd name="connsiteX14" fmla="*/ 273844 w 507207"/>
              <a:gd name="connsiteY14" fmla="*/ 127000 h 212725"/>
              <a:gd name="connsiteX15" fmla="*/ 288132 w 507207"/>
              <a:gd name="connsiteY15" fmla="*/ 115094 h 212725"/>
              <a:gd name="connsiteX16" fmla="*/ 297657 w 507207"/>
              <a:gd name="connsiteY16" fmla="*/ 91282 h 212725"/>
              <a:gd name="connsiteX17" fmla="*/ 304800 w 507207"/>
              <a:gd name="connsiteY17" fmla="*/ 81757 h 212725"/>
              <a:gd name="connsiteX18" fmla="*/ 316707 w 507207"/>
              <a:gd name="connsiteY18" fmla="*/ 65088 h 212725"/>
              <a:gd name="connsiteX19" fmla="*/ 326232 w 507207"/>
              <a:gd name="connsiteY19" fmla="*/ 50800 h 212725"/>
              <a:gd name="connsiteX20" fmla="*/ 330994 w 507207"/>
              <a:gd name="connsiteY20" fmla="*/ 43657 h 212725"/>
              <a:gd name="connsiteX21" fmla="*/ 338138 w 507207"/>
              <a:gd name="connsiteY21" fmla="*/ 38894 h 212725"/>
              <a:gd name="connsiteX22" fmla="*/ 342900 w 507207"/>
              <a:gd name="connsiteY22" fmla="*/ 31750 h 212725"/>
              <a:gd name="connsiteX23" fmla="*/ 357188 w 507207"/>
              <a:gd name="connsiteY23" fmla="*/ 24607 h 212725"/>
              <a:gd name="connsiteX24" fmla="*/ 371475 w 507207"/>
              <a:gd name="connsiteY24" fmla="*/ 17463 h 212725"/>
              <a:gd name="connsiteX25" fmla="*/ 378619 w 507207"/>
              <a:gd name="connsiteY25" fmla="*/ 12700 h 212725"/>
              <a:gd name="connsiteX26" fmla="*/ 392907 w 507207"/>
              <a:gd name="connsiteY26" fmla="*/ 7938 h 212725"/>
              <a:gd name="connsiteX27" fmla="*/ 414338 w 507207"/>
              <a:gd name="connsiteY27" fmla="*/ 3175 h 212725"/>
              <a:gd name="connsiteX28" fmla="*/ 428625 w 507207"/>
              <a:gd name="connsiteY28" fmla="*/ 794 h 212725"/>
              <a:gd name="connsiteX29" fmla="*/ 490538 w 507207"/>
              <a:gd name="connsiteY29" fmla="*/ 794 h 212725"/>
              <a:gd name="connsiteX30" fmla="*/ 507207 w 507207"/>
              <a:gd name="connsiteY30" fmla="*/ 5557 h 212725"/>
              <a:gd name="connsiteX0" fmla="*/ 0 w 507207"/>
              <a:gd name="connsiteY0" fmla="*/ 211931 h 211931"/>
              <a:gd name="connsiteX1" fmla="*/ 2382 w 507207"/>
              <a:gd name="connsiteY1" fmla="*/ 202406 h 211931"/>
              <a:gd name="connsiteX2" fmla="*/ 9525 w 507207"/>
              <a:gd name="connsiteY2" fmla="*/ 200025 h 211931"/>
              <a:gd name="connsiteX3" fmla="*/ 26194 w 507207"/>
              <a:gd name="connsiteY3" fmla="*/ 190500 h 211931"/>
              <a:gd name="connsiteX4" fmla="*/ 47625 w 507207"/>
              <a:gd name="connsiteY4" fmla="*/ 185738 h 211931"/>
              <a:gd name="connsiteX5" fmla="*/ 54769 w 507207"/>
              <a:gd name="connsiteY5" fmla="*/ 183356 h 211931"/>
              <a:gd name="connsiteX6" fmla="*/ 69057 w 507207"/>
              <a:gd name="connsiteY6" fmla="*/ 180975 h 211931"/>
              <a:gd name="connsiteX7" fmla="*/ 76200 w 507207"/>
              <a:gd name="connsiteY7" fmla="*/ 176213 h 211931"/>
              <a:gd name="connsiteX8" fmla="*/ 95250 w 507207"/>
              <a:gd name="connsiteY8" fmla="*/ 159544 h 211931"/>
              <a:gd name="connsiteX9" fmla="*/ 102394 w 507207"/>
              <a:gd name="connsiteY9" fmla="*/ 152400 h 211931"/>
              <a:gd name="connsiteX10" fmla="*/ 109538 w 507207"/>
              <a:gd name="connsiteY10" fmla="*/ 150019 h 211931"/>
              <a:gd name="connsiteX11" fmla="*/ 147638 w 507207"/>
              <a:gd name="connsiteY11" fmla="*/ 145256 h 211931"/>
              <a:gd name="connsiteX12" fmla="*/ 202407 w 507207"/>
              <a:gd name="connsiteY12" fmla="*/ 142875 h 211931"/>
              <a:gd name="connsiteX13" fmla="*/ 238125 w 507207"/>
              <a:gd name="connsiteY13" fmla="*/ 128588 h 211931"/>
              <a:gd name="connsiteX14" fmla="*/ 273844 w 507207"/>
              <a:gd name="connsiteY14" fmla="*/ 126206 h 211931"/>
              <a:gd name="connsiteX15" fmla="*/ 288132 w 507207"/>
              <a:gd name="connsiteY15" fmla="*/ 114300 h 211931"/>
              <a:gd name="connsiteX16" fmla="*/ 297657 w 507207"/>
              <a:gd name="connsiteY16" fmla="*/ 90488 h 211931"/>
              <a:gd name="connsiteX17" fmla="*/ 304800 w 507207"/>
              <a:gd name="connsiteY17" fmla="*/ 80963 h 211931"/>
              <a:gd name="connsiteX18" fmla="*/ 316707 w 507207"/>
              <a:gd name="connsiteY18" fmla="*/ 64294 h 211931"/>
              <a:gd name="connsiteX19" fmla="*/ 326232 w 507207"/>
              <a:gd name="connsiteY19" fmla="*/ 50006 h 211931"/>
              <a:gd name="connsiteX20" fmla="*/ 330994 w 507207"/>
              <a:gd name="connsiteY20" fmla="*/ 42863 h 211931"/>
              <a:gd name="connsiteX21" fmla="*/ 338138 w 507207"/>
              <a:gd name="connsiteY21" fmla="*/ 38100 h 211931"/>
              <a:gd name="connsiteX22" fmla="*/ 342900 w 507207"/>
              <a:gd name="connsiteY22" fmla="*/ 30956 h 211931"/>
              <a:gd name="connsiteX23" fmla="*/ 357188 w 507207"/>
              <a:gd name="connsiteY23" fmla="*/ 23813 h 211931"/>
              <a:gd name="connsiteX24" fmla="*/ 371475 w 507207"/>
              <a:gd name="connsiteY24" fmla="*/ 16669 h 211931"/>
              <a:gd name="connsiteX25" fmla="*/ 378619 w 507207"/>
              <a:gd name="connsiteY25" fmla="*/ 11906 h 211931"/>
              <a:gd name="connsiteX26" fmla="*/ 392907 w 507207"/>
              <a:gd name="connsiteY26" fmla="*/ 7144 h 211931"/>
              <a:gd name="connsiteX27" fmla="*/ 414338 w 507207"/>
              <a:gd name="connsiteY27" fmla="*/ 2381 h 211931"/>
              <a:gd name="connsiteX28" fmla="*/ 428625 w 507207"/>
              <a:gd name="connsiteY28" fmla="*/ 0 h 211931"/>
              <a:gd name="connsiteX29" fmla="*/ 507207 w 507207"/>
              <a:gd name="connsiteY29" fmla="*/ 4763 h 211931"/>
              <a:gd name="connsiteX0" fmla="*/ 0 w 507207"/>
              <a:gd name="connsiteY0" fmla="*/ 211931 h 211931"/>
              <a:gd name="connsiteX1" fmla="*/ 2382 w 507207"/>
              <a:gd name="connsiteY1" fmla="*/ 202406 h 211931"/>
              <a:gd name="connsiteX2" fmla="*/ 9525 w 507207"/>
              <a:gd name="connsiteY2" fmla="*/ 200025 h 211931"/>
              <a:gd name="connsiteX3" fmla="*/ 26194 w 507207"/>
              <a:gd name="connsiteY3" fmla="*/ 190500 h 211931"/>
              <a:gd name="connsiteX4" fmla="*/ 47625 w 507207"/>
              <a:gd name="connsiteY4" fmla="*/ 185738 h 211931"/>
              <a:gd name="connsiteX5" fmla="*/ 54769 w 507207"/>
              <a:gd name="connsiteY5" fmla="*/ 183356 h 211931"/>
              <a:gd name="connsiteX6" fmla="*/ 69057 w 507207"/>
              <a:gd name="connsiteY6" fmla="*/ 180975 h 211931"/>
              <a:gd name="connsiteX7" fmla="*/ 76200 w 507207"/>
              <a:gd name="connsiteY7" fmla="*/ 176213 h 211931"/>
              <a:gd name="connsiteX8" fmla="*/ 95250 w 507207"/>
              <a:gd name="connsiteY8" fmla="*/ 159544 h 211931"/>
              <a:gd name="connsiteX9" fmla="*/ 102394 w 507207"/>
              <a:gd name="connsiteY9" fmla="*/ 152400 h 211931"/>
              <a:gd name="connsiteX10" fmla="*/ 109538 w 507207"/>
              <a:gd name="connsiteY10" fmla="*/ 150019 h 211931"/>
              <a:gd name="connsiteX11" fmla="*/ 147638 w 507207"/>
              <a:gd name="connsiteY11" fmla="*/ 145256 h 211931"/>
              <a:gd name="connsiteX12" fmla="*/ 202407 w 507207"/>
              <a:gd name="connsiteY12" fmla="*/ 142875 h 211931"/>
              <a:gd name="connsiteX13" fmla="*/ 238125 w 507207"/>
              <a:gd name="connsiteY13" fmla="*/ 128588 h 211931"/>
              <a:gd name="connsiteX14" fmla="*/ 273844 w 507207"/>
              <a:gd name="connsiteY14" fmla="*/ 126206 h 211931"/>
              <a:gd name="connsiteX15" fmla="*/ 288132 w 507207"/>
              <a:gd name="connsiteY15" fmla="*/ 114300 h 211931"/>
              <a:gd name="connsiteX16" fmla="*/ 297657 w 507207"/>
              <a:gd name="connsiteY16" fmla="*/ 90488 h 211931"/>
              <a:gd name="connsiteX17" fmla="*/ 304800 w 507207"/>
              <a:gd name="connsiteY17" fmla="*/ 80963 h 211931"/>
              <a:gd name="connsiteX18" fmla="*/ 316707 w 507207"/>
              <a:gd name="connsiteY18" fmla="*/ 64294 h 211931"/>
              <a:gd name="connsiteX19" fmla="*/ 326232 w 507207"/>
              <a:gd name="connsiteY19" fmla="*/ 50006 h 211931"/>
              <a:gd name="connsiteX20" fmla="*/ 330994 w 507207"/>
              <a:gd name="connsiteY20" fmla="*/ 42863 h 211931"/>
              <a:gd name="connsiteX21" fmla="*/ 338138 w 507207"/>
              <a:gd name="connsiteY21" fmla="*/ 38100 h 211931"/>
              <a:gd name="connsiteX22" fmla="*/ 342900 w 507207"/>
              <a:gd name="connsiteY22" fmla="*/ 30956 h 211931"/>
              <a:gd name="connsiteX23" fmla="*/ 371475 w 507207"/>
              <a:gd name="connsiteY23" fmla="*/ 16669 h 211931"/>
              <a:gd name="connsiteX24" fmla="*/ 378619 w 507207"/>
              <a:gd name="connsiteY24" fmla="*/ 11906 h 211931"/>
              <a:gd name="connsiteX25" fmla="*/ 392907 w 507207"/>
              <a:gd name="connsiteY25" fmla="*/ 7144 h 211931"/>
              <a:gd name="connsiteX26" fmla="*/ 414338 w 507207"/>
              <a:gd name="connsiteY26" fmla="*/ 2381 h 211931"/>
              <a:gd name="connsiteX27" fmla="*/ 428625 w 507207"/>
              <a:gd name="connsiteY27" fmla="*/ 0 h 211931"/>
              <a:gd name="connsiteX28" fmla="*/ 507207 w 507207"/>
              <a:gd name="connsiteY28" fmla="*/ 4763 h 211931"/>
              <a:gd name="connsiteX0" fmla="*/ 0 w 507207"/>
              <a:gd name="connsiteY0" fmla="*/ 211931 h 211931"/>
              <a:gd name="connsiteX1" fmla="*/ 2382 w 507207"/>
              <a:gd name="connsiteY1" fmla="*/ 202406 h 211931"/>
              <a:gd name="connsiteX2" fmla="*/ 9525 w 507207"/>
              <a:gd name="connsiteY2" fmla="*/ 200025 h 211931"/>
              <a:gd name="connsiteX3" fmla="*/ 26194 w 507207"/>
              <a:gd name="connsiteY3" fmla="*/ 190500 h 211931"/>
              <a:gd name="connsiteX4" fmla="*/ 47625 w 507207"/>
              <a:gd name="connsiteY4" fmla="*/ 185738 h 211931"/>
              <a:gd name="connsiteX5" fmla="*/ 54769 w 507207"/>
              <a:gd name="connsiteY5" fmla="*/ 183356 h 211931"/>
              <a:gd name="connsiteX6" fmla="*/ 69057 w 507207"/>
              <a:gd name="connsiteY6" fmla="*/ 180975 h 211931"/>
              <a:gd name="connsiteX7" fmla="*/ 76200 w 507207"/>
              <a:gd name="connsiteY7" fmla="*/ 176213 h 211931"/>
              <a:gd name="connsiteX8" fmla="*/ 95250 w 507207"/>
              <a:gd name="connsiteY8" fmla="*/ 159544 h 211931"/>
              <a:gd name="connsiteX9" fmla="*/ 102394 w 507207"/>
              <a:gd name="connsiteY9" fmla="*/ 152400 h 211931"/>
              <a:gd name="connsiteX10" fmla="*/ 109538 w 507207"/>
              <a:gd name="connsiteY10" fmla="*/ 150019 h 211931"/>
              <a:gd name="connsiteX11" fmla="*/ 147638 w 507207"/>
              <a:gd name="connsiteY11" fmla="*/ 145256 h 211931"/>
              <a:gd name="connsiteX12" fmla="*/ 202407 w 507207"/>
              <a:gd name="connsiteY12" fmla="*/ 142875 h 211931"/>
              <a:gd name="connsiteX13" fmla="*/ 238125 w 507207"/>
              <a:gd name="connsiteY13" fmla="*/ 128588 h 211931"/>
              <a:gd name="connsiteX14" fmla="*/ 273844 w 507207"/>
              <a:gd name="connsiteY14" fmla="*/ 126206 h 211931"/>
              <a:gd name="connsiteX15" fmla="*/ 288132 w 507207"/>
              <a:gd name="connsiteY15" fmla="*/ 114300 h 211931"/>
              <a:gd name="connsiteX16" fmla="*/ 297657 w 507207"/>
              <a:gd name="connsiteY16" fmla="*/ 90488 h 211931"/>
              <a:gd name="connsiteX17" fmla="*/ 304800 w 507207"/>
              <a:gd name="connsiteY17" fmla="*/ 80963 h 211931"/>
              <a:gd name="connsiteX18" fmla="*/ 316707 w 507207"/>
              <a:gd name="connsiteY18" fmla="*/ 64294 h 211931"/>
              <a:gd name="connsiteX19" fmla="*/ 326232 w 507207"/>
              <a:gd name="connsiteY19" fmla="*/ 50006 h 211931"/>
              <a:gd name="connsiteX20" fmla="*/ 330994 w 507207"/>
              <a:gd name="connsiteY20" fmla="*/ 42863 h 211931"/>
              <a:gd name="connsiteX21" fmla="*/ 342900 w 507207"/>
              <a:gd name="connsiteY21" fmla="*/ 30956 h 211931"/>
              <a:gd name="connsiteX22" fmla="*/ 371475 w 507207"/>
              <a:gd name="connsiteY22" fmla="*/ 16669 h 211931"/>
              <a:gd name="connsiteX23" fmla="*/ 378619 w 507207"/>
              <a:gd name="connsiteY23" fmla="*/ 11906 h 211931"/>
              <a:gd name="connsiteX24" fmla="*/ 392907 w 507207"/>
              <a:gd name="connsiteY24" fmla="*/ 7144 h 211931"/>
              <a:gd name="connsiteX25" fmla="*/ 414338 w 507207"/>
              <a:gd name="connsiteY25" fmla="*/ 2381 h 211931"/>
              <a:gd name="connsiteX26" fmla="*/ 428625 w 507207"/>
              <a:gd name="connsiteY26" fmla="*/ 0 h 211931"/>
              <a:gd name="connsiteX27" fmla="*/ 507207 w 507207"/>
              <a:gd name="connsiteY27" fmla="*/ 4763 h 211931"/>
              <a:gd name="connsiteX0" fmla="*/ 0 w 507207"/>
              <a:gd name="connsiteY0" fmla="*/ 211931 h 211931"/>
              <a:gd name="connsiteX1" fmla="*/ 2382 w 507207"/>
              <a:gd name="connsiteY1" fmla="*/ 202406 h 211931"/>
              <a:gd name="connsiteX2" fmla="*/ 9525 w 507207"/>
              <a:gd name="connsiteY2" fmla="*/ 200025 h 211931"/>
              <a:gd name="connsiteX3" fmla="*/ 26194 w 507207"/>
              <a:gd name="connsiteY3" fmla="*/ 190500 h 211931"/>
              <a:gd name="connsiteX4" fmla="*/ 47625 w 507207"/>
              <a:gd name="connsiteY4" fmla="*/ 185738 h 211931"/>
              <a:gd name="connsiteX5" fmla="*/ 54769 w 507207"/>
              <a:gd name="connsiteY5" fmla="*/ 183356 h 211931"/>
              <a:gd name="connsiteX6" fmla="*/ 69057 w 507207"/>
              <a:gd name="connsiteY6" fmla="*/ 180975 h 211931"/>
              <a:gd name="connsiteX7" fmla="*/ 76200 w 507207"/>
              <a:gd name="connsiteY7" fmla="*/ 176213 h 211931"/>
              <a:gd name="connsiteX8" fmla="*/ 95250 w 507207"/>
              <a:gd name="connsiteY8" fmla="*/ 159544 h 211931"/>
              <a:gd name="connsiteX9" fmla="*/ 102394 w 507207"/>
              <a:gd name="connsiteY9" fmla="*/ 152400 h 211931"/>
              <a:gd name="connsiteX10" fmla="*/ 109538 w 507207"/>
              <a:gd name="connsiteY10" fmla="*/ 150019 h 211931"/>
              <a:gd name="connsiteX11" fmla="*/ 147638 w 507207"/>
              <a:gd name="connsiteY11" fmla="*/ 145256 h 211931"/>
              <a:gd name="connsiteX12" fmla="*/ 202407 w 507207"/>
              <a:gd name="connsiteY12" fmla="*/ 142875 h 211931"/>
              <a:gd name="connsiteX13" fmla="*/ 238125 w 507207"/>
              <a:gd name="connsiteY13" fmla="*/ 128588 h 211931"/>
              <a:gd name="connsiteX14" fmla="*/ 273844 w 507207"/>
              <a:gd name="connsiteY14" fmla="*/ 126206 h 211931"/>
              <a:gd name="connsiteX15" fmla="*/ 288132 w 507207"/>
              <a:gd name="connsiteY15" fmla="*/ 114300 h 211931"/>
              <a:gd name="connsiteX16" fmla="*/ 297657 w 507207"/>
              <a:gd name="connsiteY16" fmla="*/ 90488 h 211931"/>
              <a:gd name="connsiteX17" fmla="*/ 316707 w 507207"/>
              <a:gd name="connsiteY17" fmla="*/ 64294 h 211931"/>
              <a:gd name="connsiteX18" fmla="*/ 326232 w 507207"/>
              <a:gd name="connsiteY18" fmla="*/ 50006 h 211931"/>
              <a:gd name="connsiteX19" fmla="*/ 330994 w 507207"/>
              <a:gd name="connsiteY19" fmla="*/ 42863 h 211931"/>
              <a:gd name="connsiteX20" fmla="*/ 342900 w 507207"/>
              <a:gd name="connsiteY20" fmla="*/ 30956 h 211931"/>
              <a:gd name="connsiteX21" fmla="*/ 371475 w 507207"/>
              <a:gd name="connsiteY21" fmla="*/ 16669 h 211931"/>
              <a:gd name="connsiteX22" fmla="*/ 378619 w 507207"/>
              <a:gd name="connsiteY22" fmla="*/ 11906 h 211931"/>
              <a:gd name="connsiteX23" fmla="*/ 392907 w 507207"/>
              <a:gd name="connsiteY23" fmla="*/ 7144 h 211931"/>
              <a:gd name="connsiteX24" fmla="*/ 414338 w 507207"/>
              <a:gd name="connsiteY24" fmla="*/ 2381 h 211931"/>
              <a:gd name="connsiteX25" fmla="*/ 428625 w 507207"/>
              <a:gd name="connsiteY25" fmla="*/ 0 h 211931"/>
              <a:gd name="connsiteX26" fmla="*/ 507207 w 507207"/>
              <a:gd name="connsiteY26" fmla="*/ 4763 h 211931"/>
              <a:gd name="connsiteX0" fmla="*/ 0 w 507207"/>
              <a:gd name="connsiteY0" fmla="*/ 211931 h 211931"/>
              <a:gd name="connsiteX1" fmla="*/ 2382 w 507207"/>
              <a:gd name="connsiteY1" fmla="*/ 202406 h 211931"/>
              <a:gd name="connsiteX2" fmla="*/ 9525 w 507207"/>
              <a:gd name="connsiteY2" fmla="*/ 200025 h 211931"/>
              <a:gd name="connsiteX3" fmla="*/ 26194 w 507207"/>
              <a:gd name="connsiteY3" fmla="*/ 190500 h 211931"/>
              <a:gd name="connsiteX4" fmla="*/ 47625 w 507207"/>
              <a:gd name="connsiteY4" fmla="*/ 185738 h 211931"/>
              <a:gd name="connsiteX5" fmla="*/ 54769 w 507207"/>
              <a:gd name="connsiteY5" fmla="*/ 183356 h 211931"/>
              <a:gd name="connsiteX6" fmla="*/ 69057 w 507207"/>
              <a:gd name="connsiteY6" fmla="*/ 180975 h 211931"/>
              <a:gd name="connsiteX7" fmla="*/ 76200 w 507207"/>
              <a:gd name="connsiteY7" fmla="*/ 176213 h 211931"/>
              <a:gd name="connsiteX8" fmla="*/ 95250 w 507207"/>
              <a:gd name="connsiteY8" fmla="*/ 159544 h 211931"/>
              <a:gd name="connsiteX9" fmla="*/ 102394 w 507207"/>
              <a:gd name="connsiteY9" fmla="*/ 152400 h 211931"/>
              <a:gd name="connsiteX10" fmla="*/ 109538 w 507207"/>
              <a:gd name="connsiteY10" fmla="*/ 150019 h 211931"/>
              <a:gd name="connsiteX11" fmla="*/ 147638 w 507207"/>
              <a:gd name="connsiteY11" fmla="*/ 145256 h 211931"/>
              <a:gd name="connsiteX12" fmla="*/ 202407 w 507207"/>
              <a:gd name="connsiteY12" fmla="*/ 142875 h 211931"/>
              <a:gd name="connsiteX13" fmla="*/ 238125 w 507207"/>
              <a:gd name="connsiteY13" fmla="*/ 128588 h 211931"/>
              <a:gd name="connsiteX14" fmla="*/ 273844 w 507207"/>
              <a:gd name="connsiteY14" fmla="*/ 126206 h 211931"/>
              <a:gd name="connsiteX15" fmla="*/ 288132 w 507207"/>
              <a:gd name="connsiteY15" fmla="*/ 114300 h 211931"/>
              <a:gd name="connsiteX16" fmla="*/ 297657 w 507207"/>
              <a:gd name="connsiteY16" fmla="*/ 90488 h 211931"/>
              <a:gd name="connsiteX17" fmla="*/ 316707 w 507207"/>
              <a:gd name="connsiteY17" fmla="*/ 64294 h 211931"/>
              <a:gd name="connsiteX18" fmla="*/ 326232 w 507207"/>
              <a:gd name="connsiteY18" fmla="*/ 50006 h 211931"/>
              <a:gd name="connsiteX19" fmla="*/ 342900 w 507207"/>
              <a:gd name="connsiteY19" fmla="*/ 30956 h 211931"/>
              <a:gd name="connsiteX20" fmla="*/ 371475 w 507207"/>
              <a:gd name="connsiteY20" fmla="*/ 16669 h 211931"/>
              <a:gd name="connsiteX21" fmla="*/ 378619 w 507207"/>
              <a:gd name="connsiteY21" fmla="*/ 11906 h 211931"/>
              <a:gd name="connsiteX22" fmla="*/ 392907 w 507207"/>
              <a:gd name="connsiteY22" fmla="*/ 7144 h 211931"/>
              <a:gd name="connsiteX23" fmla="*/ 414338 w 507207"/>
              <a:gd name="connsiteY23" fmla="*/ 2381 h 211931"/>
              <a:gd name="connsiteX24" fmla="*/ 428625 w 507207"/>
              <a:gd name="connsiteY24" fmla="*/ 0 h 211931"/>
              <a:gd name="connsiteX25" fmla="*/ 507207 w 507207"/>
              <a:gd name="connsiteY25" fmla="*/ 4763 h 211931"/>
              <a:gd name="connsiteX0" fmla="*/ 0 w 507207"/>
              <a:gd name="connsiteY0" fmla="*/ 211931 h 211931"/>
              <a:gd name="connsiteX1" fmla="*/ 2382 w 507207"/>
              <a:gd name="connsiteY1" fmla="*/ 202406 h 211931"/>
              <a:gd name="connsiteX2" fmla="*/ 9525 w 507207"/>
              <a:gd name="connsiteY2" fmla="*/ 200025 h 211931"/>
              <a:gd name="connsiteX3" fmla="*/ 26194 w 507207"/>
              <a:gd name="connsiteY3" fmla="*/ 190500 h 211931"/>
              <a:gd name="connsiteX4" fmla="*/ 47625 w 507207"/>
              <a:gd name="connsiteY4" fmla="*/ 185738 h 211931"/>
              <a:gd name="connsiteX5" fmla="*/ 54769 w 507207"/>
              <a:gd name="connsiteY5" fmla="*/ 183356 h 211931"/>
              <a:gd name="connsiteX6" fmla="*/ 69057 w 507207"/>
              <a:gd name="connsiteY6" fmla="*/ 180975 h 211931"/>
              <a:gd name="connsiteX7" fmla="*/ 76200 w 507207"/>
              <a:gd name="connsiteY7" fmla="*/ 176213 h 211931"/>
              <a:gd name="connsiteX8" fmla="*/ 95250 w 507207"/>
              <a:gd name="connsiteY8" fmla="*/ 159544 h 211931"/>
              <a:gd name="connsiteX9" fmla="*/ 102394 w 507207"/>
              <a:gd name="connsiteY9" fmla="*/ 152400 h 211931"/>
              <a:gd name="connsiteX10" fmla="*/ 109538 w 507207"/>
              <a:gd name="connsiteY10" fmla="*/ 150019 h 211931"/>
              <a:gd name="connsiteX11" fmla="*/ 147638 w 507207"/>
              <a:gd name="connsiteY11" fmla="*/ 145256 h 211931"/>
              <a:gd name="connsiteX12" fmla="*/ 202407 w 507207"/>
              <a:gd name="connsiteY12" fmla="*/ 142875 h 211931"/>
              <a:gd name="connsiteX13" fmla="*/ 238125 w 507207"/>
              <a:gd name="connsiteY13" fmla="*/ 128588 h 211931"/>
              <a:gd name="connsiteX14" fmla="*/ 273844 w 507207"/>
              <a:gd name="connsiteY14" fmla="*/ 126206 h 211931"/>
              <a:gd name="connsiteX15" fmla="*/ 288132 w 507207"/>
              <a:gd name="connsiteY15" fmla="*/ 114300 h 211931"/>
              <a:gd name="connsiteX16" fmla="*/ 297657 w 507207"/>
              <a:gd name="connsiteY16" fmla="*/ 90488 h 211931"/>
              <a:gd name="connsiteX17" fmla="*/ 316707 w 507207"/>
              <a:gd name="connsiteY17" fmla="*/ 64294 h 211931"/>
              <a:gd name="connsiteX18" fmla="*/ 326232 w 507207"/>
              <a:gd name="connsiteY18" fmla="*/ 50006 h 211931"/>
              <a:gd name="connsiteX19" fmla="*/ 342900 w 507207"/>
              <a:gd name="connsiteY19" fmla="*/ 30956 h 211931"/>
              <a:gd name="connsiteX20" fmla="*/ 371475 w 507207"/>
              <a:gd name="connsiteY20" fmla="*/ 16669 h 211931"/>
              <a:gd name="connsiteX21" fmla="*/ 378619 w 507207"/>
              <a:gd name="connsiteY21" fmla="*/ 11906 h 211931"/>
              <a:gd name="connsiteX22" fmla="*/ 414338 w 507207"/>
              <a:gd name="connsiteY22" fmla="*/ 2381 h 211931"/>
              <a:gd name="connsiteX23" fmla="*/ 428625 w 507207"/>
              <a:gd name="connsiteY23" fmla="*/ 0 h 211931"/>
              <a:gd name="connsiteX24" fmla="*/ 507207 w 507207"/>
              <a:gd name="connsiteY24" fmla="*/ 4763 h 211931"/>
              <a:gd name="connsiteX0" fmla="*/ 0 w 507207"/>
              <a:gd name="connsiteY0" fmla="*/ 211931 h 211931"/>
              <a:gd name="connsiteX1" fmla="*/ 2382 w 507207"/>
              <a:gd name="connsiteY1" fmla="*/ 202406 h 211931"/>
              <a:gd name="connsiteX2" fmla="*/ 9525 w 507207"/>
              <a:gd name="connsiteY2" fmla="*/ 200025 h 211931"/>
              <a:gd name="connsiteX3" fmla="*/ 26194 w 507207"/>
              <a:gd name="connsiteY3" fmla="*/ 190500 h 211931"/>
              <a:gd name="connsiteX4" fmla="*/ 47625 w 507207"/>
              <a:gd name="connsiteY4" fmla="*/ 185738 h 211931"/>
              <a:gd name="connsiteX5" fmla="*/ 54769 w 507207"/>
              <a:gd name="connsiteY5" fmla="*/ 183356 h 211931"/>
              <a:gd name="connsiteX6" fmla="*/ 69057 w 507207"/>
              <a:gd name="connsiteY6" fmla="*/ 180975 h 211931"/>
              <a:gd name="connsiteX7" fmla="*/ 76200 w 507207"/>
              <a:gd name="connsiteY7" fmla="*/ 176213 h 211931"/>
              <a:gd name="connsiteX8" fmla="*/ 95250 w 507207"/>
              <a:gd name="connsiteY8" fmla="*/ 159544 h 211931"/>
              <a:gd name="connsiteX9" fmla="*/ 102394 w 507207"/>
              <a:gd name="connsiteY9" fmla="*/ 152400 h 211931"/>
              <a:gd name="connsiteX10" fmla="*/ 109538 w 507207"/>
              <a:gd name="connsiteY10" fmla="*/ 150019 h 211931"/>
              <a:gd name="connsiteX11" fmla="*/ 147638 w 507207"/>
              <a:gd name="connsiteY11" fmla="*/ 145256 h 211931"/>
              <a:gd name="connsiteX12" fmla="*/ 202407 w 507207"/>
              <a:gd name="connsiteY12" fmla="*/ 142875 h 211931"/>
              <a:gd name="connsiteX13" fmla="*/ 238125 w 507207"/>
              <a:gd name="connsiteY13" fmla="*/ 128588 h 211931"/>
              <a:gd name="connsiteX14" fmla="*/ 273844 w 507207"/>
              <a:gd name="connsiteY14" fmla="*/ 126206 h 211931"/>
              <a:gd name="connsiteX15" fmla="*/ 288132 w 507207"/>
              <a:gd name="connsiteY15" fmla="*/ 114300 h 211931"/>
              <a:gd name="connsiteX16" fmla="*/ 297657 w 507207"/>
              <a:gd name="connsiteY16" fmla="*/ 90488 h 211931"/>
              <a:gd name="connsiteX17" fmla="*/ 316707 w 507207"/>
              <a:gd name="connsiteY17" fmla="*/ 64294 h 211931"/>
              <a:gd name="connsiteX18" fmla="*/ 326232 w 507207"/>
              <a:gd name="connsiteY18" fmla="*/ 50006 h 211931"/>
              <a:gd name="connsiteX19" fmla="*/ 342900 w 507207"/>
              <a:gd name="connsiteY19" fmla="*/ 30956 h 211931"/>
              <a:gd name="connsiteX20" fmla="*/ 371475 w 507207"/>
              <a:gd name="connsiteY20" fmla="*/ 16669 h 211931"/>
              <a:gd name="connsiteX21" fmla="*/ 414338 w 507207"/>
              <a:gd name="connsiteY21" fmla="*/ 2381 h 211931"/>
              <a:gd name="connsiteX22" fmla="*/ 428625 w 507207"/>
              <a:gd name="connsiteY22" fmla="*/ 0 h 211931"/>
              <a:gd name="connsiteX23" fmla="*/ 507207 w 507207"/>
              <a:gd name="connsiteY23" fmla="*/ 4763 h 211931"/>
              <a:gd name="connsiteX0" fmla="*/ 0 w 507207"/>
              <a:gd name="connsiteY0" fmla="*/ 211931 h 211931"/>
              <a:gd name="connsiteX1" fmla="*/ 2382 w 507207"/>
              <a:gd name="connsiteY1" fmla="*/ 202406 h 211931"/>
              <a:gd name="connsiteX2" fmla="*/ 9525 w 507207"/>
              <a:gd name="connsiteY2" fmla="*/ 200025 h 211931"/>
              <a:gd name="connsiteX3" fmla="*/ 26194 w 507207"/>
              <a:gd name="connsiteY3" fmla="*/ 190500 h 211931"/>
              <a:gd name="connsiteX4" fmla="*/ 47625 w 507207"/>
              <a:gd name="connsiteY4" fmla="*/ 185738 h 211931"/>
              <a:gd name="connsiteX5" fmla="*/ 54769 w 507207"/>
              <a:gd name="connsiteY5" fmla="*/ 183356 h 211931"/>
              <a:gd name="connsiteX6" fmla="*/ 69057 w 507207"/>
              <a:gd name="connsiteY6" fmla="*/ 180975 h 211931"/>
              <a:gd name="connsiteX7" fmla="*/ 95250 w 507207"/>
              <a:gd name="connsiteY7" fmla="*/ 159544 h 211931"/>
              <a:gd name="connsiteX8" fmla="*/ 102394 w 507207"/>
              <a:gd name="connsiteY8" fmla="*/ 152400 h 211931"/>
              <a:gd name="connsiteX9" fmla="*/ 109538 w 507207"/>
              <a:gd name="connsiteY9" fmla="*/ 150019 h 211931"/>
              <a:gd name="connsiteX10" fmla="*/ 147638 w 507207"/>
              <a:gd name="connsiteY10" fmla="*/ 145256 h 211931"/>
              <a:gd name="connsiteX11" fmla="*/ 202407 w 507207"/>
              <a:gd name="connsiteY11" fmla="*/ 142875 h 211931"/>
              <a:gd name="connsiteX12" fmla="*/ 238125 w 507207"/>
              <a:gd name="connsiteY12" fmla="*/ 128588 h 211931"/>
              <a:gd name="connsiteX13" fmla="*/ 273844 w 507207"/>
              <a:gd name="connsiteY13" fmla="*/ 126206 h 211931"/>
              <a:gd name="connsiteX14" fmla="*/ 288132 w 507207"/>
              <a:gd name="connsiteY14" fmla="*/ 114300 h 211931"/>
              <a:gd name="connsiteX15" fmla="*/ 297657 w 507207"/>
              <a:gd name="connsiteY15" fmla="*/ 90488 h 211931"/>
              <a:gd name="connsiteX16" fmla="*/ 316707 w 507207"/>
              <a:gd name="connsiteY16" fmla="*/ 64294 h 211931"/>
              <a:gd name="connsiteX17" fmla="*/ 326232 w 507207"/>
              <a:gd name="connsiteY17" fmla="*/ 50006 h 211931"/>
              <a:gd name="connsiteX18" fmla="*/ 342900 w 507207"/>
              <a:gd name="connsiteY18" fmla="*/ 30956 h 211931"/>
              <a:gd name="connsiteX19" fmla="*/ 371475 w 507207"/>
              <a:gd name="connsiteY19" fmla="*/ 16669 h 211931"/>
              <a:gd name="connsiteX20" fmla="*/ 414338 w 507207"/>
              <a:gd name="connsiteY20" fmla="*/ 2381 h 211931"/>
              <a:gd name="connsiteX21" fmla="*/ 428625 w 507207"/>
              <a:gd name="connsiteY21" fmla="*/ 0 h 211931"/>
              <a:gd name="connsiteX22" fmla="*/ 507207 w 507207"/>
              <a:gd name="connsiteY22" fmla="*/ 4763 h 211931"/>
              <a:gd name="connsiteX0" fmla="*/ 0 w 507207"/>
              <a:gd name="connsiteY0" fmla="*/ 211931 h 211931"/>
              <a:gd name="connsiteX1" fmla="*/ 2382 w 507207"/>
              <a:gd name="connsiteY1" fmla="*/ 202406 h 211931"/>
              <a:gd name="connsiteX2" fmla="*/ 9525 w 507207"/>
              <a:gd name="connsiteY2" fmla="*/ 200025 h 211931"/>
              <a:gd name="connsiteX3" fmla="*/ 26194 w 507207"/>
              <a:gd name="connsiteY3" fmla="*/ 190500 h 211931"/>
              <a:gd name="connsiteX4" fmla="*/ 47625 w 507207"/>
              <a:gd name="connsiteY4" fmla="*/ 185738 h 211931"/>
              <a:gd name="connsiteX5" fmla="*/ 69057 w 507207"/>
              <a:gd name="connsiteY5" fmla="*/ 180975 h 211931"/>
              <a:gd name="connsiteX6" fmla="*/ 95250 w 507207"/>
              <a:gd name="connsiteY6" fmla="*/ 159544 h 211931"/>
              <a:gd name="connsiteX7" fmla="*/ 102394 w 507207"/>
              <a:gd name="connsiteY7" fmla="*/ 152400 h 211931"/>
              <a:gd name="connsiteX8" fmla="*/ 109538 w 507207"/>
              <a:gd name="connsiteY8" fmla="*/ 150019 h 211931"/>
              <a:gd name="connsiteX9" fmla="*/ 147638 w 507207"/>
              <a:gd name="connsiteY9" fmla="*/ 145256 h 211931"/>
              <a:gd name="connsiteX10" fmla="*/ 202407 w 507207"/>
              <a:gd name="connsiteY10" fmla="*/ 142875 h 211931"/>
              <a:gd name="connsiteX11" fmla="*/ 238125 w 507207"/>
              <a:gd name="connsiteY11" fmla="*/ 128588 h 211931"/>
              <a:gd name="connsiteX12" fmla="*/ 273844 w 507207"/>
              <a:gd name="connsiteY12" fmla="*/ 126206 h 211931"/>
              <a:gd name="connsiteX13" fmla="*/ 288132 w 507207"/>
              <a:gd name="connsiteY13" fmla="*/ 114300 h 211931"/>
              <a:gd name="connsiteX14" fmla="*/ 297657 w 507207"/>
              <a:gd name="connsiteY14" fmla="*/ 90488 h 211931"/>
              <a:gd name="connsiteX15" fmla="*/ 316707 w 507207"/>
              <a:gd name="connsiteY15" fmla="*/ 64294 h 211931"/>
              <a:gd name="connsiteX16" fmla="*/ 326232 w 507207"/>
              <a:gd name="connsiteY16" fmla="*/ 50006 h 211931"/>
              <a:gd name="connsiteX17" fmla="*/ 342900 w 507207"/>
              <a:gd name="connsiteY17" fmla="*/ 30956 h 211931"/>
              <a:gd name="connsiteX18" fmla="*/ 371475 w 507207"/>
              <a:gd name="connsiteY18" fmla="*/ 16669 h 211931"/>
              <a:gd name="connsiteX19" fmla="*/ 414338 w 507207"/>
              <a:gd name="connsiteY19" fmla="*/ 2381 h 211931"/>
              <a:gd name="connsiteX20" fmla="*/ 428625 w 507207"/>
              <a:gd name="connsiteY20" fmla="*/ 0 h 211931"/>
              <a:gd name="connsiteX21" fmla="*/ 507207 w 507207"/>
              <a:gd name="connsiteY21" fmla="*/ 4763 h 21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7207" h="211931">
                <a:moveTo>
                  <a:pt x="0" y="211931"/>
                </a:moveTo>
                <a:cubicBezTo>
                  <a:pt x="794" y="208756"/>
                  <a:pt x="337" y="204962"/>
                  <a:pt x="2382" y="202406"/>
                </a:cubicBezTo>
                <a:cubicBezTo>
                  <a:pt x="3950" y="200446"/>
                  <a:pt x="7218" y="201014"/>
                  <a:pt x="9525" y="200025"/>
                </a:cubicBezTo>
                <a:cubicBezTo>
                  <a:pt x="38753" y="187500"/>
                  <a:pt x="2275" y="202460"/>
                  <a:pt x="26194" y="190500"/>
                </a:cubicBezTo>
                <a:cubicBezTo>
                  <a:pt x="32055" y="187570"/>
                  <a:pt x="42140" y="186652"/>
                  <a:pt x="47625" y="185738"/>
                </a:cubicBezTo>
                <a:cubicBezTo>
                  <a:pt x="54769" y="184151"/>
                  <a:pt x="61120" y="185341"/>
                  <a:pt x="69057" y="180975"/>
                </a:cubicBezTo>
                <a:cubicBezTo>
                  <a:pt x="75804" y="177006"/>
                  <a:pt x="89694" y="164306"/>
                  <a:pt x="95250" y="159544"/>
                </a:cubicBezTo>
                <a:cubicBezTo>
                  <a:pt x="97631" y="157163"/>
                  <a:pt x="99592" y="154268"/>
                  <a:pt x="102394" y="152400"/>
                </a:cubicBezTo>
                <a:cubicBezTo>
                  <a:pt x="104483" y="151008"/>
                  <a:pt x="107124" y="150709"/>
                  <a:pt x="109538" y="150019"/>
                </a:cubicBezTo>
                <a:cubicBezTo>
                  <a:pt x="124148" y="145845"/>
                  <a:pt x="128031" y="146377"/>
                  <a:pt x="147638" y="145256"/>
                </a:cubicBezTo>
                <a:cubicBezTo>
                  <a:pt x="165882" y="144213"/>
                  <a:pt x="184151" y="143669"/>
                  <a:pt x="202407" y="142875"/>
                </a:cubicBezTo>
                <a:lnTo>
                  <a:pt x="238125" y="128588"/>
                </a:lnTo>
                <a:lnTo>
                  <a:pt x="273844" y="126206"/>
                </a:lnTo>
                <a:cubicBezTo>
                  <a:pt x="279541" y="122408"/>
                  <a:pt x="283965" y="120135"/>
                  <a:pt x="288132" y="114300"/>
                </a:cubicBezTo>
                <a:cubicBezTo>
                  <a:pt x="292510" y="108171"/>
                  <a:pt x="295489" y="96990"/>
                  <a:pt x="297657" y="90488"/>
                </a:cubicBezTo>
                <a:cubicBezTo>
                  <a:pt x="302419" y="82154"/>
                  <a:pt x="311945" y="71041"/>
                  <a:pt x="316707" y="64294"/>
                </a:cubicBezTo>
                <a:cubicBezTo>
                  <a:pt x="320283" y="59824"/>
                  <a:pt x="323057" y="54769"/>
                  <a:pt x="326232" y="50006"/>
                </a:cubicBezTo>
                <a:cubicBezTo>
                  <a:pt x="330598" y="44450"/>
                  <a:pt x="335359" y="36512"/>
                  <a:pt x="342900" y="30956"/>
                </a:cubicBezTo>
                <a:cubicBezTo>
                  <a:pt x="348456" y="27384"/>
                  <a:pt x="365522" y="19844"/>
                  <a:pt x="371475" y="16669"/>
                </a:cubicBezTo>
                <a:cubicBezTo>
                  <a:pt x="383381" y="11907"/>
                  <a:pt x="404813" y="5159"/>
                  <a:pt x="414338" y="2381"/>
                </a:cubicBezTo>
                <a:cubicBezTo>
                  <a:pt x="419088" y="1517"/>
                  <a:pt x="423941" y="1171"/>
                  <a:pt x="428625" y="0"/>
                </a:cubicBezTo>
                <a:cubicBezTo>
                  <a:pt x="444103" y="397"/>
                  <a:pt x="490836" y="3771"/>
                  <a:pt x="507207" y="4763"/>
                </a:cubicBezTo>
              </a:path>
            </a:pathLst>
          </a:cu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smtClean="0">
              <a:ln>
                <a:noFill/>
              </a:ln>
              <a:solidFill>
                <a:schemeClr val="tx2"/>
              </a:solidFill>
              <a:effectLst/>
              <a:latin typeface="Arial" charset="0"/>
            </a:endParaRPr>
          </a:p>
        </p:txBody>
      </p:sp>
      <p:sp>
        <p:nvSpPr>
          <p:cNvPr id="7" name="Freeform 6"/>
          <p:cNvSpPr/>
          <p:nvPr/>
        </p:nvSpPr>
        <p:spPr bwMode="auto">
          <a:xfrm>
            <a:off x="4668113" y="3944720"/>
            <a:ext cx="508726" cy="197173"/>
          </a:xfrm>
          <a:custGeom>
            <a:avLst/>
            <a:gdLst>
              <a:gd name="connsiteX0" fmla="*/ 6282 w 508726"/>
              <a:gd name="connsiteY0" fmla="*/ 196274 h 197173"/>
              <a:gd name="connsiteX1" fmla="*/ 39620 w 508726"/>
              <a:gd name="connsiteY1" fmla="*/ 191512 h 197173"/>
              <a:gd name="connsiteX2" fmla="*/ 51526 w 508726"/>
              <a:gd name="connsiteY2" fmla="*/ 189130 h 197173"/>
              <a:gd name="connsiteX3" fmla="*/ 65814 w 508726"/>
              <a:gd name="connsiteY3" fmla="*/ 186749 h 197173"/>
              <a:gd name="connsiteX4" fmla="*/ 80101 w 508726"/>
              <a:gd name="connsiteY4" fmla="*/ 181987 h 197173"/>
              <a:gd name="connsiteX5" fmla="*/ 101532 w 508726"/>
              <a:gd name="connsiteY5" fmla="*/ 177224 h 197173"/>
              <a:gd name="connsiteX6" fmla="*/ 115820 w 508726"/>
              <a:gd name="connsiteY6" fmla="*/ 170080 h 197173"/>
              <a:gd name="connsiteX7" fmla="*/ 122964 w 508726"/>
              <a:gd name="connsiteY7" fmla="*/ 162937 h 197173"/>
              <a:gd name="connsiteX8" fmla="*/ 127726 w 508726"/>
              <a:gd name="connsiteY8" fmla="*/ 155793 h 197173"/>
              <a:gd name="connsiteX9" fmla="*/ 137251 w 508726"/>
              <a:gd name="connsiteY9" fmla="*/ 148649 h 197173"/>
              <a:gd name="connsiteX10" fmla="*/ 142014 w 508726"/>
              <a:gd name="connsiteY10" fmla="*/ 141505 h 197173"/>
              <a:gd name="connsiteX11" fmla="*/ 163445 w 508726"/>
              <a:gd name="connsiteY11" fmla="*/ 131980 h 197173"/>
              <a:gd name="connsiteX12" fmla="*/ 232501 w 508726"/>
              <a:gd name="connsiteY12" fmla="*/ 129599 h 197173"/>
              <a:gd name="connsiteX13" fmla="*/ 253932 w 508726"/>
              <a:gd name="connsiteY13" fmla="*/ 127218 h 197173"/>
              <a:gd name="connsiteX14" fmla="*/ 268220 w 508726"/>
              <a:gd name="connsiteY14" fmla="*/ 124837 h 197173"/>
              <a:gd name="connsiteX15" fmla="*/ 294414 w 508726"/>
              <a:gd name="connsiteY15" fmla="*/ 122455 h 197173"/>
              <a:gd name="connsiteX16" fmla="*/ 325370 w 508726"/>
              <a:gd name="connsiteY16" fmla="*/ 112930 h 197173"/>
              <a:gd name="connsiteX17" fmla="*/ 332514 w 508726"/>
              <a:gd name="connsiteY17" fmla="*/ 110549 h 197173"/>
              <a:gd name="connsiteX18" fmla="*/ 339657 w 508726"/>
              <a:gd name="connsiteY18" fmla="*/ 105787 h 197173"/>
              <a:gd name="connsiteX19" fmla="*/ 361089 w 508726"/>
              <a:gd name="connsiteY19" fmla="*/ 96262 h 197173"/>
              <a:gd name="connsiteX20" fmla="*/ 372995 w 508726"/>
              <a:gd name="connsiteY20" fmla="*/ 79593 h 197173"/>
              <a:gd name="connsiteX21" fmla="*/ 387282 w 508726"/>
              <a:gd name="connsiteY21" fmla="*/ 67687 h 197173"/>
              <a:gd name="connsiteX22" fmla="*/ 389664 w 508726"/>
              <a:gd name="connsiteY22" fmla="*/ 60543 h 197173"/>
              <a:gd name="connsiteX23" fmla="*/ 399189 w 508726"/>
              <a:gd name="connsiteY23" fmla="*/ 46255 h 197173"/>
              <a:gd name="connsiteX24" fmla="*/ 403951 w 508726"/>
              <a:gd name="connsiteY24" fmla="*/ 39112 h 197173"/>
              <a:gd name="connsiteX25" fmla="*/ 411095 w 508726"/>
              <a:gd name="connsiteY25" fmla="*/ 31968 h 197173"/>
              <a:gd name="connsiteX26" fmla="*/ 413476 w 508726"/>
              <a:gd name="connsiteY26" fmla="*/ 24824 h 197173"/>
              <a:gd name="connsiteX27" fmla="*/ 420620 w 508726"/>
              <a:gd name="connsiteY27" fmla="*/ 20062 h 197173"/>
              <a:gd name="connsiteX28" fmla="*/ 439670 w 508726"/>
              <a:gd name="connsiteY28" fmla="*/ 10537 h 197173"/>
              <a:gd name="connsiteX29" fmla="*/ 508726 w 508726"/>
              <a:gd name="connsiteY29" fmla="*/ 5774 h 19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8726" h="197173">
                <a:moveTo>
                  <a:pt x="6282" y="196274"/>
                </a:moveTo>
                <a:cubicBezTo>
                  <a:pt x="33214" y="190888"/>
                  <a:pt x="0" y="197173"/>
                  <a:pt x="39620" y="191512"/>
                </a:cubicBezTo>
                <a:cubicBezTo>
                  <a:pt x="43627" y="190940"/>
                  <a:pt x="47544" y="189854"/>
                  <a:pt x="51526" y="189130"/>
                </a:cubicBezTo>
                <a:cubicBezTo>
                  <a:pt x="56276" y="188266"/>
                  <a:pt x="61051" y="187543"/>
                  <a:pt x="65814" y="186749"/>
                </a:cubicBezTo>
                <a:lnTo>
                  <a:pt x="80101" y="181987"/>
                </a:lnTo>
                <a:cubicBezTo>
                  <a:pt x="91071" y="178330"/>
                  <a:pt x="92820" y="181580"/>
                  <a:pt x="101532" y="177224"/>
                </a:cubicBezTo>
                <a:cubicBezTo>
                  <a:pt x="120001" y="167990"/>
                  <a:pt x="97859" y="176069"/>
                  <a:pt x="115820" y="170080"/>
                </a:cubicBezTo>
                <a:cubicBezTo>
                  <a:pt x="118201" y="167699"/>
                  <a:pt x="120808" y="165524"/>
                  <a:pt x="122964" y="162937"/>
                </a:cubicBezTo>
                <a:cubicBezTo>
                  <a:pt x="124796" y="160738"/>
                  <a:pt x="125702" y="157817"/>
                  <a:pt x="127726" y="155793"/>
                </a:cubicBezTo>
                <a:cubicBezTo>
                  <a:pt x="130532" y="152987"/>
                  <a:pt x="134445" y="151455"/>
                  <a:pt x="137251" y="148649"/>
                </a:cubicBezTo>
                <a:cubicBezTo>
                  <a:pt x="139275" y="146625"/>
                  <a:pt x="139990" y="143529"/>
                  <a:pt x="142014" y="141505"/>
                </a:cubicBezTo>
                <a:cubicBezTo>
                  <a:pt x="146426" y="137093"/>
                  <a:pt x="158562" y="132148"/>
                  <a:pt x="163445" y="131980"/>
                </a:cubicBezTo>
                <a:lnTo>
                  <a:pt x="232501" y="129599"/>
                </a:lnTo>
                <a:cubicBezTo>
                  <a:pt x="239645" y="128805"/>
                  <a:pt x="246807" y="128168"/>
                  <a:pt x="253932" y="127218"/>
                </a:cubicBezTo>
                <a:cubicBezTo>
                  <a:pt x="258718" y="126580"/>
                  <a:pt x="263425" y="125401"/>
                  <a:pt x="268220" y="124837"/>
                </a:cubicBezTo>
                <a:cubicBezTo>
                  <a:pt x="276927" y="123813"/>
                  <a:pt x="285683" y="123249"/>
                  <a:pt x="294414" y="122455"/>
                </a:cubicBezTo>
                <a:cubicBezTo>
                  <a:pt x="315920" y="116311"/>
                  <a:pt x="305591" y="119523"/>
                  <a:pt x="325370" y="112930"/>
                </a:cubicBezTo>
                <a:lnTo>
                  <a:pt x="332514" y="110549"/>
                </a:lnTo>
                <a:cubicBezTo>
                  <a:pt x="334895" y="108962"/>
                  <a:pt x="337042" y="106949"/>
                  <a:pt x="339657" y="105787"/>
                </a:cubicBezTo>
                <a:cubicBezTo>
                  <a:pt x="353001" y="99856"/>
                  <a:pt x="351854" y="103958"/>
                  <a:pt x="361089" y="96262"/>
                </a:cubicBezTo>
                <a:cubicBezTo>
                  <a:pt x="374197" y="85339"/>
                  <a:pt x="363084" y="93467"/>
                  <a:pt x="372995" y="79593"/>
                </a:cubicBezTo>
                <a:cubicBezTo>
                  <a:pt x="377162" y="73759"/>
                  <a:pt x="381586" y="71485"/>
                  <a:pt x="387282" y="67687"/>
                </a:cubicBezTo>
                <a:cubicBezTo>
                  <a:pt x="388076" y="65306"/>
                  <a:pt x="388445" y="62737"/>
                  <a:pt x="389664" y="60543"/>
                </a:cubicBezTo>
                <a:cubicBezTo>
                  <a:pt x="392444" y="55539"/>
                  <a:pt x="396014" y="51018"/>
                  <a:pt x="399189" y="46255"/>
                </a:cubicBezTo>
                <a:cubicBezTo>
                  <a:pt x="400776" y="43874"/>
                  <a:pt x="401928" y="41135"/>
                  <a:pt x="403951" y="39112"/>
                </a:cubicBezTo>
                <a:lnTo>
                  <a:pt x="411095" y="31968"/>
                </a:lnTo>
                <a:cubicBezTo>
                  <a:pt x="411889" y="29587"/>
                  <a:pt x="411908" y="26784"/>
                  <a:pt x="413476" y="24824"/>
                </a:cubicBezTo>
                <a:cubicBezTo>
                  <a:pt x="415264" y="22589"/>
                  <a:pt x="418108" y="21432"/>
                  <a:pt x="420620" y="20062"/>
                </a:cubicBezTo>
                <a:cubicBezTo>
                  <a:pt x="426853" y="16662"/>
                  <a:pt x="432935" y="12782"/>
                  <a:pt x="439670" y="10537"/>
                </a:cubicBezTo>
                <a:cubicBezTo>
                  <a:pt x="471276" y="0"/>
                  <a:pt x="448937" y="5774"/>
                  <a:pt x="508726" y="5774"/>
                </a:cubicBezTo>
              </a:path>
            </a:pathLst>
          </a:cu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smtClean="0">
              <a:ln>
                <a:noFill/>
              </a:ln>
              <a:solidFill>
                <a:schemeClr val="tx2"/>
              </a:solidFill>
              <a:effectLst/>
              <a:latin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
            </a:r>
            <a:br>
              <a:rPr lang="en-CA" dirty="0" smtClean="0"/>
            </a:br>
            <a:r>
              <a:rPr lang="en-CA" dirty="0" err="1" smtClean="0"/>
              <a:t>Shellmouth</a:t>
            </a:r>
            <a:r>
              <a:rPr lang="en-CA" dirty="0" smtClean="0"/>
              <a:t> Dam and Reservoir</a:t>
            </a:r>
            <a:endParaRPr lang="en-CA" dirty="0"/>
          </a:p>
        </p:txBody>
      </p:sp>
      <p:sp>
        <p:nvSpPr>
          <p:cNvPr id="3" name="Content Placeholder 2"/>
          <p:cNvSpPr>
            <a:spLocks noGrp="1"/>
          </p:cNvSpPr>
          <p:nvPr>
            <p:ph idx="1"/>
          </p:nvPr>
        </p:nvSpPr>
        <p:spPr>
          <a:xfrm>
            <a:off x="228600" y="1600200"/>
            <a:ext cx="8305800" cy="4525963"/>
          </a:xfrm>
        </p:spPr>
        <p:txBody>
          <a:bodyPr/>
          <a:lstStyle/>
          <a:p>
            <a:pPr>
              <a:buNone/>
            </a:pPr>
            <a:r>
              <a:rPr lang="en-CA" sz="2400" b="1" dirty="0" smtClean="0"/>
              <a:t>Dam</a:t>
            </a:r>
          </a:p>
          <a:p>
            <a:r>
              <a:rPr lang="en-CA" sz="2000" dirty="0" smtClean="0"/>
              <a:t>Constructed 1964-1972 by </a:t>
            </a:r>
            <a:r>
              <a:rPr lang="en-CA" sz="2000" dirty="0" err="1" smtClean="0"/>
              <a:t>PFRA</a:t>
            </a:r>
            <a:r>
              <a:rPr lang="en-CA" sz="2000" dirty="0" smtClean="0"/>
              <a:t> ($10.8 Million)</a:t>
            </a:r>
          </a:p>
          <a:p>
            <a:r>
              <a:rPr lang="en-CA" sz="2000" dirty="0" smtClean="0"/>
              <a:t>1.3 km wide</a:t>
            </a:r>
          </a:p>
          <a:p>
            <a:r>
              <a:rPr lang="en-CA" sz="2000" dirty="0" smtClean="0"/>
              <a:t>21.3 m high</a:t>
            </a:r>
          </a:p>
          <a:p>
            <a:r>
              <a:rPr lang="en-CA" sz="2000" dirty="0" smtClean="0"/>
              <a:t>Spillway – 64 m wide, 170 m long, 16.6 m high</a:t>
            </a:r>
          </a:p>
          <a:p>
            <a:r>
              <a:rPr lang="en-CA" sz="2000" dirty="0" smtClean="0"/>
              <a:t>Conduit – 4.6 m in diameter, 204 m long, 6000 cfs capacity</a:t>
            </a:r>
          </a:p>
          <a:p>
            <a:endParaRPr lang="en-CA" sz="900" dirty="0" smtClean="0"/>
          </a:p>
          <a:p>
            <a:pPr>
              <a:buNone/>
            </a:pPr>
            <a:r>
              <a:rPr lang="en-CA" sz="2400" b="1" dirty="0" smtClean="0"/>
              <a:t>Reservoir</a:t>
            </a:r>
          </a:p>
          <a:p>
            <a:r>
              <a:rPr lang="en-CA" sz="2000" dirty="0" smtClean="0"/>
              <a:t>Named “Lake of the Prairies”</a:t>
            </a:r>
          </a:p>
          <a:p>
            <a:r>
              <a:rPr lang="en-CA" sz="2000" dirty="0" smtClean="0"/>
              <a:t>390,000 acre-feet of storage</a:t>
            </a:r>
          </a:p>
          <a:p>
            <a:r>
              <a:rPr lang="en-CA" sz="2000" dirty="0" smtClean="0"/>
              <a:t>72.4 km long</a:t>
            </a:r>
          </a:p>
          <a:p>
            <a:r>
              <a:rPr lang="en-CA" sz="2000" dirty="0" smtClean="0"/>
              <a:t>2.4 km wide</a:t>
            </a:r>
            <a:endParaRPr lang="en-CA"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66800"/>
            <a:ext cx="8229600" cy="304800"/>
          </a:xfrm>
        </p:spPr>
        <p:txBody>
          <a:bodyPr/>
          <a:lstStyle/>
          <a:p>
            <a:pPr algn="ctr"/>
            <a:r>
              <a:rPr lang="en-CA" sz="1600" dirty="0" err="1" smtClean="0"/>
              <a:t>Shellmouth</a:t>
            </a:r>
            <a:r>
              <a:rPr lang="en-CA" sz="1600" dirty="0" smtClean="0"/>
              <a:t> Reservoir Annual Peak Inflows and Outflows</a:t>
            </a:r>
            <a:endParaRPr lang="en-CA" sz="1600"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cstate="print"/>
          <a:srcRect l="986" t="7937" r="1866" b="1315"/>
          <a:stretch>
            <a:fillRect/>
          </a:stretch>
        </p:blipFill>
        <p:spPr bwMode="auto">
          <a:xfrm>
            <a:off x="609600" y="1447800"/>
            <a:ext cx="7303540" cy="5124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pPr algn="ctr"/>
            <a:r>
              <a:rPr lang="en-CA" sz="3200" dirty="0" smtClean="0"/>
              <a:t/>
            </a:r>
            <a:br>
              <a:rPr lang="en-CA" sz="3200" dirty="0" smtClean="0"/>
            </a:br>
            <a:r>
              <a:rPr lang="en-CA" sz="3200" dirty="0" smtClean="0"/>
              <a:t>2011 </a:t>
            </a:r>
            <a:r>
              <a:rPr lang="en-CA" sz="3200" dirty="0" err="1" smtClean="0"/>
              <a:t>Shellmouth</a:t>
            </a:r>
            <a:r>
              <a:rPr lang="en-CA" sz="3200" dirty="0" smtClean="0"/>
              <a:t> Reservoir Operation</a:t>
            </a:r>
            <a:endParaRPr lang="en-CA" sz="3200"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1143000" y="1587846"/>
            <a:ext cx="6677131" cy="52701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dirty="0"/>
          </a:p>
        </p:txBody>
      </p:sp>
      <p:pic>
        <p:nvPicPr>
          <p:cNvPr id="40964" name="Picture 4"/>
          <p:cNvPicPr>
            <a:picLocks noChangeAspect="1" noChangeArrowheads="1"/>
          </p:cNvPicPr>
          <p:nvPr/>
        </p:nvPicPr>
        <p:blipFill>
          <a:blip r:embed="rId3" cstate="print"/>
          <a:srcRect/>
          <a:stretch>
            <a:fillRect/>
          </a:stretch>
        </p:blipFill>
        <p:spPr bwMode="auto">
          <a:xfrm>
            <a:off x="990600" y="1219200"/>
            <a:ext cx="7239000" cy="526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PHOTO LIBRARY\2011 Flood\Brandon May 6\1stStreet May6 Aerial.jpg"/>
          <p:cNvPicPr>
            <a:picLocks noChangeAspect="1" noChangeArrowheads="1"/>
          </p:cNvPicPr>
          <p:nvPr/>
        </p:nvPicPr>
        <p:blipFill>
          <a:blip r:embed="rId3" cstate="screen"/>
          <a:srcRect/>
          <a:stretch>
            <a:fillRect/>
          </a:stretch>
        </p:blipFill>
        <p:spPr bwMode="auto">
          <a:xfrm>
            <a:off x="0" y="0"/>
            <a:ext cx="9212504" cy="6858000"/>
          </a:xfrm>
          <a:prstGeom prst="rect">
            <a:avLst/>
          </a:prstGeom>
          <a:noFill/>
        </p:spPr>
      </p:pic>
      <p:sp>
        <p:nvSpPr>
          <p:cNvPr id="3" name="Rectangle 2"/>
          <p:cNvSpPr/>
          <p:nvPr/>
        </p:nvSpPr>
        <p:spPr>
          <a:xfrm>
            <a:off x="0" y="0"/>
            <a:ext cx="9296400" cy="615553"/>
          </a:xfrm>
          <a:prstGeom prst="rect">
            <a:avLst/>
          </a:prstGeom>
          <a:solidFill>
            <a:schemeClr val="tx1"/>
          </a:solidFill>
          <a:ln>
            <a:noFill/>
          </a:ln>
        </p:spPr>
        <p:txBody>
          <a:bodyPr wrap="square">
            <a:spAutoFit/>
          </a:bodyPr>
          <a:lstStyle/>
          <a:p>
            <a:pPr algn="ctr"/>
            <a:r>
              <a:rPr lang="en-CA" sz="3400" b="1" dirty="0" smtClean="0">
                <a:solidFill>
                  <a:srgbClr val="FFFF00"/>
                </a:solidFill>
                <a:latin typeface="Myriad Pro"/>
              </a:rPr>
              <a:t>Major flooding within Brandon floodplain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wtrtemplate2">
  <a:themeElements>
    <a:clrScheme name="wtr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trtemplate2">
      <a:majorFont>
        <a:latin typeface="ScalaSans-Regular"/>
        <a:ea typeface=""/>
        <a:cs typeface=""/>
      </a:majorFont>
      <a:minorFont>
        <a:latin typeface="ScalaSans-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2"/>
            </a:solidFill>
            <a:effectLst/>
            <a:latin typeface="Arial" charset="0"/>
          </a:defRPr>
        </a:defPPr>
      </a:lstStyle>
    </a:lnDef>
  </a:objectDefaults>
  <a:extraClrSchemeLst>
    <a:extraClrScheme>
      <a:clrScheme name="wtr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trtemplat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trtemplat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trtemplat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trtemplat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trtemplat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trtemplate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trtemplat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trtemplat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trtemplat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trtemplat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trtemplat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5294</TotalTime>
  <Words>1187</Words>
  <Application>Microsoft Office PowerPoint</Application>
  <PresentationFormat>On-screen Show (4:3)</PresentationFormat>
  <Paragraphs>212</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wtrtemplate2</vt:lpstr>
      <vt:lpstr>Manitoba’s 2011 Flood</vt:lpstr>
      <vt:lpstr>Slide 2</vt:lpstr>
      <vt:lpstr>Slide 3</vt:lpstr>
      <vt:lpstr>Slide 4</vt:lpstr>
      <vt:lpstr> Shellmouth Dam and Reservoir</vt:lpstr>
      <vt:lpstr>Shellmouth Reservoir Annual Peak Inflows and Outflows</vt:lpstr>
      <vt:lpstr> 2011 Shellmouth Reservoir Operation</vt:lpstr>
      <vt:lpstr>Slide 8</vt:lpstr>
      <vt:lpstr>Slide 9</vt:lpstr>
      <vt:lpstr>Slide 10</vt:lpstr>
      <vt:lpstr>Slide 11</vt:lpstr>
      <vt:lpstr> Portage Diversion</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 Benefits of Flood Infrastructure</vt:lpstr>
      <vt:lpstr>Thank You!  </vt:lpstr>
    </vt:vector>
  </TitlesOfParts>
  <Company>Government of Manitoba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BoHarrison</dc:creator>
  <cp:lastModifiedBy>Mark Lee</cp:lastModifiedBy>
  <cp:revision>501</cp:revision>
  <dcterms:created xsi:type="dcterms:W3CDTF">2011-01-04T22:01:23Z</dcterms:created>
  <dcterms:modified xsi:type="dcterms:W3CDTF">2013-01-28T21:38:29Z</dcterms:modified>
</cp:coreProperties>
</file>