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7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00" r:id="rId2"/>
    <p:sldId id="419" r:id="rId3"/>
    <p:sldId id="440" r:id="rId4"/>
    <p:sldId id="519" r:id="rId5"/>
    <p:sldId id="527" r:id="rId6"/>
    <p:sldId id="520" r:id="rId7"/>
    <p:sldId id="521" r:id="rId8"/>
    <p:sldId id="516" r:id="rId9"/>
    <p:sldId id="518" r:id="rId10"/>
    <p:sldId id="526" r:id="rId11"/>
    <p:sldId id="517" r:id="rId12"/>
    <p:sldId id="523" r:id="rId13"/>
    <p:sldId id="524" r:id="rId14"/>
    <p:sldId id="454" r:id="rId15"/>
    <p:sldId id="525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3300"/>
    <a:srgbClr val="0000FF"/>
    <a:srgbClr val="FF9933"/>
    <a:srgbClr val="66FFFF"/>
    <a:srgbClr val="FFFF66"/>
    <a:srgbClr val="FFCC00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6438" autoAdjust="0"/>
    <p:restoredTop sz="85977" autoAdjust="0"/>
  </p:normalViewPr>
  <p:slideViewPr>
    <p:cSldViewPr>
      <p:cViewPr>
        <p:scale>
          <a:sx n="100" d="100"/>
          <a:sy n="100" d="100"/>
        </p:scale>
        <p:origin x="-67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22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\wsd\WSDUSERSv7\AKashem\red%20low%20flows1936-1988-20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\wsd\WSDUSERSv7\AKashem\red%20low%20flows1936-1988-20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\wsd\wsdcom\FSR\WSM\Surface%20Water%20Management\Drought%20Planning\Drought\Drought%20and%20WaterSupply\Drought%20Plan\Indicator-Analysis-Drought\Analysis\Meteorological\Drought__Mean_Median%20_Indicator_Feb%202010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\wsd\wsdcom\FSR\WSM\Surface%20Water%20Management\Drought%20Planning\Drought\Drought%20and%20WaterSupply\Drought%20Plan\Indicator-Analysis-Drought\Analysis\Meteorological\Drought_Precip_percentile_extended%20data_Feb10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\wsd\wsdcom\FSR\WSM\Surface%20Water%20Management\Drought%20Planning\Drought\Drought%20and%20WaterSupply\Condition%20Reports\MB%20INDICATOR%20Monitoring\Flow%20Indicator\Red_Drought_percentile%2010-20-35_extended%20data_%20SEASONAL-2012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\wsd\wsdcom\FSR\WSM\Surface%20Water%20Management\Drought%20Planning\Drought\Drought%20and%20WaterSupply\Drought%20Plan\Indicator-Analysis-Drought\Analysis\GW\Sandiland_GW_Drought_percentile_data_April%2016,%20201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hart>
    <c:title>
      <c:tx>
        <c:rich>
          <a:bodyPr/>
          <a:lstStyle/>
          <a:p>
            <a:pPr>
              <a:defRPr/>
            </a:pPr>
            <a:r>
              <a:rPr lang="en-CA"/>
              <a:t>Red River at Emerson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1936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Sheet1!$G$10:$G$15</c:f>
              <c:strCache>
                <c:ptCount val="6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</c:strCache>
            </c:strRef>
          </c:cat>
          <c:val>
            <c:numRef>
              <c:f>Sheet1!$H$10:$H$15</c:f>
              <c:numCache>
                <c:formatCode>0</c:formatCode>
                <c:ptCount val="6"/>
                <c:pt idx="0">
                  <c:v>120.42415000000001</c:v>
                </c:pt>
                <c:pt idx="1">
                  <c:v>79.105599999999981</c:v>
                </c:pt>
                <c:pt idx="2">
                  <c:v>66.745350000000002</c:v>
                </c:pt>
                <c:pt idx="3">
                  <c:v>28.640464999999999</c:v>
                </c:pt>
                <c:pt idx="4">
                  <c:v>23.731680000000001</c:v>
                </c:pt>
                <c:pt idx="5">
                  <c:v>33.443305000000002</c:v>
                </c:pt>
              </c:numCache>
            </c:numRef>
          </c:val>
        </c:ser>
        <c:ser>
          <c:idx val="1"/>
          <c:order val="1"/>
          <c:tx>
            <c:v>1988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Sheet1!$G$10:$G$15</c:f>
              <c:strCache>
                <c:ptCount val="6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</c:strCache>
            </c:strRef>
          </c:cat>
          <c:val>
            <c:numRef>
              <c:f>Sheet1!$I$10:$I$15</c:f>
              <c:numCache>
                <c:formatCode>0</c:formatCode>
                <c:ptCount val="6"/>
                <c:pt idx="0">
                  <c:v>462.62649999999991</c:v>
                </c:pt>
                <c:pt idx="1">
                  <c:v>281.81369999999993</c:v>
                </c:pt>
                <c:pt idx="2">
                  <c:v>332.31414999999993</c:v>
                </c:pt>
                <c:pt idx="3">
                  <c:v>337.25824999999992</c:v>
                </c:pt>
                <c:pt idx="4">
                  <c:v>309.71254999999991</c:v>
                </c:pt>
                <c:pt idx="5">
                  <c:v>256.74005</c:v>
                </c:pt>
              </c:numCache>
            </c:numRef>
          </c:val>
        </c:ser>
        <c:ser>
          <c:idx val="2"/>
          <c:order val="2"/>
          <c:tx>
            <c:v>2012</c:v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strRef>
              <c:f>Sheet1!$G$10:$G$15</c:f>
              <c:strCache>
                <c:ptCount val="6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</c:strCache>
            </c:strRef>
          </c:cat>
          <c:val>
            <c:numRef>
              <c:f>Sheet1!$J$10:$J$15</c:f>
              <c:numCache>
                <c:formatCode>0</c:formatCode>
                <c:ptCount val="6"/>
                <c:pt idx="0">
                  <c:v>2321.8410341944095</c:v>
                </c:pt>
                <c:pt idx="1">
                  <c:v>1730.5102461071906</c:v>
                </c:pt>
                <c:pt idx="2">
                  <c:v>862.1481333482036</c:v>
                </c:pt>
                <c:pt idx="3">
                  <c:v>965.67414397633581</c:v>
                </c:pt>
                <c:pt idx="4">
                  <c:v>1130.95454117892</c:v>
                </c:pt>
                <c:pt idx="5">
                  <c:v>844.74939026210984</c:v>
                </c:pt>
              </c:numCache>
            </c:numRef>
          </c:val>
        </c:ser>
        <c:marker val="1"/>
        <c:axId val="109954560"/>
        <c:axId val="110056576"/>
      </c:lineChart>
      <c:catAx>
        <c:axId val="109954560"/>
        <c:scaling>
          <c:orientation val="minMax"/>
        </c:scaling>
        <c:axPos val="b"/>
        <c:tickLblPos val="nextTo"/>
        <c:crossAx val="110056576"/>
        <c:crosses val="autoZero"/>
        <c:auto val="1"/>
        <c:lblAlgn val="ctr"/>
        <c:lblOffset val="50"/>
        <c:tickLblSkip val="1"/>
      </c:catAx>
      <c:valAx>
        <c:axId val="11005657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CA"/>
                  <a:t>Monthly Flow (cfs)</a:t>
                </a:r>
              </a:p>
            </c:rich>
          </c:tx>
          <c:layout>
            <c:manualLayout>
              <c:xMode val="edge"/>
              <c:yMode val="edge"/>
              <c:x val="1.1267605633802835E-2"/>
              <c:y val="0.21524205307669894"/>
            </c:manualLayout>
          </c:layout>
        </c:title>
        <c:numFmt formatCode="0" sourceLinked="1"/>
        <c:majorTickMark val="none"/>
        <c:tickLblPos val="nextTo"/>
        <c:crossAx val="109954560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layout/>
    </c:legend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 sz="1200" b="1"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hart>
    <c:title>
      <c:tx>
        <c:rich>
          <a:bodyPr/>
          <a:lstStyle/>
          <a:p>
            <a:pPr>
              <a:defRPr/>
            </a:pPr>
            <a:r>
              <a:rPr lang="en-CA"/>
              <a:t>Red River at Emerson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1936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Sheet1!$G$10:$G$15</c:f>
              <c:strCache>
                <c:ptCount val="6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</c:strCache>
            </c:strRef>
          </c:cat>
          <c:val>
            <c:numRef>
              <c:f>Sheet1!$H$10:$H$15</c:f>
              <c:numCache>
                <c:formatCode>0</c:formatCode>
                <c:ptCount val="6"/>
                <c:pt idx="0">
                  <c:v>120.42415000000001</c:v>
                </c:pt>
                <c:pt idx="1">
                  <c:v>79.105599999999981</c:v>
                </c:pt>
                <c:pt idx="2">
                  <c:v>66.745350000000002</c:v>
                </c:pt>
                <c:pt idx="3">
                  <c:v>28.640464999999999</c:v>
                </c:pt>
                <c:pt idx="4">
                  <c:v>23.731680000000001</c:v>
                </c:pt>
                <c:pt idx="5">
                  <c:v>33.443305000000002</c:v>
                </c:pt>
              </c:numCache>
            </c:numRef>
          </c:val>
        </c:ser>
        <c:ser>
          <c:idx val="1"/>
          <c:order val="1"/>
          <c:tx>
            <c:v>1988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Sheet1!$G$10:$G$15</c:f>
              <c:strCache>
                <c:ptCount val="6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</c:strCache>
            </c:strRef>
          </c:cat>
          <c:val>
            <c:numRef>
              <c:f>Sheet1!$I$10:$I$15</c:f>
              <c:numCache>
                <c:formatCode>0</c:formatCode>
                <c:ptCount val="6"/>
                <c:pt idx="0">
                  <c:v>462.62649999999991</c:v>
                </c:pt>
                <c:pt idx="1">
                  <c:v>281.81369999999993</c:v>
                </c:pt>
                <c:pt idx="2">
                  <c:v>332.31414999999993</c:v>
                </c:pt>
                <c:pt idx="3">
                  <c:v>337.25824999999992</c:v>
                </c:pt>
                <c:pt idx="4">
                  <c:v>309.71254999999991</c:v>
                </c:pt>
                <c:pt idx="5">
                  <c:v>256.74005</c:v>
                </c:pt>
              </c:numCache>
            </c:numRef>
          </c:val>
        </c:ser>
        <c:ser>
          <c:idx val="2"/>
          <c:order val="2"/>
          <c:tx>
            <c:v>2012</c:v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strRef>
              <c:f>Sheet1!$G$10:$G$15</c:f>
              <c:strCache>
                <c:ptCount val="6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</c:strCache>
            </c:strRef>
          </c:cat>
          <c:val>
            <c:numRef>
              <c:f>Sheet1!$J$10:$J$15</c:f>
              <c:numCache>
                <c:formatCode>0</c:formatCode>
                <c:ptCount val="6"/>
                <c:pt idx="0">
                  <c:v>2321.8410341944095</c:v>
                </c:pt>
                <c:pt idx="1">
                  <c:v>1730.5102461071906</c:v>
                </c:pt>
                <c:pt idx="2">
                  <c:v>862.1481333482036</c:v>
                </c:pt>
                <c:pt idx="3">
                  <c:v>965.67414397633581</c:v>
                </c:pt>
                <c:pt idx="4">
                  <c:v>1130.95454117892</c:v>
                </c:pt>
                <c:pt idx="5">
                  <c:v>844.74939026210984</c:v>
                </c:pt>
              </c:numCache>
            </c:numRef>
          </c:val>
        </c:ser>
        <c:marker val="1"/>
        <c:axId val="127472384"/>
        <c:axId val="127473920"/>
      </c:lineChart>
      <c:catAx>
        <c:axId val="127472384"/>
        <c:scaling>
          <c:orientation val="minMax"/>
        </c:scaling>
        <c:axPos val="b"/>
        <c:tickLblPos val="nextTo"/>
        <c:crossAx val="127473920"/>
        <c:crosses val="autoZero"/>
        <c:auto val="1"/>
        <c:lblAlgn val="ctr"/>
        <c:lblOffset val="50"/>
        <c:tickLblSkip val="1"/>
      </c:catAx>
      <c:valAx>
        <c:axId val="127473920"/>
        <c:scaling>
          <c:orientation val="minMax"/>
          <c:max val="12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CA"/>
                  <a:t>Monthly Flow (cfs)</a:t>
                </a:r>
              </a:p>
            </c:rich>
          </c:tx>
          <c:layout>
            <c:manualLayout>
              <c:xMode val="edge"/>
              <c:yMode val="edge"/>
              <c:x val="1.1267597232164165E-2"/>
              <c:y val="0.17079746281714789"/>
            </c:manualLayout>
          </c:layout>
        </c:title>
        <c:numFmt formatCode="0" sourceLinked="1"/>
        <c:tickLblPos val="low"/>
        <c:crossAx val="127472384"/>
        <c:crosses val="autoZero"/>
        <c:crossBetween val="midCat"/>
        <c:majorUnit val="200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b"/>
      <c:layout/>
    </c:legend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 sz="1200" b="1"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CA" sz="11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Historical Drought (1938-2007), Winnipeg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CA" sz="11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Indicator: % of Median (3 Month) Precipitation</a:t>
            </a:r>
          </a:p>
        </c:rich>
      </c:tx>
      <c:layout>
        <c:manualLayout>
          <c:xMode val="edge"/>
          <c:yMode val="edge"/>
          <c:x val="0.26914776511145089"/>
          <c:y val="3.0127484064491933E-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6313967929018612E-2"/>
          <c:y val="0.21299071991001126"/>
          <c:w val="0.8727710180234689"/>
          <c:h val="0.57185133108361463"/>
        </c:manualLayout>
      </c:layout>
      <c:barChart>
        <c:barDir val="col"/>
        <c:grouping val="stacked"/>
        <c:ser>
          <c:idx val="0"/>
          <c:order val="0"/>
          <c:tx>
            <c:v>Moderate (80%-60%)</c:v>
          </c:tx>
          <c:spPr>
            <a:solidFill>
              <a:srgbClr val="2118D6"/>
            </a:solidFill>
            <a:ln w="25400">
              <a:solidFill>
                <a:srgbClr val="1D15BB"/>
              </a:solidFill>
              <a:prstDash val="solid"/>
            </a:ln>
          </c:spPr>
          <c:cat>
            <c:numRef>
              <c:f>'Winnip_Indicator_Per_median '!$O$11:$O$81</c:f>
              <c:numCache>
                <c:formatCode>General</c:formatCode>
                <c:ptCount val="71"/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  <c:pt idx="68">
                  <c:v>2005</c:v>
                </c:pt>
                <c:pt idx="69">
                  <c:v>2006</c:v>
                </c:pt>
                <c:pt idx="70">
                  <c:v>2007</c:v>
                </c:pt>
              </c:numCache>
            </c:numRef>
          </c:cat>
          <c:val>
            <c:numRef>
              <c:f>'Winnip_Indicator_Per_median '!$AT$11:$AT$81</c:f>
              <c:numCache>
                <c:formatCode>0.0</c:formatCode>
                <c:ptCount val="71"/>
                <c:pt idx="0" formatCode="General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4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0</c:v>
                </c:pt>
                <c:pt idx="14">
                  <c:v>4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  <c:pt idx="20">
                  <c:v>0</c:v>
                </c:pt>
                <c:pt idx="21">
                  <c:v>4</c:v>
                </c:pt>
                <c:pt idx="22">
                  <c:v>0</c:v>
                </c:pt>
                <c:pt idx="23">
                  <c:v>4</c:v>
                </c:pt>
                <c:pt idx="24">
                  <c:v>3</c:v>
                </c:pt>
                <c:pt idx="25">
                  <c:v>0</c:v>
                </c:pt>
                <c:pt idx="26">
                  <c:v>2</c:v>
                </c:pt>
                <c:pt idx="27">
                  <c:v>4</c:v>
                </c:pt>
                <c:pt idx="28">
                  <c:v>2</c:v>
                </c:pt>
                <c:pt idx="29">
                  <c:v>1</c:v>
                </c:pt>
                <c:pt idx="30">
                  <c:v>0</c:v>
                </c:pt>
                <c:pt idx="31">
                  <c:v>2</c:v>
                </c:pt>
                <c:pt idx="32">
                  <c:v>1</c:v>
                </c:pt>
                <c:pt idx="33">
                  <c:v>0</c:v>
                </c:pt>
                <c:pt idx="34">
                  <c:v>1</c:v>
                </c:pt>
                <c:pt idx="35">
                  <c:v>6</c:v>
                </c:pt>
                <c:pt idx="36">
                  <c:v>3</c:v>
                </c:pt>
                <c:pt idx="37">
                  <c:v>2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  <c:pt idx="41">
                  <c:v>4</c:v>
                </c:pt>
                <c:pt idx="42">
                  <c:v>4</c:v>
                </c:pt>
                <c:pt idx="43">
                  <c:v>0</c:v>
                </c:pt>
                <c:pt idx="44">
                  <c:v>2</c:v>
                </c:pt>
                <c:pt idx="45">
                  <c:v>4</c:v>
                </c:pt>
                <c:pt idx="46">
                  <c:v>1</c:v>
                </c:pt>
                <c:pt idx="47">
                  <c:v>2</c:v>
                </c:pt>
                <c:pt idx="48">
                  <c:v>1</c:v>
                </c:pt>
                <c:pt idx="49">
                  <c:v>2</c:v>
                </c:pt>
                <c:pt idx="50">
                  <c:v>1</c:v>
                </c:pt>
                <c:pt idx="51">
                  <c:v>4</c:v>
                </c:pt>
                <c:pt idx="52">
                  <c:v>5</c:v>
                </c:pt>
                <c:pt idx="53">
                  <c:v>2</c:v>
                </c:pt>
                <c:pt idx="54">
                  <c:v>0</c:v>
                </c:pt>
                <c:pt idx="55">
                  <c:v>2</c:v>
                </c:pt>
                <c:pt idx="56">
                  <c:v>3</c:v>
                </c:pt>
                <c:pt idx="57">
                  <c:v>1</c:v>
                </c:pt>
                <c:pt idx="58">
                  <c:v>3</c:v>
                </c:pt>
                <c:pt idx="59">
                  <c:v>0</c:v>
                </c:pt>
                <c:pt idx="60">
                  <c:v>0</c:v>
                </c:pt>
                <c:pt idx="61">
                  <c:v>2</c:v>
                </c:pt>
                <c:pt idx="62">
                  <c:v>1</c:v>
                </c:pt>
                <c:pt idx="63">
                  <c:v>0</c:v>
                </c:pt>
                <c:pt idx="64">
                  <c:v>3</c:v>
                </c:pt>
                <c:pt idx="65">
                  <c:v>2</c:v>
                </c:pt>
                <c:pt idx="66">
                  <c:v>3</c:v>
                </c:pt>
                <c:pt idx="67">
                  <c:v>0</c:v>
                </c:pt>
                <c:pt idx="68">
                  <c:v>1</c:v>
                </c:pt>
                <c:pt idx="69">
                  <c:v>2</c:v>
                </c:pt>
                <c:pt idx="70">
                  <c:v>2</c:v>
                </c:pt>
              </c:numCache>
            </c:numRef>
          </c:val>
        </c:ser>
        <c:ser>
          <c:idx val="1"/>
          <c:order val="1"/>
          <c:tx>
            <c:v>Severe(60%-40%)</c:v>
          </c:tx>
          <c:spPr>
            <a:solidFill>
              <a:srgbClr val="FFFF00"/>
            </a:solidFill>
            <a:ln w="25400">
              <a:solidFill>
                <a:srgbClr val="FFFF00"/>
              </a:solidFill>
              <a:prstDash val="solid"/>
            </a:ln>
          </c:spPr>
          <c:cat>
            <c:numRef>
              <c:f>'Winnip_Indicator_Per_median '!$O$11:$O$81</c:f>
              <c:numCache>
                <c:formatCode>General</c:formatCode>
                <c:ptCount val="71"/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  <c:pt idx="68">
                  <c:v>2005</c:v>
                </c:pt>
                <c:pt idx="69">
                  <c:v>2006</c:v>
                </c:pt>
                <c:pt idx="70">
                  <c:v>2007</c:v>
                </c:pt>
              </c:numCache>
            </c:numRef>
          </c:cat>
          <c:val>
            <c:numRef>
              <c:f>'Winnip_Indicator_Per_median '!$AU$11:$AU$81</c:f>
              <c:numCache>
                <c:formatCode>0.0</c:formatCode>
                <c:ptCount val="71"/>
                <c:pt idx="0" formatCode="General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5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2</c:v>
                </c:pt>
                <c:pt idx="22">
                  <c:v>0</c:v>
                </c:pt>
                <c:pt idx="23">
                  <c:v>1</c:v>
                </c:pt>
                <c:pt idx="24">
                  <c:v>2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2</c:v>
                </c:pt>
                <c:pt idx="40">
                  <c:v>2</c:v>
                </c:pt>
                <c:pt idx="41">
                  <c:v>1</c:v>
                </c:pt>
                <c:pt idx="42">
                  <c:v>0</c:v>
                </c:pt>
                <c:pt idx="43">
                  <c:v>2</c:v>
                </c:pt>
                <c:pt idx="44">
                  <c:v>1</c:v>
                </c:pt>
                <c:pt idx="45">
                  <c:v>0</c:v>
                </c:pt>
                <c:pt idx="46">
                  <c:v>0</c:v>
                </c:pt>
                <c:pt idx="47">
                  <c:v>2</c:v>
                </c:pt>
                <c:pt idx="48">
                  <c:v>1</c:v>
                </c:pt>
                <c:pt idx="49">
                  <c:v>1</c:v>
                </c:pt>
                <c:pt idx="50">
                  <c:v>2</c:v>
                </c:pt>
                <c:pt idx="51">
                  <c:v>2</c:v>
                </c:pt>
                <c:pt idx="52">
                  <c:v>1</c:v>
                </c:pt>
                <c:pt idx="53">
                  <c:v>2</c:v>
                </c:pt>
                <c:pt idx="54">
                  <c:v>0</c:v>
                </c:pt>
                <c:pt idx="55">
                  <c:v>0</c:v>
                </c:pt>
                <c:pt idx="56">
                  <c:v>2</c:v>
                </c:pt>
                <c:pt idx="57">
                  <c:v>2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3</c:v>
                </c:pt>
                <c:pt idx="70">
                  <c:v>0</c:v>
                </c:pt>
              </c:numCache>
            </c:numRef>
          </c:val>
        </c:ser>
        <c:ser>
          <c:idx val="2"/>
          <c:order val="2"/>
          <c:tx>
            <c:v>Extreme(&lt;40%)</c:v>
          </c:tx>
          <c:spPr>
            <a:solidFill>
              <a:srgbClr val="FF0000"/>
            </a:solidFill>
            <a:ln w="12700">
              <a:solidFill>
                <a:srgbClr val="FF0000"/>
              </a:solidFill>
              <a:prstDash val="solid"/>
            </a:ln>
          </c:spPr>
          <c:cat>
            <c:numRef>
              <c:f>'Winnip_Indicator_Per_median '!$O$11:$O$81</c:f>
              <c:numCache>
                <c:formatCode>General</c:formatCode>
                <c:ptCount val="71"/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  <c:pt idx="68">
                  <c:v>2005</c:v>
                </c:pt>
                <c:pt idx="69">
                  <c:v>2006</c:v>
                </c:pt>
                <c:pt idx="70">
                  <c:v>2007</c:v>
                </c:pt>
              </c:numCache>
            </c:numRef>
          </c:cat>
          <c:val>
            <c:numRef>
              <c:f>'Winnip_Indicator_Per_median '!$AV$11:$AV$81</c:f>
              <c:numCache>
                <c:formatCode>0.0</c:formatCode>
                <c:ptCount val="71"/>
                <c:pt idx="0" formatCode="General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2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2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</c:numCache>
            </c:numRef>
          </c:val>
        </c:ser>
        <c:overlap val="100"/>
        <c:axId val="127530112"/>
        <c:axId val="127532032"/>
      </c:barChart>
      <c:catAx>
        <c:axId val="1275301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/>
                  <a:t>Time(year)</a:t>
                </a:r>
              </a:p>
            </c:rich>
          </c:tx>
          <c:layout>
            <c:manualLayout>
              <c:xMode val="edge"/>
              <c:yMode val="edge"/>
              <c:x val="0.48632605228746711"/>
              <c:y val="0.8606367235880428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7532032"/>
        <c:crosses val="autoZero"/>
        <c:auto val="1"/>
        <c:lblAlgn val="ctr"/>
        <c:lblOffset val="50"/>
        <c:tickLblSkip val="5"/>
        <c:tickMarkSkip val="5"/>
      </c:catAx>
      <c:valAx>
        <c:axId val="12753203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/>
                  <a:t>Number of Months</a:t>
                </a:r>
              </a:p>
            </c:rich>
          </c:tx>
          <c:layout>
            <c:manualLayout>
              <c:xMode val="edge"/>
              <c:yMode val="edge"/>
              <c:x val="1.9817677368212838E-3"/>
              <c:y val="0.2233093968388427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753011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6448684699192836"/>
          <c:y val="0.92909638128974659"/>
          <c:w val="0.7698115567585313"/>
          <c:h val="5.8679706601466756E-2"/>
        </c:manualLayout>
      </c:layout>
      <c:spPr>
        <a:ln>
          <a:solidFill>
            <a:srgbClr val="808080"/>
          </a:solidFill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CA"/>
              <a:t>Historical Drought (1938 -2007), Winnipeg
Indicator:</a:t>
            </a:r>
            <a:r>
              <a:rPr lang="en-CA" baseline="0"/>
              <a:t> Lower  5-20-35th Percentiles of Monthly Precipitation </a:t>
            </a:r>
            <a:endParaRPr lang="en-CA"/>
          </a:p>
        </c:rich>
      </c:tx>
      <c:layout>
        <c:manualLayout>
          <c:xMode val="edge"/>
          <c:yMode val="edge"/>
          <c:x val="0.1698402641076116"/>
          <c:y val="4.7155043119610053E-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7272830578634678E-2"/>
          <c:y val="0.24768607049118871"/>
          <c:w val="0.88121316431481811"/>
          <c:h val="0.54693569553805843"/>
        </c:manualLayout>
      </c:layout>
      <c:barChart>
        <c:barDir val="col"/>
        <c:grouping val="stacked"/>
        <c:ser>
          <c:idx val="3"/>
          <c:order val="0"/>
          <c:tx>
            <c:v>Moderate (20th-35th)</c:v>
          </c:tx>
          <c:spPr>
            <a:solidFill>
              <a:srgbClr val="0070C0"/>
            </a:solidFill>
            <a:ln w="12700">
              <a:solidFill>
                <a:srgbClr val="0070C0"/>
              </a:solidFill>
              <a:prstDash val="solid"/>
            </a:ln>
          </c:spPr>
          <c:cat>
            <c:numRef>
              <c:f>'Winnipeg Airport 5-20-35'!$O$21:$O$90</c:f>
              <c:numCache>
                <c:formatCode>General</c:formatCode>
                <c:ptCount val="70"/>
                <c:pt idx="0">
                  <c:v>1938</c:v>
                </c:pt>
                <c:pt idx="1">
                  <c:v>1939</c:v>
                </c:pt>
                <c:pt idx="2">
                  <c:v>1940</c:v>
                </c:pt>
                <c:pt idx="3">
                  <c:v>1941</c:v>
                </c:pt>
                <c:pt idx="4">
                  <c:v>1942</c:v>
                </c:pt>
                <c:pt idx="5">
                  <c:v>1943</c:v>
                </c:pt>
                <c:pt idx="6">
                  <c:v>1944</c:v>
                </c:pt>
                <c:pt idx="7">
                  <c:v>1945</c:v>
                </c:pt>
                <c:pt idx="8">
                  <c:v>1946</c:v>
                </c:pt>
                <c:pt idx="9">
                  <c:v>1947</c:v>
                </c:pt>
                <c:pt idx="10">
                  <c:v>1948</c:v>
                </c:pt>
                <c:pt idx="11">
                  <c:v>1949</c:v>
                </c:pt>
                <c:pt idx="12">
                  <c:v>1950</c:v>
                </c:pt>
                <c:pt idx="13">
                  <c:v>1951</c:v>
                </c:pt>
                <c:pt idx="14">
                  <c:v>1952</c:v>
                </c:pt>
                <c:pt idx="15">
                  <c:v>1953</c:v>
                </c:pt>
                <c:pt idx="16">
                  <c:v>1954</c:v>
                </c:pt>
                <c:pt idx="17">
                  <c:v>1955</c:v>
                </c:pt>
                <c:pt idx="18">
                  <c:v>1956</c:v>
                </c:pt>
                <c:pt idx="19">
                  <c:v>1957</c:v>
                </c:pt>
                <c:pt idx="20">
                  <c:v>1958</c:v>
                </c:pt>
                <c:pt idx="21">
                  <c:v>1959</c:v>
                </c:pt>
                <c:pt idx="22">
                  <c:v>1960</c:v>
                </c:pt>
                <c:pt idx="23">
                  <c:v>1961</c:v>
                </c:pt>
                <c:pt idx="24">
                  <c:v>1962</c:v>
                </c:pt>
                <c:pt idx="25">
                  <c:v>1963</c:v>
                </c:pt>
                <c:pt idx="26">
                  <c:v>1964</c:v>
                </c:pt>
                <c:pt idx="27">
                  <c:v>1965</c:v>
                </c:pt>
                <c:pt idx="28">
                  <c:v>1966</c:v>
                </c:pt>
                <c:pt idx="29">
                  <c:v>1967</c:v>
                </c:pt>
                <c:pt idx="30">
                  <c:v>1968</c:v>
                </c:pt>
                <c:pt idx="31">
                  <c:v>1969</c:v>
                </c:pt>
                <c:pt idx="32">
                  <c:v>1970</c:v>
                </c:pt>
                <c:pt idx="33">
                  <c:v>1971</c:v>
                </c:pt>
                <c:pt idx="34">
                  <c:v>1972</c:v>
                </c:pt>
                <c:pt idx="35">
                  <c:v>1973</c:v>
                </c:pt>
                <c:pt idx="36">
                  <c:v>1974</c:v>
                </c:pt>
                <c:pt idx="37">
                  <c:v>1975</c:v>
                </c:pt>
                <c:pt idx="38">
                  <c:v>1976</c:v>
                </c:pt>
                <c:pt idx="39">
                  <c:v>1977</c:v>
                </c:pt>
                <c:pt idx="40">
                  <c:v>1978</c:v>
                </c:pt>
                <c:pt idx="41">
                  <c:v>1979</c:v>
                </c:pt>
                <c:pt idx="42">
                  <c:v>1980</c:v>
                </c:pt>
                <c:pt idx="43">
                  <c:v>1981</c:v>
                </c:pt>
                <c:pt idx="44">
                  <c:v>1982</c:v>
                </c:pt>
                <c:pt idx="45">
                  <c:v>1983</c:v>
                </c:pt>
                <c:pt idx="46">
                  <c:v>1984</c:v>
                </c:pt>
                <c:pt idx="47">
                  <c:v>1985</c:v>
                </c:pt>
                <c:pt idx="48">
                  <c:v>1986</c:v>
                </c:pt>
                <c:pt idx="49">
                  <c:v>1987</c:v>
                </c:pt>
                <c:pt idx="50">
                  <c:v>1988</c:v>
                </c:pt>
                <c:pt idx="51">
                  <c:v>1989</c:v>
                </c:pt>
                <c:pt idx="52">
                  <c:v>1990</c:v>
                </c:pt>
                <c:pt idx="53">
                  <c:v>1991</c:v>
                </c:pt>
                <c:pt idx="54">
                  <c:v>1992</c:v>
                </c:pt>
                <c:pt idx="55">
                  <c:v>1993</c:v>
                </c:pt>
                <c:pt idx="56">
                  <c:v>1994</c:v>
                </c:pt>
                <c:pt idx="57">
                  <c:v>1995</c:v>
                </c:pt>
                <c:pt idx="58">
                  <c:v>1996</c:v>
                </c:pt>
                <c:pt idx="59">
                  <c:v>1997</c:v>
                </c:pt>
                <c:pt idx="60">
                  <c:v>1998</c:v>
                </c:pt>
                <c:pt idx="61">
                  <c:v>1999</c:v>
                </c:pt>
                <c:pt idx="62">
                  <c:v>2000</c:v>
                </c:pt>
                <c:pt idx="63">
                  <c:v>2001</c:v>
                </c:pt>
                <c:pt idx="64">
                  <c:v>2002</c:v>
                </c:pt>
                <c:pt idx="65">
                  <c:v>2003</c:v>
                </c:pt>
                <c:pt idx="66">
                  <c:v>2004</c:v>
                </c:pt>
                <c:pt idx="67">
                  <c:v>2005</c:v>
                </c:pt>
                <c:pt idx="68">
                  <c:v>2006</c:v>
                </c:pt>
                <c:pt idx="69">
                  <c:v>2007</c:v>
                </c:pt>
              </c:numCache>
            </c:numRef>
          </c:cat>
          <c:val>
            <c:numRef>
              <c:f>'Winnipeg Airport 5-20-35'!$AC$21:$AC$90</c:f>
              <c:numCache>
                <c:formatCode>0</c:formatCode>
                <c:ptCount val="70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1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2</c:v>
                </c:pt>
                <c:pt idx="29">
                  <c:v>1</c:v>
                </c:pt>
                <c:pt idx="30">
                  <c:v>1</c:v>
                </c:pt>
                <c:pt idx="31">
                  <c:v>3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4</c:v>
                </c:pt>
                <c:pt idx="39">
                  <c:v>1</c:v>
                </c:pt>
                <c:pt idx="40">
                  <c:v>2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1</c:v>
                </c:pt>
                <c:pt idx="49">
                  <c:v>1</c:v>
                </c:pt>
                <c:pt idx="50">
                  <c:v>2</c:v>
                </c:pt>
                <c:pt idx="51">
                  <c:v>1</c:v>
                </c:pt>
                <c:pt idx="52">
                  <c:v>2</c:v>
                </c:pt>
                <c:pt idx="53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0</c:v>
                </c:pt>
                <c:pt idx="57">
                  <c:v>2</c:v>
                </c:pt>
                <c:pt idx="58">
                  <c:v>0</c:v>
                </c:pt>
                <c:pt idx="59">
                  <c:v>1</c:v>
                </c:pt>
                <c:pt idx="60">
                  <c:v>1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1</c:v>
                </c:pt>
                <c:pt idx="66">
                  <c:v>0</c:v>
                </c:pt>
                <c:pt idx="67">
                  <c:v>1</c:v>
                </c:pt>
                <c:pt idx="68">
                  <c:v>0</c:v>
                </c:pt>
                <c:pt idx="69">
                  <c:v>0</c:v>
                </c:pt>
              </c:numCache>
            </c:numRef>
          </c:val>
        </c:ser>
        <c:ser>
          <c:idx val="4"/>
          <c:order val="1"/>
          <c:tx>
            <c:v>Severe(5th -20th)</c:v>
          </c:tx>
          <c:spPr>
            <a:solidFill>
              <a:srgbClr val="FFFF00"/>
            </a:solidFill>
            <a:ln w="12700">
              <a:solidFill>
                <a:srgbClr val="FFFF00"/>
              </a:solidFill>
              <a:prstDash val="solid"/>
            </a:ln>
          </c:spPr>
          <c:cat>
            <c:numRef>
              <c:f>'Winnipeg Airport 5-20-35'!$O$21:$O$90</c:f>
              <c:numCache>
                <c:formatCode>General</c:formatCode>
                <c:ptCount val="70"/>
                <c:pt idx="0">
                  <c:v>1938</c:v>
                </c:pt>
                <c:pt idx="1">
                  <c:v>1939</c:v>
                </c:pt>
                <c:pt idx="2">
                  <c:v>1940</c:v>
                </c:pt>
                <c:pt idx="3">
                  <c:v>1941</c:v>
                </c:pt>
                <c:pt idx="4">
                  <c:v>1942</c:v>
                </c:pt>
                <c:pt idx="5">
                  <c:v>1943</c:v>
                </c:pt>
                <c:pt idx="6">
                  <c:v>1944</c:v>
                </c:pt>
                <c:pt idx="7">
                  <c:v>1945</c:v>
                </c:pt>
                <c:pt idx="8">
                  <c:v>1946</c:v>
                </c:pt>
                <c:pt idx="9">
                  <c:v>1947</c:v>
                </c:pt>
                <c:pt idx="10">
                  <c:v>1948</c:v>
                </c:pt>
                <c:pt idx="11">
                  <c:v>1949</c:v>
                </c:pt>
                <c:pt idx="12">
                  <c:v>1950</c:v>
                </c:pt>
                <c:pt idx="13">
                  <c:v>1951</c:v>
                </c:pt>
                <c:pt idx="14">
                  <c:v>1952</c:v>
                </c:pt>
                <c:pt idx="15">
                  <c:v>1953</c:v>
                </c:pt>
                <c:pt idx="16">
                  <c:v>1954</c:v>
                </c:pt>
                <c:pt idx="17">
                  <c:v>1955</c:v>
                </c:pt>
                <c:pt idx="18">
                  <c:v>1956</c:v>
                </c:pt>
                <c:pt idx="19">
                  <c:v>1957</c:v>
                </c:pt>
                <c:pt idx="20">
                  <c:v>1958</c:v>
                </c:pt>
                <c:pt idx="21">
                  <c:v>1959</c:v>
                </c:pt>
                <c:pt idx="22">
                  <c:v>1960</c:v>
                </c:pt>
                <c:pt idx="23">
                  <c:v>1961</c:v>
                </c:pt>
                <c:pt idx="24">
                  <c:v>1962</c:v>
                </c:pt>
                <c:pt idx="25">
                  <c:v>1963</c:v>
                </c:pt>
                <c:pt idx="26">
                  <c:v>1964</c:v>
                </c:pt>
                <c:pt idx="27">
                  <c:v>1965</c:v>
                </c:pt>
                <c:pt idx="28">
                  <c:v>1966</c:v>
                </c:pt>
                <c:pt idx="29">
                  <c:v>1967</c:v>
                </c:pt>
                <c:pt idx="30">
                  <c:v>1968</c:v>
                </c:pt>
                <c:pt idx="31">
                  <c:v>1969</c:v>
                </c:pt>
                <c:pt idx="32">
                  <c:v>1970</c:v>
                </c:pt>
                <c:pt idx="33">
                  <c:v>1971</c:v>
                </c:pt>
                <c:pt idx="34">
                  <c:v>1972</c:v>
                </c:pt>
                <c:pt idx="35">
                  <c:v>1973</c:v>
                </c:pt>
                <c:pt idx="36">
                  <c:v>1974</c:v>
                </c:pt>
                <c:pt idx="37">
                  <c:v>1975</c:v>
                </c:pt>
                <c:pt idx="38">
                  <c:v>1976</c:v>
                </c:pt>
                <c:pt idx="39">
                  <c:v>1977</c:v>
                </c:pt>
                <c:pt idx="40">
                  <c:v>1978</c:v>
                </c:pt>
                <c:pt idx="41">
                  <c:v>1979</c:v>
                </c:pt>
                <c:pt idx="42">
                  <c:v>1980</c:v>
                </c:pt>
                <c:pt idx="43">
                  <c:v>1981</c:v>
                </c:pt>
                <c:pt idx="44">
                  <c:v>1982</c:v>
                </c:pt>
                <c:pt idx="45">
                  <c:v>1983</c:v>
                </c:pt>
                <c:pt idx="46">
                  <c:v>1984</c:v>
                </c:pt>
                <c:pt idx="47">
                  <c:v>1985</c:v>
                </c:pt>
                <c:pt idx="48">
                  <c:v>1986</c:v>
                </c:pt>
                <c:pt idx="49">
                  <c:v>1987</c:v>
                </c:pt>
                <c:pt idx="50">
                  <c:v>1988</c:v>
                </c:pt>
                <c:pt idx="51">
                  <c:v>1989</c:v>
                </c:pt>
                <c:pt idx="52">
                  <c:v>1990</c:v>
                </c:pt>
                <c:pt idx="53">
                  <c:v>1991</c:v>
                </c:pt>
                <c:pt idx="54">
                  <c:v>1992</c:v>
                </c:pt>
                <c:pt idx="55">
                  <c:v>1993</c:v>
                </c:pt>
                <c:pt idx="56">
                  <c:v>1994</c:v>
                </c:pt>
                <c:pt idx="57">
                  <c:v>1995</c:v>
                </c:pt>
                <c:pt idx="58">
                  <c:v>1996</c:v>
                </c:pt>
                <c:pt idx="59">
                  <c:v>1997</c:v>
                </c:pt>
                <c:pt idx="60">
                  <c:v>1998</c:v>
                </c:pt>
                <c:pt idx="61">
                  <c:v>1999</c:v>
                </c:pt>
                <c:pt idx="62">
                  <c:v>2000</c:v>
                </c:pt>
                <c:pt idx="63">
                  <c:v>2001</c:v>
                </c:pt>
                <c:pt idx="64">
                  <c:v>2002</c:v>
                </c:pt>
                <c:pt idx="65">
                  <c:v>2003</c:v>
                </c:pt>
                <c:pt idx="66">
                  <c:v>2004</c:v>
                </c:pt>
                <c:pt idx="67">
                  <c:v>2005</c:v>
                </c:pt>
                <c:pt idx="68">
                  <c:v>2006</c:v>
                </c:pt>
                <c:pt idx="69">
                  <c:v>2007</c:v>
                </c:pt>
              </c:numCache>
            </c:numRef>
          </c:cat>
          <c:val>
            <c:numRef>
              <c:f>'Winnipeg Airport 5-20-35'!$AD$21:$AD$90</c:f>
              <c:numCache>
                <c:formatCode>0</c:formatCode>
                <c:ptCount val="7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3</c:v>
                </c:pt>
                <c:pt idx="24">
                  <c:v>0</c:v>
                </c:pt>
                <c:pt idx="25">
                  <c:v>1</c:v>
                </c:pt>
                <c:pt idx="26">
                  <c:v>2</c:v>
                </c:pt>
                <c:pt idx="27">
                  <c:v>1</c:v>
                </c:pt>
                <c:pt idx="28">
                  <c:v>0</c:v>
                </c:pt>
                <c:pt idx="29">
                  <c:v>0</c:v>
                </c:pt>
                <c:pt idx="30">
                  <c:v>2</c:v>
                </c:pt>
                <c:pt idx="31">
                  <c:v>0</c:v>
                </c:pt>
                <c:pt idx="32">
                  <c:v>0</c:v>
                </c:pt>
                <c:pt idx="33">
                  <c:v>2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1</c:v>
                </c:pt>
                <c:pt idx="41">
                  <c:v>0</c:v>
                </c:pt>
                <c:pt idx="42">
                  <c:v>1</c:v>
                </c:pt>
                <c:pt idx="43">
                  <c:v>3</c:v>
                </c:pt>
                <c:pt idx="44">
                  <c:v>2</c:v>
                </c:pt>
                <c:pt idx="45">
                  <c:v>2</c:v>
                </c:pt>
                <c:pt idx="46">
                  <c:v>0</c:v>
                </c:pt>
                <c:pt idx="47">
                  <c:v>1</c:v>
                </c:pt>
                <c:pt idx="48">
                  <c:v>1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0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2</c:v>
                </c:pt>
                <c:pt idx="57">
                  <c:v>0</c:v>
                </c:pt>
                <c:pt idx="58">
                  <c:v>0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2</c:v>
                </c:pt>
                <c:pt idx="64">
                  <c:v>1</c:v>
                </c:pt>
                <c:pt idx="65">
                  <c:v>0</c:v>
                </c:pt>
                <c:pt idx="66">
                  <c:v>1</c:v>
                </c:pt>
                <c:pt idx="67">
                  <c:v>0</c:v>
                </c:pt>
                <c:pt idx="68">
                  <c:v>1</c:v>
                </c:pt>
                <c:pt idx="69">
                  <c:v>0</c:v>
                </c:pt>
              </c:numCache>
            </c:numRef>
          </c:val>
        </c:ser>
        <c:ser>
          <c:idx val="5"/>
          <c:order val="2"/>
          <c:tx>
            <c:v>Extreme(&lt;5th)</c:v>
          </c:tx>
          <c:spPr>
            <a:solidFill>
              <a:srgbClr val="FF0000"/>
            </a:solidFill>
            <a:ln w="12700">
              <a:solidFill>
                <a:srgbClr val="FF0000"/>
              </a:solidFill>
              <a:prstDash val="solid"/>
            </a:ln>
          </c:spPr>
          <c:cat>
            <c:numRef>
              <c:f>'Winnipeg Airport 5-20-35'!$O$21:$O$90</c:f>
              <c:numCache>
                <c:formatCode>General</c:formatCode>
                <c:ptCount val="70"/>
                <c:pt idx="0">
                  <c:v>1938</c:v>
                </c:pt>
                <c:pt idx="1">
                  <c:v>1939</c:v>
                </c:pt>
                <c:pt idx="2">
                  <c:v>1940</c:v>
                </c:pt>
                <c:pt idx="3">
                  <c:v>1941</c:v>
                </c:pt>
                <c:pt idx="4">
                  <c:v>1942</c:v>
                </c:pt>
                <c:pt idx="5">
                  <c:v>1943</c:v>
                </c:pt>
                <c:pt idx="6">
                  <c:v>1944</c:v>
                </c:pt>
                <c:pt idx="7">
                  <c:v>1945</c:v>
                </c:pt>
                <c:pt idx="8">
                  <c:v>1946</c:v>
                </c:pt>
                <c:pt idx="9">
                  <c:v>1947</c:v>
                </c:pt>
                <c:pt idx="10">
                  <c:v>1948</c:v>
                </c:pt>
                <c:pt idx="11">
                  <c:v>1949</c:v>
                </c:pt>
                <c:pt idx="12">
                  <c:v>1950</c:v>
                </c:pt>
                <c:pt idx="13">
                  <c:v>1951</c:v>
                </c:pt>
                <c:pt idx="14">
                  <c:v>1952</c:v>
                </c:pt>
                <c:pt idx="15">
                  <c:v>1953</c:v>
                </c:pt>
                <c:pt idx="16">
                  <c:v>1954</c:v>
                </c:pt>
                <c:pt idx="17">
                  <c:v>1955</c:v>
                </c:pt>
                <c:pt idx="18">
                  <c:v>1956</c:v>
                </c:pt>
                <c:pt idx="19">
                  <c:v>1957</c:v>
                </c:pt>
                <c:pt idx="20">
                  <c:v>1958</c:v>
                </c:pt>
                <c:pt idx="21">
                  <c:v>1959</c:v>
                </c:pt>
                <c:pt idx="22">
                  <c:v>1960</c:v>
                </c:pt>
                <c:pt idx="23">
                  <c:v>1961</c:v>
                </c:pt>
                <c:pt idx="24">
                  <c:v>1962</c:v>
                </c:pt>
                <c:pt idx="25">
                  <c:v>1963</c:v>
                </c:pt>
                <c:pt idx="26">
                  <c:v>1964</c:v>
                </c:pt>
                <c:pt idx="27">
                  <c:v>1965</c:v>
                </c:pt>
                <c:pt idx="28">
                  <c:v>1966</c:v>
                </c:pt>
                <c:pt idx="29">
                  <c:v>1967</c:v>
                </c:pt>
                <c:pt idx="30">
                  <c:v>1968</c:v>
                </c:pt>
                <c:pt idx="31">
                  <c:v>1969</c:v>
                </c:pt>
                <c:pt idx="32">
                  <c:v>1970</c:v>
                </c:pt>
                <c:pt idx="33">
                  <c:v>1971</c:v>
                </c:pt>
                <c:pt idx="34">
                  <c:v>1972</c:v>
                </c:pt>
                <c:pt idx="35">
                  <c:v>1973</c:v>
                </c:pt>
                <c:pt idx="36">
                  <c:v>1974</c:v>
                </c:pt>
                <c:pt idx="37">
                  <c:v>1975</c:v>
                </c:pt>
                <c:pt idx="38">
                  <c:v>1976</c:v>
                </c:pt>
                <c:pt idx="39">
                  <c:v>1977</c:v>
                </c:pt>
                <c:pt idx="40">
                  <c:v>1978</c:v>
                </c:pt>
                <c:pt idx="41">
                  <c:v>1979</c:v>
                </c:pt>
                <c:pt idx="42">
                  <c:v>1980</c:v>
                </c:pt>
                <c:pt idx="43">
                  <c:v>1981</c:v>
                </c:pt>
                <c:pt idx="44">
                  <c:v>1982</c:v>
                </c:pt>
                <c:pt idx="45">
                  <c:v>1983</c:v>
                </c:pt>
                <c:pt idx="46">
                  <c:v>1984</c:v>
                </c:pt>
                <c:pt idx="47">
                  <c:v>1985</c:v>
                </c:pt>
                <c:pt idx="48">
                  <c:v>1986</c:v>
                </c:pt>
                <c:pt idx="49">
                  <c:v>1987</c:v>
                </c:pt>
                <c:pt idx="50">
                  <c:v>1988</c:v>
                </c:pt>
                <c:pt idx="51">
                  <c:v>1989</c:v>
                </c:pt>
                <c:pt idx="52">
                  <c:v>1990</c:v>
                </c:pt>
                <c:pt idx="53">
                  <c:v>1991</c:v>
                </c:pt>
                <c:pt idx="54">
                  <c:v>1992</c:v>
                </c:pt>
                <c:pt idx="55">
                  <c:v>1993</c:v>
                </c:pt>
                <c:pt idx="56">
                  <c:v>1994</c:v>
                </c:pt>
                <c:pt idx="57">
                  <c:v>1995</c:v>
                </c:pt>
                <c:pt idx="58">
                  <c:v>1996</c:v>
                </c:pt>
                <c:pt idx="59">
                  <c:v>1997</c:v>
                </c:pt>
                <c:pt idx="60">
                  <c:v>1998</c:v>
                </c:pt>
                <c:pt idx="61">
                  <c:v>1999</c:v>
                </c:pt>
                <c:pt idx="62">
                  <c:v>2000</c:v>
                </c:pt>
                <c:pt idx="63">
                  <c:v>2001</c:v>
                </c:pt>
                <c:pt idx="64">
                  <c:v>2002</c:v>
                </c:pt>
                <c:pt idx="65">
                  <c:v>2003</c:v>
                </c:pt>
                <c:pt idx="66">
                  <c:v>2004</c:v>
                </c:pt>
                <c:pt idx="67">
                  <c:v>2005</c:v>
                </c:pt>
                <c:pt idx="68">
                  <c:v>2006</c:v>
                </c:pt>
                <c:pt idx="69">
                  <c:v>2007</c:v>
                </c:pt>
              </c:numCache>
            </c:numRef>
          </c:cat>
          <c:val>
            <c:numRef>
              <c:f>'Winnipeg Airport 5-20-35'!$AE$21:$AE$90</c:f>
              <c:numCache>
                <c:formatCode>0</c:formatCode>
                <c:ptCount val="70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</c:v>
                </c:pt>
                <c:pt idx="50">
                  <c:v>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</c:v>
                </c:pt>
                <c:pt idx="55">
                  <c:v>1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</c:numCache>
            </c:numRef>
          </c:val>
        </c:ser>
        <c:overlap val="100"/>
        <c:axId val="127716352"/>
        <c:axId val="128005248"/>
      </c:barChart>
      <c:catAx>
        <c:axId val="1277163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/>
                  <a:t>Year</a:t>
                </a:r>
              </a:p>
            </c:rich>
          </c:tx>
          <c:layout>
            <c:manualLayout>
              <c:xMode val="edge"/>
              <c:yMode val="edge"/>
              <c:x val="0.48363686438461462"/>
              <c:y val="0.8704166746882826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8005248"/>
        <c:crosses val="autoZero"/>
        <c:auto val="1"/>
        <c:lblAlgn val="ctr"/>
        <c:lblOffset val="100"/>
        <c:tickLblSkip val="5"/>
        <c:tickMarkSkip val="5"/>
      </c:catAx>
      <c:valAx>
        <c:axId val="12800524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/>
                  <a:t>Number of Months</a:t>
                </a:r>
              </a:p>
            </c:rich>
          </c:tx>
          <c:layout>
            <c:manualLayout>
              <c:xMode val="edge"/>
              <c:yMode val="edge"/>
              <c:x val="3.2323399239313692E-3"/>
              <c:y val="0.30317899749084887"/>
            </c:manualLayout>
          </c:layout>
          <c:spPr>
            <a:noFill/>
            <a:ln w="25400">
              <a:noFill/>
            </a:ln>
          </c:spPr>
        </c:title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771635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1774228641147194"/>
          <c:y val="0.93154136906480822"/>
          <c:w val="0.71907527823451733"/>
          <c:h val="5.8679706601466756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CA"/>
              <a:t>Historical Drought (1912-2007)
Indicator: Lower 10-20-35th Percentiles of Monthly Flow, Seasonal 
Red River at Emerson</a:t>
            </a:r>
          </a:p>
        </c:rich>
      </c:tx>
      <c:layout>
        <c:manualLayout>
          <c:xMode val="edge"/>
          <c:yMode val="edge"/>
          <c:x val="0.15949592238470206"/>
          <c:y val="1.3631889763779542E-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541494813148382"/>
          <c:y val="0.3231950693663293"/>
          <c:w val="0.8294164791901012"/>
          <c:h val="0.46441285117138137"/>
        </c:manualLayout>
      </c:layout>
      <c:barChart>
        <c:barDir val="col"/>
        <c:grouping val="stacked"/>
        <c:ser>
          <c:idx val="3"/>
          <c:order val="0"/>
          <c:tx>
            <c:v>Moderate</c:v>
          </c:tx>
          <c:spPr>
            <a:solidFill>
              <a:srgbClr val="0070C0"/>
            </a:solidFill>
            <a:ln w="12700">
              <a:solidFill>
                <a:srgbClr val="0070C0"/>
              </a:solidFill>
              <a:prstDash val="solid"/>
            </a:ln>
          </c:spPr>
          <c:cat>
            <c:numRef>
              <c:f>'indicator_10-20-35%_lowest_val'!$O$20:$O$119</c:f>
              <c:numCache>
                <c:formatCode>General</c:formatCode>
                <c:ptCount val="100"/>
                <c:pt idx="0">
                  <c:v>1912</c:v>
                </c:pt>
                <c:pt idx="1">
                  <c:v>1913</c:v>
                </c:pt>
                <c:pt idx="2">
                  <c:v>1914</c:v>
                </c:pt>
                <c:pt idx="3">
                  <c:v>1915</c:v>
                </c:pt>
                <c:pt idx="4">
                  <c:v>1916</c:v>
                </c:pt>
                <c:pt idx="5">
                  <c:v>1917</c:v>
                </c:pt>
                <c:pt idx="6">
                  <c:v>1918</c:v>
                </c:pt>
                <c:pt idx="7">
                  <c:v>1919</c:v>
                </c:pt>
                <c:pt idx="8">
                  <c:v>1920</c:v>
                </c:pt>
                <c:pt idx="9">
                  <c:v>1921</c:v>
                </c:pt>
                <c:pt idx="10">
                  <c:v>1922</c:v>
                </c:pt>
                <c:pt idx="11">
                  <c:v>1923</c:v>
                </c:pt>
                <c:pt idx="12">
                  <c:v>1924</c:v>
                </c:pt>
                <c:pt idx="13">
                  <c:v>1925</c:v>
                </c:pt>
                <c:pt idx="14">
                  <c:v>1926</c:v>
                </c:pt>
                <c:pt idx="15">
                  <c:v>1927</c:v>
                </c:pt>
                <c:pt idx="16">
                  <c:v>1928</c:v>
                </c:pt>
                <c:pt idx="17">
                  <c:v>1929</c:v>
                </c:pt>
                <c:pt idx="18">
                  <c:v>1930</c:v>
                </c:pt>
                <c:pt idx="19">
                  <c:v>1931</c:v>
                </c:pt>
                <c:pt idx="20">
                  <c:v>1932</c:v>
                </c:pt>
                <c:pt idx="21">
                  <c:v>1933</c:v>
                </c:pt>
                <c:pt idx="22">
                  <c:v>1934</c:v>
                </c:pt>
                <c:pt idx="23">
                  <c:v>1935</c:v>
                </c:pt>
                <c:pt idx="24">
                  <c:v>1936</c:v>
                </c:pt>
                <c:pt idx="25">
                  <c:v>1937</c:v>
                </c:pt>
                <c:pt idx="26">
                  <c:v>1938</c:v>
                </c:pt>
                <c:pt idx="27">
                  <c:v>1939</c:v>
                </c:pt>
                <c:pt idx="28">
                  <c:v>1940</c:v>
                </c:pt>
                <c:pt idx="29">
                  <c:v>1941</c:v>
                </c:pt>
                <c:pt idx="30">
                  <c:v>1942</c:v>
                </c:pt>
                <c:pt idx="31">
                  <c:v>1943</c:v>
                </c:pt>
                <c:pt idx="32">
                  <c:v>1944</c:v>
                </c:pt>
                <c:pt idx="33">
                  <c:v>1945</c:v>
                </c:pt>
                <c:pt idx="34">
                  <c:v>1946</c:v>
                </c:pt>
                <c:pt idx="35">
                  <c:v>1947</c:v>
                </c:pt>
                <c:pt idx="36">
                  <c:v>1948</c:v>
                </c:pt>
                <c:pt idx="37">
                  <c:v>1949</c:v>
                </c:pt>
                <c:pt idx="38">
                  <c:v>1950</c:v>
                </c:pt>
                <c:pt idx="39">
                  <c:v>1951</c:v>
                </c:pt>
                <c:pt idx="40">
                  <c:v>1952</c:v>
                </c:pt>
                <c:pt idx="41">
                  <c:v>1953</c:v>
                </c:pt>
                <c:pt idx="42">
                  <c:v>1954</c:v>
                </c:pt>
                <c:pt idx="43">
                  <c:v>1955</c:v>
                </c:pt>
                <c:pt idx="44">
                  <c:v>1956</c:v>
                </c:pt>
                <c:pt idx="45">
                  <c:v>1957</c:v>
                </c:pt>
                <c:pt idx="46">
                  <c:v>1958</c:v>
                </c:pt>
                <c:pt idx="47">
                  <c:v>1959</c:v>
                </c:pt>
                <c:pt idx="48">
                  <c:v>1960</c:v>
                </c:pt>
                <c:pt idx="49">
                  <c:v>1961</c:v>
                </c:pt>
                <c:pt idx="50">
                  <c:v>1962</c:v>
                </c:pt>
                <c:pt idx="51">
                  <c:v>1963</c:v>
                </c:pt>
                <c:pt idx="52">
                  <c:v>1964</c:v>
                </c:pt>
                <c:pt idx="53">
                  <c:v>1965</c:v>
                </c:pt>
                <c:pt idx="54">
                  <c:v>1966</c:v>
                </c:pt>
                <c:pt idx="55">
                  <c:v>1967</c:v>
                </c:pt>
                <c:pt idx="56">
                  <c:v>1968</c:v>
                </c:pt>
                <c:pt idx="57">
                  <c:v>1969</c:v>
                </c:pt>
                <c:pt idx="58">
                  <c:v>1970</c:v>
                </c:pt>
                <c:pt idx="59">
                  <c:v>1971</c:v>
                </c:pt>
                <c:pt idx="60">
                  <c:v>1972</c:v>
                </c:pt>
                <c:pt idx="61">
                  <c:v>1973</c:v>
                </c:pt>
                <c:pt idx="62">
                  <c:v>1974</c:v>
                </c:pt>
                <c:pt idx="63">
                  <c:v>1975</c:v>
                </c:pt>
                <c:pt idx="64">
                  <c:v>1976</c:v>
                </c:pt>
                <c:pt idx="65">
                  <c:v>1977</c:v>
                </c:pt>
                <c:pt idx="66">
                  <c:v>1978</c:v>
                </c:pt>
                <c:pt idx="67">
                  <c:v>1979</c:v>
                </c:pt>
                <c:pt idx="68">
                  <c:v>1980</c:v>
                </c:pt>
                <c:pt idx="69">
                  <c:v>1981</c:v>
                </c:pt>
                <c:pt idx="70">
                  <c:v>1982</c:v>
                </c:pt>
                <c:pt idx="71">
                  <c:v>1983</c:v>
                </c:pt>
                <c:pt idx="72">
                  <c:v>1984</c:v>
                </c:pt>
                <c:pt idx="73">
                  <c:v>1985</c:v>
                </c:pt>
                <c:pt idx="74">
                  <c:v>1986</c:v>
                </c:pt>
                <c:pt idx="75">
                  <c:v>1987</c:v>
                </c:pt>
                <c:pt idx="76">
                  <c:v>1988</c:v>
                </c:pt>
                <c:pt idx="77">
                  <c:v>1989</c:v>
                </c:pt>
                <c:pt idx="78">
                  <c:v>1990</c:v>
                </c:pt>
                <c:pt idx="79">
                  <c:v>1991</c:v>
                </c:pt>
                <c:pt idx="80">
                  <c:v>1992</c:v>
                </c:pt>
                <c:pt idx="81">
                  <c:v>1993</c:v>
                </c:pt>
                <c:pt idx="82">
                  <c:v>1994</c:v>
                </c:pt>
                <c:pt idx="83">
                  <c:v>1995</c:v>
                </c:pt>
                <c:pt idx="84">
                  <c:v>1996</c:v>
                </c:pt>
                <c:pt idx="85">
                  <c:v>1997</c:v>
                </c:pt>
                <c:pt idx="86">
                  <c:v>1998</c:v>
                </c:pt>
                <c:pt idx="87">
                  <c:v>1999</c:v>
                </c:pt>
                <c:pt idx="88">
                  <c:v>2000</c:v>
                </c:pt>
                <c:pt idx="89">
                  <c:v>2001</c:v>
                </c:pt>
                <c:pt idx="90">
                  <c:v>2002</c:v>
                </c:pt>
                <c:pt idx="91">
                  <c:v>2003</c:v>
                </c:pt>
                <c:pt idx="92">
                  <c:v>2004</c:v>
                </c:pt>
                <c:pt idx="93">
                  <c:v>2005</c:v>
                </c:pt>
                <c:pt idx="94">
                  <c:v>2006</c:v>
                </c:pt>
                <c:pt idx="95">
                  <c:v>2007</c:v>
                </c:pt>
                <c:pt idx="96">
                  <c:v>2008</c:v>
                </c:pt>
                <c:pt idx="97">
                  <c:v>2009</c:v>
                </c:pt>
                <c:pt idx="98">
                  <c:v>2010</c:v>
                </c:pt>
                <c:pt idx="99">
                  <c:v>2011</c:v>
                </c:pt>
              </c:numCache>
            </c:numRef>
          </c:cat>
          <c:val>
            <c:numRef>
              <c:f>'indicator_10-20-35%_lowest_val'!$AS$20:$AS$119</c:f>
              <c:numCache>
                <c:formatCode>0.0</c:formatCode>
                <c:ptCount val="100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5</c:v>
                </c:pt>
                <c:pt idx="7">
                  <c:v>0</c:v>
                </c:pt>
                <c:pt idx="8">
                  <c:v>0</c:v>
                </c:pt>
                <c:pt idx="9">
                  <c:v>5</c:v>
                </c:pt>
                <c:pt idx="10">
                  <c:v>5</c:v>
                </c:pt>
                <c:pt idx="11">
                  <c:v>4</c:v>
                </c:pt>
                <c:pt idx="12">
                  <c:v>2</c:v>
                </c:pt>
                <c:pt idx="13">
                  <c:v>3</c:v>
                </c:pt>
                <c:pt idx="14">
                  <c:v>3</c:v>
                </c:pt>
                <c:pt idx="15">
                  <c:v>0</c:v>
                </c:pt>
                <c:pt idx="16">
                  <c:v>0</c:v>
                </c:pt>
                <c:pt idx="17">
                  <c:v>2</c:v>
                </c:pt>
                <c:pt idx="18">
                  <c:v>0</c:v>
                </c:pt>
                <c:pt idx="19">
                  <c:v>3</c:v>
                </c:pt>
                <c:pt idx="20">
                  <c:v>1</c:v>
                </c:pt>
                <c:pt idx="21">
                  <c:v>1</c:v>
                </c:pt>
                <c:pt idx="22">
                  <c:v>0</c:v>
                </c:pt>
                <c:pt idx="23">
                  <c:v>1</c:v>
                </c:pt>
                <c:pt idx="24">
                  <c:v>1</c:v>
                </c:pt>
                <c:pt idx="25">
                  <c:v>2</c:v>
                </c:pt>
                <c:pt idx="26">
                  <c:v>1</c:v>
                </c:pt>
                <c:pt idx="27">
                  <c:v>3</c:v>
                </c:pt>
                <c:pt idx="28">
                  <c:v>3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4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2</c:v>
                </c:pt>
                <c:pt idx="43">
                  <c:v>3</c:v>
                </c:pt>
                <c:pt idx="44">
                  <c:v>3</c:v>
                </c:pt>
                <c:pt idx="45">
                  <c:v>0</c:v>
                </c:pt>
                <c:pt idx="46">
                  <c:v>4</c:v>
                </c:pt>
                <c:pt idx="47">
                  <c:v>3</c:v>
                </c:pt>
                <c:pt idx="48">
                  <c:v>4</c:v>
                </c:pt>
                <c:pt idx="49">
                  <c:v>2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1</c:v>
                </c:pt>
                <c:pt idx="54">
                  <c:v>0</c:v>
                </c:pt>
                <c:pt idx="55">
                  <c:v>3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2</c:v>
                </c:pt>
                <c:pt idx="62">
                  <c:v>0</c:v>
                </c:pt>
                <c:pt idx="63">
                  <c:v>0</c:v>
                </c:pt>
                <c:pt idx="64">
                  <c:v>2</c:v>
                </c:pt>
                <c:pt idx="65">
                  <c:v>3</c:v>
                </c:pt>
                <c:pt idx="66">
                  <c:v>0</c:v>
                </c:pt>
                <c:pt idx="67">
                  <c:v>1</c:v>
                </c:pt>
                <c:pt idx="68">
                  <c:v>4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2</c:v>
                </c:pt>
                <c:pt idx="76">
                  <c:v>2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3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1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</c:ser>
        <c:ser>
          <c:idx val="4"/>
          <c:order val="1"/>
          <c:tx>
            <c:v>Severe</c:v>
          </c:tx>
          <c:spPr>
            <a:solidFill>
              <a:srgbClr val="FFFF00"/>
            </a:solidFill>
            <a:ln w="12700">
              <a:solidFill>
                <a:srgbClr val="FFFF00"/>
              </a:solidFill>
              <a:prstDash val="solid"/>
            </a:ln>
          </c:spPr>
          <c:cat>
            <c:numRef>
              <c:f>'indicator_10-20-35%_lowest_val'!$O$20:$O$119</c:f>
              <c:numCache>
                <c:formatCode>General</c:formatCode>
                <c:ptCount val="100"/>
                <c:pt idx="0">
                  <c:v>1912</c:v>
                </c:pt>
                <c:pt idx="1">
                  <c:v>1913</c:v>
                </c:pt>
                <c:pt idx="2">
                  <c:v>1914</c:v>
                </c:pt>
                <c:pt idx="3">
                  <c:v>1915</c:v>
                </c:pt>
                <c:pt idx="4">
                  <c:v>1916</c:v>
                </c:pt>
                <c:pt idx="5">
                  <c:v>1917</c:v>
                </c:pt>
                <c:pt idx="6">
                  <c:v>1918</c:v>
                </c:pt>
                <c:pt idx="7">
                  <c:v>1919</c:v>
                </c:pt>
                <c:pt idx="8">
                  <c:v>1920</c:v>
                </c:pt>
                <c:pt idx="9">
                  <c:v>1921</c:v>
                </c:pt>
                <c:pt idx="10">
                  <c:v>1922</c:v>
                </c:pt>
                <c:pt idx="11">
                  <c:v>1923</c:v>
                </c:pt>
                <c:pt idx="12">
                  <c:v>1924</c:v>
                </c:pt>
                <c:pt idx="13">
                  <c:v>1925</c:v>
                </c:pt>
                <c:pt idx="14">
                  <c:v>1926</c:v>
                </c:pt>
                <c:pt idx="15">
                  <c:v>1927</c:v>
                </c:pt>
                <c:pt idx="16">
                  <c:v>1928</c:v>
                </c:pt>
                <c:pt idx="17">
                  <c:v>1929</c:v>
                </c:pt>
                <c:pt idx="18">
                  <c:v>1930</c:v>
                </c:pt>
                <c:pt idx="19">
                  <c:v>1931</c:v>
                </c:pt>
                <c:pt idx="20">
                  <c:v>1932</c:v>
                </c:pt>
                <c:pt idx="21">
                  <c:v>1933</c:v>
                </c:pt>
                <c:pt idx="22">
                  <c:v>1934</c:v>
                </c:pt>
                <c:pt idx="23">
                  <c:v>1935</c:v>
                </c:pt>
                <c:pt idx="24">
                  <c:v>1936</c:v>
                </c:pt>
                <c:pt idx="25">
                  <c:v>1937</c:v>
                </c:pt>
                <c:pt idx="26">
                  <c:v>1938</c:v>
                </c:pt>
                <c:pt idx="27">
                  <c:v>1939</c:v>
                </c:pt>
                <c:pt idx="28">
                  <c:v>1940</c:v>
                </c:pt>
                <c:pt idx="29">
                  <c:v>1941</c:v>
                </c:pt>
                <c:pt idx="30">
                  <c:v>1942</c:v>
                </c:pt>
                <c:pt idx="31">
                  <c:v>1943</c:v>
                </c:pt>
                <c:pt idx="32">
                  <c:v>1944</c:v>
                </c:pt>
                <c:pt idx="33">
                  <c:v>1945</c:v>
                </c:pt>
                <c:pt idx="34">
                  <c:v>1946</c:v>
                </c:pt>
                <c:pt idx="35">
                  <c:v>1947</c:v>
                </c:pt>
                <c:pt idx="36">
                  <c:v>1948</c:v>
                </c:pt>
                <c:pt idx="37">
                  <c:v>1949</c:v>
                </c:pt>
                <c:pt idx="38">
                  <c:v>1950</c:v>
                </c:pt>
                <c:pt idx="39">
                  <c:v>1951</c:v>
                </c:pt>
                <c:pt idx="40">
                  <c:v>1952</c:v>
                </c:pt>
                <c:pt idx="41">
                  <c:v>1953</c:v>
                </c:pt>
                <c:pt idx="42">
                  <c:v>1954</c:v>
                </c:pt>
                <c:pt idx="43">
                  <c:v>1955</c:v>
                </c:pt>
                <c:pt idx="44">
                  <c:v>1956</c:v>
                </c:pt>
                <c:pt idx="45">
                  <c:v>1957</c:v>
                </c:pt>
                <c:pt idx="46">
                  <c:v>1958</c:v>
                </c:pt>
                <c:pt idx="47">
                  <c:v>1959</c:v>
                </c:pt>
                <c:pt idx="48">
                  <c:v>1960</c:v>
                </c:pt>
                <c:pt idx="49">
                  <c:v>1961</c:v>
                </c:pt>
                <c:pt idx="50">
                  <c:v>1962</c:v>
                </c:pt>
                <c:pt idx="51">
                  <c:v>1963</c:v>
                </c:pt>
                <c:pt idx="52">
                  <c:v>1964</c:v>
                </c:pt>
                <c:pt idx="53">
                  <c:v>1965</c:v>
                </c:pt>
                <c:pt idx="54">
                  <c:v>1966</c:v>
                </c:pt>
                <c:pt idx="55">
                  <c:v>1967</c:v>
                </c:pt>
                <c:pt idx="56">
                  <c:v>1968</c:v>
                </c:pt>
                <c:pt idx="57">
                  <c:v>1969</c:v>
                </c:pt>
                <c:pt idx="58">
                  <c:v>1970</c:v>
                </c:pt>
                <c:pt idx="59">
                  <c:v>1971</c:v>
                </c:pt>
                <c:pt idx="60">
                  <c:v>1972</c:v>
                </c:pt>
                <c:pt idx="61">
                  <c:v>1973</c:v>
                </c:pt>
                <c:pt idx="62">
                  <c:v>1974</c:v>
                </c:pt>
                <c:pt idx="63">
                  <c:v>1975</c:v>
                </c:pt>
                <c:pt idx="64">
                  <c:v>1976</c:v>
                </c:pt>
                <c:pt idx="65">
                  <c:v>1977</c:v>
                </c:pt>
                <c:pt idx="66">
                  <c:v>1978</c:v>
                </c:pt>
                <c:pt idx="67">
                  <c:v>1979</c:v>
                </c:pt>
                <c:pt idx="68">
                  <c:v>1980</c:v>
                </c:pt>
                <c:pt idx="69">
                  <c:v>1981</c:v>
                </c:pt>
                <c:pt idx="70">
                  <c:v>1982</c:v>
                </c:pt>
                <c:pt idx="71">
                  <c:v>1983</c:v>
                </c:pt>
                <c:pt idx="72">
                  <c:v>1984</c:v>
                </c:pt>
                <c:pt idx="73">
                  <c:v>1985</c:v>
                </c:pt>
                <c:pt idx="74">
                  <c:v>1986</c:v>
                </c:pt>
                <c:pt idx="75">
                  <c:v>1987</c:v>
                </c:pt>
                <c:pt idx="76">
                  <c:v>1988</c:v>
                </c:pt>
                <c:pt idx="77">
                  <c:v>1989</c:v>
                </c:pt>
                <c:pt idx="78">
                  <c:v>1990</c:v>
                </c:pt>
                <c:pt idx="79">
                  <c:v>1991</c:v>
                </c:pt>
                <c:pt idx="80">
                  <c:v>1992</c:v>
                </c:pt>
                <c:pt idx="81">
                  <c:v>1993</c:v>
                </c:pt>
                <c:pt idx="82">
                  <c:v>1994</c:v>
                </c:pt>
                <c:pt idx="83">
                  <c:v>1995</c:v>
                </c:pt>
                <c:pt idx="84">
                  <c:v>1996</c:v>
                </c:pt>
                <c:pt idx="85">
                  <c:v>1997</c:v>
                </c:pt>
                <c:pt idx="86">
                  <c:v>1998</c:v>
                </c:pt>
                <c:pt idx="87">
                  <c:v>1999</c:v>
                </c:pt>
                <c:pt idx="88">
                  <c:v>2000</c:v>
                </c:pt>
                <c:pt idx="89">
                  <c:v>2001</c:v>
                </c:pt>
                <c:pt idx="90">
                  <c:v>2002</c:v>
                </c:pt>
                <c:pt idx="91">
                  <c:v>2003</c:v>
                </c:pt>
                <c:pt idx="92">
                  <c:v>2004</c:v>
                </c:pt>
                <c:pt idx="93">
                  <c:v>2005</c:v>
                </c:pt>
                <c:pt idx="94">
                  <c:v>2006</c:v>
                </c:pt>
                <c:pt idx="95">
                  <c:v>2007</c:v>
                </c:pt>
                <c:pt idx="96">
                  <c:v>2008</c:v>
                </c:pt>
                <c:pt idx="97">
                  <c:v>2009</c:v>
                </c:pt>
                <c:pt idx="98">
                  <c:v>2010</c:v>
                </c:pt>
                <c:pt idx="99">
                  <c:v>2011</c:v>
                </c:pt>
              </c:numCache>
            </c:numRef>
          </c:cat>
          <c:val>
            <c:numRef>
              <c:f>'indicator_10-20-35%_lowest_val'!$AT$20:$AT$119</c:f>
              <c:numCache>
                <c:formatCode>0.0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4</c:v>
                </c:pt>
                <c:pt idx="13">
                  <c:v>1</c:v>
                </c:pt>
                <c:pt idx="14">
                  <c:v>2</c:v>
                </c:pt>
                <c:pt idx="15">
                  <c:v>0</c:v>
                </c:pt>
                <c:pt idx="16">
                  <c:v>0</c:v>
                </c:pt>
                <c:pt idx="17">
                  <c:v>6</c:v>
                </c:pt>
                <c:pt idx="18">
                  <c:v>5</c:v>
                </c:pt>
                <c:pt idx="19">
                  <c:v>3</c:v>
                </c:pt>
                <c:pt idx="20">
                  <c:v>0</c:v>
                </c:pt>
                <c:pt idx="21">
                  <c:v>0</c:v>
                </c:pt>
                <c:pt idx="22">
                  <c:v>2</c:v>
                </c:pt>
                <c:pt idx="23">
                  <c:v>3</c:v>
                </c:pt>
                <c:pt idx="24">
                  <c:v>0</c:v>
                </c:pt>
                <c:pt idx="25">
                  <c:v>2</c:v>
                </c:pt>
                <c:pt idx="26">
                  <c:v>4</c:v>
                </c:pt>
                <c:pt idx="27">
                  <c:v>2</c:v>
                </c:pt>
                <c:pt idx="28">
                  <c:v>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</c:v>
                </c:pt>
                <c:pt idx="44">
                  <c:v>1</c:v>
                </c:pt>
                <c:pt idx="45">
                  <c:v>0</c:v>
                </c:pt>
                <c:pt idx="46">
                  <c:v>2</c:v>
                </c:pt>
                <c:pt idx="47">
                  <c:v>1</c:v>
                </c:pt>
                <c:pt idx="48">
                  <c:v>3</c:v>
                </c:pt>
                <c:pt idx="49">
                  <c:v>5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4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3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6</c:v>
                </c:pt>
                <c:pt idx="77">
                  <c:v>4</c:v>
                </c:pt>
                <c:pt idx="78">
                  <c:v>6</c:v>
                </c:pt>
                <c:pt idx="79">
                  <c:v>1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</c:ser>
        <c:ser>
          <c:idx val="5"/>
          <c:order val="2"/>
          <c:tx>
            <c:v>Extreme</c:v>
          </c:tx>
          <c:spPr>
            <a:solidFill>
              <a:srgbClr val="FF0000"/>
            </a:solidFill>
            <a:ln w="12700">
              <a:solidFill>
                <a:srgbClr val="FF0000"/>
              </a:solidFill>
              <a:prstDash val="solid"/>
            </a:ln>
          </c:spPr>
          <c:cat>
            <c:numRef>
              <c:f>'indicator_10-20-35%_lowest_val'!$O$20:$O$119</c:f>
              <c:numCache>
                <c:formatCode>General</c:formatCode>
                <c:ptCount val="100"/>
                <c:pt idx="0">
                  <c:v>1912</c:v>
                </c:pt>
                <c:pt idx="1">
                  <c:v>1913</c:v>
                </c:pt>
                <c:pt idx="2">
                  <c:v>1914</c:v>
                </c:pt>
                <c:pt idx="3">
                  <c:v>1915</c:v>
                </c:pt>
                <c:pt idx="4">
                  <c:v>1916</c:v>
                </c:pt>
                <c:pt idx="5">
                  <c:v>1917</c:v>
                </c:pt>
                <c:pt idx="6">
                  <c:v>1918</c:v>
                </c:pt>
                <c:pt idx="7">
                  <c:v>1919</c:v>
                </c:pt>
                <c:pt idx="8">
                  <c:v>1920</c:v>
                </c:pt>
                <c:pt idx="9">
                  <c:v>1921</c:v>
                </c:pt>
                <c:pt idx="10">
                  <c:v>1922</c:v>
                </c:pt>
                <c:pt idx="11">
                  <c:v>1923</c:v>
                </c:pt>
                <c:pt idx="12">
                  <c:v>1924</c:v>
                </c:pt>
                <c:pt idx="13">
                  <c:v>1925</c:v>
                </c:pt>
                <c:pt idx="14">
                  <c:v>1926</c:v>
                </c:pt>
                <c:pt idx="15">
                  <c:v>1927</c:v>
                </c:pt>
                <c:pt idx="16">
                  <c:v>1928</c:v>
                </c:pt>
                <c:pt idx="17">
                  <c:v>1929</c:v>
                </c:pt>
                <c:pt idx="18">
                  <c:v>1930</c:v>
                </c:pt>
                <c:pt idx="19">
                  <c:v>1931</c:v>
                </c:pt>
                <c:pt idx="20">
                  <c:v>1932</c:v>
                </c:pt>
                <c:pt idx="21">
                  <c:v>1933</c:v>
                </c:pt>
                <c:pt idx="22">
                  <c:v>1934</c:v>
                </c:pt>
                <c:pt idx="23">
                  <c:v>1935</c:v>
                </c:pt>
                <c:pt idx="24">
                  <c:v>1936</c:v>
                </c:pt>
                <c:pt idx="25">
                  <c:v>1937</c:v>
                </c:pt>
                <c:pt idx="26">
                  <c:v>1938</c:v>
                </c:pt>
                <c:pt idx="27">
                  <c:v>1939</c:v>
                </c:pt>
                <c:pt idx="28">
                  <c:v>1940</c:v>
                </c:pt>
                <c:pt idx="29">
                  <c:v>1941</c:v>
                </c:pt>
                <c:pt idx="30">
                  <c:v>1942</c:v>
                </c:pt>
                <c:pt idx="31">
                  <c:v>1943</c:v>
                </c:pt>
                <c:pt idx="32">
                  <c:v>1944</c:v>
                </c:pt>
                <c:pt idx="33">
                  <c:v>1945</c:v>
                </c:pt>
                <c:pt idx="34">
                  <c:v>1946</c:v>
                </c:pt>
                <c:pt idx="35">
                  <c:v>1947</c:v>
                </c:pt>
                <c:pt idx="36">
                  <c:v>1948</c:v>
                </c:pt>
                <c:pt idx="37">
                  <c:v>1949</c:v>
                </c:pt>
                <c:pt idx="38">
                  <c:v>1950</c:v>
                </c:pt>
                <c:pt idx="39">
                  <c:v>1951</c:v>
                </c:pt>
                <c:pt idx="40">
                  <c:v>1952</c:v>
                </c:pt>
                <c:pt idx="41">
                  <c:v>1953</c:v>
                </c:pt>
                <c:pt idx="42">
                  <c:v>1954</c:v>
                </c:pt>
                <c:pt idx="43">
                  <c:v>1955</c:v>
                </c:pt>
                <c:pt idx="44">
                  <c:v>1956</c:v>
                </c:pt>
                <c:pt idx="45">
                  <c:v>1957</c:v>
                </c:pt>
                <c:pt idx="46">
                  <c:v>1958</c:v>
                </c:pt>
                <c:pt idx="47">
                  <c:v>1959</c:v>
                </c:pt>
                <c:pt idx="48">
                  <c:v>1960</c:v>
                </c:pt>
                <c:pt idx="49">
                  <c:v>1961</c:v>
                </c:pt>
                <c:pt idx="50">
                  <c:v>1962</c:v>
                </c:pt>
                <c:pt idx="51">
                  <c:v>1963</c:v>
                </c:pt>
                <c:pt idx="52">
                  <c:v>1964</c:v>
                </c:pt>
                <c:pt idx="53">
                  <c:v>1965</c:v>
                </c:pt>
                <c:pt idx="54">
                  <c:v>1966</c:v>
                </c:pt>
                <c:pt idx="55">
                  <c:v>1967</c:v>
                </c:pt>
                <c:pt idx="56">
                  <c:v>1968</c:v>
                </c:pt>
                <c:pt idx="57">
                  <c:v>1969</c:v>
                </c:pt>
                <c:pt idx="58">
                  <c:v>1970</c:v>
                </c:pt>
                <c:pt idx="59">
                  <c:v>1971</c:v>
                </c:pt>
                <c:pt idx="60">
                  <c:v>1972</c:v>
                </c:pt>
                <c:pt idx="61">
                  <c:v>1973</c:v>
                </c:pt>
                <c:pt idx="62">
                  <c:v>1974</c:v>
                </c:pt>
                <c:pt idx="63">
                  <c:v>1975</c:v>
                </c:pt>
                <c:pt idx="64">
                  <c:v>1976</c:v>
                </c:pt>
                <c:pt idx="65">
                  <c:v>1977</c:v>
                </c:pt>
                <c:pt idx="66">
                  <c:v>1978</c:v>
                </c:pt>
                <c:pt idx="67">
                  <c:v>1979</c:v>
                </c:pt>
                <c:pt idx="68">
                  <c:v>1980</c:v>
                </c:pt>
                <c:pt idx="69">
                  <c:v>1981</c:v>
                </c:pt>
                <c:pt idx="70">
                  <c:v>1982</c:v>
                </c:pt>
                <c:pt idx="71">
                  <c:v>1983</c:v>
                </c:pt>
                <c:pt idx="72">
                  <c:v>1984</c:v>
                </c:pt>
                <c:pt idx="73">
                  <c:v>1985</c:v>
                </c:pt>
                <c:pt idx="74">
                  <c:v>1986</c:v>
                </c:pt>
                <c:pt idx="75">
                  <c:v>1987</c:v>
                </c:pt>
                <c:pt idx="76">
                  <c:v>1988</c:v>
                </c:pt>
                <c:pt idx="77">
                  <c:v>1989</c:v>
                </c:pt>
                <c:pt idx="78">
                  <c:v>1990</c:v>
                </c:pt>
                <c:pt idx="79">
                  <c:v>1991</c:v>
                </c:pt>
                <c:pt idx="80">
                  <c:v>1992</c:v>
                </c:pt>
                <c:pt idx="81">
                  <c:v>1993</c:v>
                </c:pt>
                <c:pt idx="82">
                  <c:v>1994</c:v>
                </c:pt>
                <c:pt idx="83">
                  <c:v>1995</c:v>
                </c:pt>
                <c:pt idx="84">
                  <c:v>1996</c:v>
                </c:pt>
                <c:pt idx="85">
                  <c:v>1997</c:v>
                </c:pt>
                <c:pt idx="86">
                  <c:v>1998</c:v>
                </c:pt>
                <c:pt idx="87">
                  <c:v>1999</c:v>
                </c:pt>
                <c:pt idx="88">
                  <c:v>2000</c:v>
                </c:pt>
                <c:pt idx="89">
                  <c:v>2001</c:v>
                </c:pt>
                <c:pt idx="90">
                  <c:v>2002</c:v>
                </c:pt>
                <c:pt idx="91">
                  <c:v>2003</c:v>
                </c:pt>
                <c:pt idx="92">
                  <c:v>2004</c:v>
                </c:pt>
                <c:pt idx="93">
                  <c:v>2005</c:v>
                </c:pt>
                <c:pt idx="94">
                  <c:v>2006</c:v>
                </c:pt>
                <c:pt idx="95">
                  <c:v>2007</c:v>
                </c:pt>
                <c:pt idx="96">
                  <c:v>2008</c:v>
                </c:pt>
                <c:pt idx="97">
                  <c:v>2009</c:v>
                </c:pt>
                <c:pt idx="98">
                  <c:v>2010</c:v>
                </c:pt>
                <c:pt idx="99">
                  <c:v>2011</c:v>
                </c:pt>
              </c:numCache>
            </c:numRef>
          </c:cat>
          <c:val>
            <c:numRef>
              <c:f>'indicator_10-20-35%_lowest_val'!$AU$20:$AU$119</c:f>
              <c:numCache>
                <c:formatCode>0.0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</c:v>
                </c:pt>
                <c:pt idx="19">
                  <c:v>5</c:v>
                </c:pt>
                <c:pt idx="20">
                  <c:v>8</c:v>
                </c:pt>
                <c:pt idx="21">
                  <c:v>8</c:v>
                </c:pt>
                <c:pt idx="22">
                  <c:v>9</c:v>
                </c:pt>
                <c:pt idx="23">
                  <c:v>5</c:v>
                </c:pt>
                <c:pt idx="24">
                  <c:v>9</c:v>
                </c:pt>
                <c:pt idx="25">
                  <c:v>4</c:v>
                </c:pt>
                <c:pt idx="26">
                  <c:v>3</c:v>
                </c:pt>
                <c:pt idx="27">
                  <c:v>5</c:v>
                </c:pt>
                <c:pt idx="28">
                  <c:v>4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</c:v>
                </c:pt>
                <c:pt idx="50">
                  <c:v>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2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2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</c:ser>
        <c:overlap val="100"/>
        <c:axId val="128061440"/>
        <c:axId val="128063360"/>
      </c:barChart>
      <c:catAx>
        <c:axId val="1280614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/>
                  <a:t>Year</a:t>
                </a:r>
              </a:p>
            </c:rich>
          </c:tx>
          <c:layout>
            <c:manualLayout>
              <c:xMode val="edge"/>
              <c:yMode val="edge"/>
              <c:x val="0.48434063191765719"/>
              <c:y val="0.8622667154380766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8063360"/>
        <c:crosses val="autoZero"/>
        <c:auto val="1"/>
        <c:lblAlgn val="ctr"/>
        <c:lblOffset val="100"/>
        <c:tickLblSkip val="10"/>
        <c:tickMarkSkip val="5"/>
      </c:catAx>
      <c:valAx>
        <c:axId val="128063360"/>
        <c:scaling>
          <c:orientation val="minMax"/>
          <c:max val="12"/>
          <c:min val="0"/>
        </c:scaling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/>
                  <a:t>Number of  Months</a:t>
                </a:r>
              </a:p>
            </c:rich>
          </c:tx>
          <c:layout>
            <c:manualLayout>
              <c:xMode val="edge"/>
              <c:yMode val="edge"/>
              <c:x val="4.4742729306487834E-3"/>
              <c:y val="0.20619448241341537"/>
            </c:manualLayout>
          </c:layout>
          <c:spPr>
            <a:noFill/>
            <a:ln w="25400">
              <a:noFill/>
            </a:ln>
          </c:spPr>
        </c:title>
        <c:numFmt formatCode="0.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806144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4690564686125726"/>
          <c:y val="0.93154136906480822"/>
          <c:w val="0.67263271621249165"/>
          <c:h val="5.8679706601466798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chemeClr val="tx1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CA" sz="1000"/>
              <a:t>Historical Drought(1966-2009)
Indicator: Lower 0.1-5-25th Percentiles of Monthly Ground Water Levels</a:t>
            </a:r>
          </a:p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CA" sz="1000" b="1" i="0" u="none" strike="noStrike" baseline="0"/>
              <a:t>Sandilands (G05OE001)  </a:t>
            </a:r>
            <a:r>
              <a:rPr lang="en-CA" sz="1000"/>
              <a:t> </a:t>
            </a:r>
          </a:p>
        </c:rich>
      </c:tx>
      <c:layout>
        <c:manualLayout>
          <c:xMode val="edge"/>
          <c:yMode val="edge"/>
          <c:x val="0.13461554770834705"/>
          <c:y val="1.082252042438359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384628386203409"/>
          <c:y val="0.27356875845064832"/>
          <c:w val="0.86282159307591377"/>
          <c:h val="0.45822914181181895"/>
        </c:manualLayout>
      </c:layout>
      <c:barChart>
        <c:barDir val="col"/>
        <c:grouping val="stacked"/>
        <c:ser>
          <c:idx val="0"/>
          <c:order val="0"/>
          <c:tx>
            <c:v>Moderate</c:v>
          </c:tx>
          <c:spPr>
            <a:solidFill>
              <a:srgbClr val="0070C0"/>
            </a:solidFill>
            <a:ln w="12700">
              <a:solidFill>
                <a:srgbClr val="0070C0"/>
              </a:solidFill>
              <a:prstDash val="solid"/>
            </a:ln>
          </c:spPr>
          <c:cat>
            <c:numRef>
              <c:f>'indicator_0.1-5-25%_lowest_va'!$O$19:$O$62</c:f>
              <c:numCache>
                <c:formatCode>General</c:formatCode>
                <c:ptCount val="44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</c:numCache>
            </c:numRef>
          </c:cat>
          <c:val>
            <c:numRef>
              <c:f>'indicator_0.1-5-25%_lowest_va'!$AC$19:$AC$62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6</c:v>
                </c:pt>
                <c:pt idx="19">
                  <c:v>12</c:v>
                </c:pt>
                <c:pt idx="20">
                  <c:v>5</c:v>
                </c:pt>
                <c:pt idx="21">
                  <c:v>0</c:v>
                </c:pt>
                <c:pt idx="22">
                  <c:v>9</c:v>
                </c:pt>
                <c:pt idx="23">
                  <c:v>7</c:v>
                </c:pt>
                <c:pt idx="24">
                  <c:v>0</c:v>
                </c:pt>
                <c:pt idx="25">
                  <c:v>1</c:v>
                </c:pt>
                <c:pt idx="26">
                  <c:v>12</c:v>
                </c:pt>
                <c:pt idx="27">
                  <c:v>12</c:v>
                </c:pt>
                <c:pt idx="28">
                  <c:v>12</c:v>
                </c:pt>
                <c:pt idx="29">
                  <c:v>12</c:v>
                </c:pt>
                <c:pt idx="30">
                  <c:v>7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</c:ser>
        <c:ser>
          <c:idx val="1"/>
          <c:order val="1"/>
          <c:tx>
            <c:v>Severe</c:v>
          </c:tx>
          <c:spPr>
            <a:solidFill>
              <a:srgbClr val="FFFF00"/>
            </a:solidFill>
            <a:ln w="12700">
              <a:solidFill>
                <a:srgbClr val="FFFF00"/>
              </a:solidFill>
              <a:prstDash val="solid"/>
            </a:ln>
          </c:spPr>
          <c:cat>
            <c:numRef>
              <c:f>'indicator_0.1-5-25%_lowest_va'!$O$19:$O$62</c:f>
              <c:numCache>
                <c:formatCode>General</c:formatCode>
                <c:ptCount val="44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</c:numCache>
            </c:numRef>
          </c:cat>
          <c:val>
            <c:numRef>
              <c:f>'indicator_0.1-5-25%_lowest_va'!$AD$19:$AD$62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5</c:v>
                </c:pt>
                <c:pt idx="24">
                  <c:v>12</c:v>
                </c:pt>
                <c:pt idx="25">
                  <c:v>10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</c:ser>
        <c:ser>
          <c:idx val="2"/>
          <c:order val="2"/>
          <c:tx>
            <c:v>Extreme</c:v>
          </c:tx>
          <c:spPr>
            <a:solidFill>
              <a:srgbClr val="FF0000"/>
            </a:solidFill>
            <a:ln w="12700">
              <a:solidFill>
                <a:srgbClr val="FF0000"/>
              </a:solidFill>
              <a:prstDash val="solid"/>
            </a:ln>
          </c:spPr>
          <c:cat>
            <c:numRef>
              <c:f>'indicator_0.1-5-25%_lowest_va'!$O$19:$O$62</c:f>
              <c:numCache>
                <c:formatCode>General</c:formatCode>
                <c:ptCount val="44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</c:numCache>
            </c:numRef>
          </c:cat>
          <c:val>
            <c:numRef>
              <c:f>'indicator_0.1-5-25%_lowest_va'!$AE$19:$AE$62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</c:ser>
        <c:overlap val="100"/>
        <c:axId val="128397696"/>
        <c:axId val="128399616"/>
      </c:barChart>
      <c:catAx>
        <c:axId val="1283976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/>
                  <a:t>Year</a:t>
                </a:r>
              </a:p>
            </c:rich>
          </c:tx>
          <c:layout>
            <c:manualLayout>
              <c:xMode val="edge"/>
              <c:yMode val="edge"/>
              <c:x val="0.48461605948281572"/>
              <c:y val="0.8603201360393338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8399616"/>
        <c:crosses val="autoZero"/>
        <c:auto val="1"/>
        <c:lblAlgn val="ctr"/>
        <c:lblOffset val="100"/>
        <c:tickLblSkip val="5"/>
        <c:tickMarkSkip val="5"/>
      </c:catAx>
      <c:valAx>
        <c:axId val="128399616"/>
        <c:scaling>
          <c:orientation val="minMax"/>
          <c:max val="12"/>
          <c:min val="0"/>
        </c:scaling>
        <c:axPos val="l"/>
        <c:title>
          <c:tx>
            <c:rich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/>
                  <a:t>Number of Months</a:t>
                </a:r>
              </a:p>
            </c:rich>
          </c:tx>
          <c:layout>
            <c:manualLayout>
              <c:xMode val="edge"/>
              <c:yMode val="edge"/>
              <c:x val="3.5509837036387204E-3"/>
              <c:y val="0.2044792429115374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8397696"/>
        <c:crosses val="autoZero"/>
        <c:crossBetween val="between"/>
        <c:majorUnit val="3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7704135868810289"/>
          <c:y val="0.9285734353628331"/>
          <c:w val="0.64197954364339727"/>
          <c:h val="5.6277401944475343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1"/>
            <a:ext cx="3037840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fld id="{B6F54F8E-D49A-48CE-A902-95D7F6FF3C55}" type="datetime1">
              <a:rPr lang="en-US"/>
              <a:pPr>
                <a:defRPr/>
              </a:pPr>
              <a:t>1/28/2013</a:t>
            </a:fld>
            <a:endParaRPr lang="en-US"/>
          </a:p>
        </p:txBody>
      </p:sp>
      <p:sp>
        <p:nvSpPr>
          <p:cNvPr id="352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823"/>
            <a:ext cx="3037840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2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823"/>
            <a:ext cx="3037840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fld id="{1ED83A98-8F35-41F3-8AC0-DC0ABD395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0334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defTabSz="931795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1"/>
            <a:ext cx="3037840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1795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fld id="{301E0C36-517A-4292-806B-2234A4B78047}" type="datetime1">
              <a:rPr lang="en-US"/>
              <a:pPr>
                <a:defRPr/>
              </a:pPr>
              <a:t>1/28/2013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510"/>
            <a:ext cx="5608320" cy="418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823"/>
            <a:ext cx="3037840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defTabSz="931795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823"/>
            <a:ext cx="3037840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1795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fld id="{B8B5CD16-67F5-4F1A-B4FE-182B8FA5B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471919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>
              <a:latin typeface="Times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31296"/>
            <a:fld id="{126B5CCF-80CA-4E01-BD01-5D445DFC367B}" type="datetime1">
              <a:rPr lang="en-US" smtClean="0">
                <a:latin typeface="Times"/>
              </a:rPr>
              <a:pPr defTabSz="931296"/>
              <a:t>1/28/2013</a:t>
            </a:fld>
            <a:endParaRPr lang="en-US" dirty="0" smtClean="0">
              <a:latin typeface="Times"/>
            </a:endParaRP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296"/>
            <a:fld id="{DAC71320-1615-4E8A-8540-287BB7058D26}" type="slidenum">
              <a:rPr lang="en-US" smtClean="0">
                <a:latin typeface="Times"/>
              </a:rPr>
              <a:pPr defTabSz="931296"/>
              <a:t>1</a:t>
            </a:fld>
            <a:endParaRPr lang="en-US" dirty="0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31296"/>
            <a:fld id="{35DD8727-01F2-4156-9CC1-04929BA8BC38}" type="datetime1">
              <a:rPr lang="en-US" smtClean="0">
                <a:latin typeface="Times"/>
              </a:rPr>
              <a:pPr defTabSz="931296"/>
              <a:t>1/28/2013</a:t>
            </a:fld>
            <a:endParaRPr lang="en-US" dirty="0" smtClean="0">
              <a:latin typeface="Times"/>
            </a:endParaRPr>
          </a:p>
        </p:txBody>
      </p:sp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296"/>
            <a:fld id="{F19B0DC8-159A-41DC-9B8D-01D762B95FEB}" type="slidenum">
              <a:rPr lang="en-US" smtClean="0">
                <a:latin typeface="Times"/>
              </a:rPr>
              <a:pPr defTabSz="931296"/>
              <a:t>2</a:t>
            </a:fld>
            <a:endParaRPr lang="en-US" dirty="0" smtClean="0">
              <a:latin typeface="Time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>
              <a:latin typeface="Times"/>
            </a:endParaRPr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31296"/>
            <a:fld id="{4044999C-4F0D-40BE-A3F1-6B156F5FA566}" type="datetime1">
              <a:rPr lang="en-US" smtClean="0">
                <a:latin typeface="Times"/>
              </a:rPr>
              <a:pPr defTabSz="931296"/>
              <a:t>1/28/2013</a:t>
            </a:fld>
            <a:endParaRPr lang="en-US" dirty="0" smtClean="0">
              <a:latin typeface="Times"/>
            </a:endParaRP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296"/>
            <a:fld id="{4B21E9E9-3D18-461D-B898-D9EB21083800}" type="slidenum">
              <a:rPr lang="en-US" smtClean="0">
                <a:latin typeface="Times"/>
              </a:rPr>
              <a:pPr defTabSz="931296"/>
              <a:t>3</a:t>
            </a:fld>
            <a:endParaRPr lang="en-US" dirty="0" smtClean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46325-F18F-42AD-8B04-E01645392C69}" type="datetime1">
              <a:rPr lang="en-US" smtClean="0"/>
              <a:pPr>
                <a:defRPr/>
              </a:pPr>
              <a:t>1/28/2013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F94D4-6A02-46AE-B37A-B8A78897869D}" type="datetime1">
              <a:rPr lang="en-US" smtClean="0"/>
              <a:pPr>
                <a:defRPr/>
              </a:pPr>
              <a:t>1/28/2013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04BBC-2702-4A72-AC66-DD5E5B834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5D9EB-BA15-40D5-B603-D31C839950DD}" type="datetime1">
              <a:rPr lang="en-US" smtClean="0"/>
              <a:pPr>
                <a:defRPr/>
              </a:pPr>
              <a:t>1/28/2013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DE534-AB3B-437E-9740-0745AF147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1FCA0-4C9D-4131-BD90-2D8ECA950AAD}" type="datetime1">
              <a:rPr lang="en-US" smtClean="0"/>
              <a:pPr>
                <a:defRPr/>
              </a:pPr>
              <a:t>1/28/2013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BF528-222D-415C-9C25-290D55BA2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DBF2A-96BB-4FAA-B916-66A18C7D43BD}" type="datetime1">
              <a:rPr lang="en-US" smtClean="0"/>
              <a:pPr>
                <a:defRPr/>
              </a:pPr>
              <a:t>1/28/2013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7B089-7EA9-4DB7-B31E-9E468973D8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B4D9C-1E1D-4AE6-9C51-42B28A3AD1C5}" type="datetime1">
              <a:rPr lang="en-US" smtClean="0"/>
              <a:pPr>
                <a:defRPr/>
              </a:pPr>
              <a:t>1/28/2013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E9A8C-996E-47C0-B194-B817673BAA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4F00F-E918-47F2-A98C-3BBE273640C6}" type="datetime1">
              <a:rPr lang="en-US" smtClean="0"/>
              <a:pPr>
                <a:defRPr/>
              </a:pPr>
              <a:t>1/28/2013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56492-4D37-4119-8904-83AF3F884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FDBBA-CB7D-4AF8-A99D-8BC3A5CBD455}" type="datetime1">
              <a:rPr lang="en-US" smtClean="0"/>
              <a:pPr>
                <a:defRPr/>
              </a:pPr>
              <a:t>1/28/2013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8B86-8FDF-4F23-BF26-BD3DD9EC3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AE4F5-D36A-45B2-8A93-025287989AB4}" type="datetime1">
              <a:rPr lang="en-US" smtClean="0"/>
              <a:pPr>
                <a:defRPr/>
              </a:pPr>
              <a:t>1/28/2013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F26A4-A447-4A6A-BDE0-F13EDBF7A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00AB7-8B2B-4D74-8F8D-FDD5A641573F}" type="datetime1">
              <a:rPr lang="en-US" smtClean="0"/>
              <a:pPr>
                <a:defRPr/>
              </a:pPr>
              <a:t>1/28/2013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E72D8-8C55-4ACD-8C74-6A0EA75C4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A9362-E8BA-40CF-8BFD-44E0F9AF99AE}" type="datetime1">
              <a:rPr lang="en-US" smtClean="0"/>
              <a:pPr>
                <a:defRPr/>
              </a:pPr>
              <a:t>1/28/2013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C2294-6A20-4501-AF9F-97D387526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2C1FF-89F2-4177-9E86-27916FCFCAE3}" type="datetime1">
              <a:rPr lang="en-US" smtClean="0"/>
              <a:pPr>
                <a:defRPr/>
              </a:pPr>
              <a:t>1/28/2013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1B573-A161-4361-B7B4-FF29D6E84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charset="0"/>
              </a:defRPr>
            </a:lvl1pPr>
          </a:lstStyle>
          <a:p>
            <a:pPr>
              <a:defRPr/>
            </a:pPr>
            <a:fld id="{8711D8D5-446A-4B82-9FE7-574873E15781}" type="datetime1">
              <a:rPr lang="en-US" smtClean="0"/>
              <a:pPr>
                <a:defRPr/>
              </a:pPr>
              <a:t>1/28/2013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charset="0"/>
              </a:defRPr>
            </a:lvl1pPr>
          </a:lstStyle>
          <a:p>
            <a:pPr>
              <a:defRPr/>
            </a:pPr>
            <a:r>
              <a:rPr lang="en-US" smtClean="0"/>
              <a:t>2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charset="0"/>
              </a:defRPr>
            </a:lvl1pPr>
          </a:lstStyle>
          <a:p>
            <a:pPr>
              <a:defRPr/>
            </a:pPr>
            <a:fld id="{863C05BD-E17F-4497-A533-C8700BA2E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GovMB_TextPg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1358901"/>
            <a:ext cx="8077200" cy="68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8000"/>
              </a:lnSpc>
              <a:defRPr/>
            </a:pPr>
            <a:r>
              <a:rPr lang="en-US" sz="1200">
                <a:latin typeface="Arial" charset="0"/>
              </a:rPr>
              <a:t> </a:t>
            </a:r>
            <a:endParaRPr lang="en-US" sz="1800">
              <a:solidFill>
                <a:srgbClr val="181512"/>
              </a:solidFill>
              <a:latin typeface="Arial" charset="0"/>
            </a:endParaRPr>
          </a:p>
          <a:p>
            <a:pPr eaLnBrk="0" hangingPunct="0">
              <a:defRPr/>
            </a:pPr>
            <a:r>
              <a:rPr lang="en-US" sz="2800">
                <a:solidFill>
                  <a:srgbClr val="181512"/>
                </a:solidFill>
                <a:latin typeface="Arial" charset="0"/>
              </a:rPr>
              <a:t> </a:t>
            </a:r>
            <a:endParaRPr lang="en-US">
              <a:latin typeface="Time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wm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microsoft.com/office/2007/relationships/hdphoto" Target="../media/hdphoto1.wdp"/><Relationship Id="rId5" Type="http://schemas.openxmlformats.org/officeDocument/2006/relationships/hyperlink" Target="http://www.google.ca/imgres?q=drought+in+canada+1930&amp;hl=en&amp;biw=1205&amp;bih=571&amp;gbv=2&amp;tbm=isch&amp;tbnid=5pzG2demy3o9mM:&amp;imgrefurl=http://www.grainscanada.gc.ca/cgc-ccg/history-histoire/timeline-historique/1931-1940-eng.htm&amp;docid=VKh-e-Qpete1LM&amp;imgurl=http://www.grainscanada.gc.ca/cgc-ccg/history-histoire/timeline-historique/images/drought-sk-lg.jpg&amp;w=555&amp;h=336&amp;ei=rHprT8GcHYfb0QH_sJziBg&amp;zoom=1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7.wmf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t3.gstatic.com/images?q=tbn:ANd9GcQpNpkiXNOxbF6iG_Ed9K5UV-wcse7pVUt5PYDZ6iVBBCJ8UBA2rUeGSgNrMQ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1553322" y="2191257"/>
            <a:ext cx="2647472" cy="211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5"/>
          <p:cNvSpPr>
            <a:spLocks/>
          </p:cNvSpPr>
          <p:nvPr/>
        </p:nvSpPr>
        <p:spPr bwMode="auto">
          <a:xfrm>
            <a:off x="1524000" y="838200"/>
            <a:ext cx="586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ctr"/>
            <a:endParaRPr lang="en-US" sz="28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ctr"/>
            <a:endParaRPr lang="en-US" sz="28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ctr"/>
            <a:endParaRPr lang="en-US" sz="28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ctr"/>
            <a:endParaRPr lang="en-US" sz="28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ctr"/>
            <a:endParaRPr lang="en-US" sz="28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ctr"/>
            <a:endParaRPr lang="en-US" sz="2000" b="1" dirty="0" smtClean="0">
              <a:latin typeface="Arial" charset="0"/>
              <a:cs typeface="Arial" charset="0"/>
            </a:endParaRPr>
          </a:p>
          <a:p>
            <a:pPr algn="ctr"/>
            <a:endParaRPr lang="en-US" sz="2000" b="1" dirty="0" smtClean="0">
              <a:latin typeface="Arial" charset="0"/>
              <a:cs typeface="Arial" charset="0"/>
            </a:endParaRPr>
          </a:p>
          <a:p>
            <a:pPr algn="ctr"/>
            <a:endParaRPr lang="en-US" sz="2000" b="1" dirty="0" smtClean="0">
              <a:latin typeface="Arial" charset="0"/>
              <a:cs typeface="Arial" charset="0"/>
            </a:endParaRPr>
          </a:p>
          <a:p>
            <a:pPr algn="ctr"/>
            <a:endParaRPr lang="en-US" sz="2000" b="1" dirty="0" smtClean="0">
              <a:latin typeface="Arial" charset="0"/>
              <a:cs typeface="Arial" charset="0"/>
            </a:endParaRPr>
          </a:p>
          <a:p>
            <a:pPr algn="ctr"/>
            <a:endParaRPr lang="en-US" sz="2000" b="1" dirty="0" smtClean="0">
              <a:latin typeface="Arial" charset="0"/>
              <a:cs typeface="Arial" charset="0"/>
            </a:endParaRPr>
          </a:p>
          <a:p>
            <a:pPr algn="ctr"/>
            <a:endParaRPr lang="en-US" sz="2000" b="1" dirty="0" smtClean="0">
              <a:latin typeface="Arial" charset="0"/>
              <a:cs typeface="Arial" charset="0"/>
            </a:endParaRPr>
          </a:p>
          <a:p>
            <a:pPr algn="ctr"/>
            <a:endParaRPr lang="en-US" sz="2000" b="1" dirty="0" smtClean="0">
              <a:latin typeface="Arial" charset="0"/>
              <a:cs typeface="Arial" charset="0"/>
            </a:endParaRPr>
          </a:p>
          <a:p>
            <a:pPr algn="ctr"/>
            <a:endParaRPr lang="en-US" sz="2000" b="1" dirty="0" smtClean="0">
              <a:latin typeface="Arial" charset="0"/>
              <a:cs typeface="Arial" charset="0"/>
            </a:endParaRPr>
          </a:p>
          <a:p>
            <a:pPr algn="ctr"/>
            <a:endParaRPr lang="en-US" sz="2000" b="1" dirty="0" smtClean="0">
              <a:latin typeface="Arial" charset="0"/>
              <a:cs typeface="Arial" charset="0"/>
            </a:endParaRPr>
          </a:p>
          <a:p>
            <a:pPr algn="ctr"/>
            <a:endParaRPr lang="en-US" sz="2000" b="1" dirty="0" smtClean="0">
              <a:latin typeface="Arial" charset="0"/>
              <a:cs typeface="Arial" charset="0"/>
            </a:endParaRPr>
          </a:p>
          <a:p>
            <a:pPr algn="ctr"/>
            <a:endParaRPr lang="en-US" sz="2000" b="1" dirty="0" smtClean="0">
              <a:latin typeface="Arial" charset="0"/>
              <a:cs typeface="Arial" charset="0"/>
            </a:endParaRPr>
          </a:p>
          <a:p>
            <a:pPr algn="ctr"/>
            <a:endParaRPr lang="en-US" sz="2000" b="1" dirty="0" smtClean="0">
              <a:latin typeface="Arial" charset="0"/>
              <a:cs typeface="Arial" charset="0"/>
            </a:endParaRPr>
          </a:p>
          <a:p>
            <a:pPr algn="ctr"/>
            <a:endParaRPr lang="en-US" sz="2000" b="1" dirty="0" smtClean="0">
              <a:latin typeface="Arial" charset="0"/>
              <a:cs typeface="Arial" charset="0"/>
            </a:endParaRPr>
          </a:p>
          <a:p>
            <a:pPr algn="ctr"/>
            <a:endParaRPr lang="en-US" sz="2000" b="1" dirty="0" smtClean="0">
              <a:latin typeface="Arial" charset="0"/>
              <a:cs typeface="Arial" charset="0"/>
            </a:endParaRPr>
          </a:p>
          <a:p>
            <a:pPr algn="ctr"/>
            <a:endParaRPr lang="en-US" sz="2000" b="1" dirty="0" smtClean="0">
              <a:latin typeface="Arial" charset="0"/>
              <a:cs typeface="Arial" charset="0"/>
            </a:endParaRPr>
          </a:p>
          <a:p>
            <a:pPr algn="ctr"/>
            <a:endParaRPr lang="en-US" sz="2000" b="1" dirty="0" smtClean="0">
              <a:latin typeface="Arial" charset="0"/>
              <a:cs typeface="Arial" charset="0"/>
            </a:endParaRPr>
          </a:p>
          <a:p>
            <a:pPr algn="ctr"/>
            <a:endParaRPr lang="en-US" sz="2000" b="1" dirty="0" smtClean="0">
              <a:latin typeface="Arial" charset="0"/>
              <a:cs typeface="Arial" charset="0"/>
            </a:endParaRPr>
          </a:p>
          <a:p>
            <a:pPr algn="ctr"/>
            <a:endParaRPr lang="en-US" sz="2000" b="1" dirty="0" smtClean="0">
              <a:latin typeface="Arial" charset="0"/>
              <a:cs typeface="Arial" charset="0"/>
            </a:endParaRPr>
          </a:p>
          <a:p>
            <a:pPr algn="ctr"/>
            <a:endParaRPr lang="en-US" sz="2000" b="1" dirty="0" smtClean="0">
              <a:latin typeface="Arial" charset="0"/>
              <a:cs typeface="Arial" charset="0"/>
            </a:endParaRPr>
          </a:p>
        </p:txBody>
      </p:sp>
      <p:pic>
        <p:nvPicPr>
          <p:cNvPr id="16388" name="Picture 4" descr="http://www.masc.mb.ca/masc.nsf/image_shellmouth_d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191257"/>
            <a:ext cx="2819400" cy="211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" y="1140753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charset="0"/>
                <a:cs typeface="Arial" charset="0"/>
              </a:rPr>
              <a:t>Manitoba Drought Management Strategy</a:t>
            </a:r>
            <a:endParaRPr 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4495800"/>
            <a:ext cx="7010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 smtClean="0">
                <a:latin typeface="Arial" charset="0"/>
                <a:cs typeface="Arial" charset="0"/>
              </a:rPr>
              <a:t>Prepared by: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 smtClean="0">
                <a:latin typeface="Arial" charset="0"/>
                <a:cs typeface="Arial" charset="0"/>
              </a:rPr>
              <a:t>Abul Kashem, P. Eng.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 smtClean="0">
                <a:latin typeface="Arial" charset="0"/>
                <a:cs typeface="Arial" charset="0"/>
              </a:rPr>
              <a:t>Surface Water Management Section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 smtClean="0">
                <a:latin typeface="Arial" charset="0"/>
                <a:cs typeface="Arial" charset="0"/>
              </a:rPr>
              <a:t>Manitoba Conservation and Water Stewardship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 smtClean="0">
                <a:latin typeface="Arial" charset="0"/>
                <a:cs typeface="Arial" charset="0"/>
              </a:rPr>
              <a:t>PPWB Hydrology Workshop</a:t>
            </a:r>
            <a:br>
              <a:rPr lang="en-US" sz="2000" b="1" dirty="0" smtClean="0">
                <a:latin typeface="Arial" charset="0"/>
                <a:cs typeface="Arial" charset="0"/>
              </a:rPr>
            </a:br>
            <a:r>
              <a:rPr lang="en-US" sz="2000" b="1" dirty="0" smtClean="0">
                <a:latin typeface="Arial" charset="0"/>
                <a:cs typeface="Arial" charset="0"/>
              </a:rPr>
              <a:t>Winnipeg, January 29-30, 2013</a:t>
            </a:r>
            <a:endParaRPr lang="en-US" sz="20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="" xmlns:p14="http://schemas.microsoft.com/office/powerpoint/2010/main" val="3484020208"/>
              </p:ext>
            </p:extLst>
          </p:nvPr>
        </p:nvGraphicFramePr>
        <p:xfrm>
          <a:off x="533400" y="1524000"/>
          <a:ext cx="48768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14749" y="2108537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Moderate- 14%, Severe-6%, and  Extreme -1% of time</a:t>
            </a:r>
            <a:endParaRPr lang="en-CA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="" xmlns:p14="http://schemas.microsoft.com/office/powerpoint/2010/main" val="3051313496"/>
              </p:ext>
            </p:extLst>
          </p:nvPr>
        </p:nvGraphicFramePr>
        <p:xfrm>
          <a:off x="533400" y="3962400"/>
          <a:ext cx="48768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414749" y="44958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Moderate- 5</a:t>
            </a:r>
            <a:r>
              <a:rPr lang="en-CA" sz="2000" i="1" dirty="0" smtClean="0">
                <a:latin typeface="Arial" pitchFamily="34" charset="0"/>
                <a:cs typeface="Arial" pitchFamily="34" charset="0"/>
              </a:rPr>
              <a:t>%,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Severe-6%, and  Extreme-1% of time</a:t>
            </a:r>
            <a:endParaRPr lang="en-C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371600" y="685800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ctr"/>
            <a:r>
              <a:rPr lang="en-CA" sz="3600" b="1" dirty="0" smtClean="0">
                <a:latin typeface="Arial" pitchFamily="34" charset="0"/>
                <a:cs typeface="Arial" pitchFamily="34" charset="0"/>
              </a:rPr>
              <a:t>Drought Indicators (Contd..)</a:t>
            </a:r>
            <a:endParaRPr lang="en-CA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8"/>
          <p:cNvSpPr txBox="1">
            <a:spLocks/>
          </p:cNvSpPr>
          <p:nvPr/>
        </p:nvSpPr>
        <p:spPr>
          <a:xfrm>
            <a:off x="8305800" y="6400800"/>
            <a:ext cx="4572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BF528-222D-415C-9C25-290D55BA266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/>
        </p:nvGraphicFramePr>
        <p:xfrm>
          <a:off x="304800" y="1447800"/>
          <a:ext cx="5029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73806" y="22860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Moderate- 10%, Severe-7%, and  Extreme -6% of time</a:t>
            </a:r>
            <a:endParaRPr lang="en-CA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304800" y="4038600"/>
          <a:ext cx="5029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44236" y="492423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Moderate- 10%, Severe-7%, and  Severe -6% of time</a:t>
            </a:r>
            <a:endParaRPr lang="en-C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371600" y="685800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ctr"/>
            <a:r>
              <a:rPr lang="en-CA" sz="3600" b="1" dirty="0" smtClean="0">
                <a:latin typeface="Arial" pitchFamily="34" charset="0"/>
                <a:cs typeface="Arial" pitchFamily="34" charset="0"/>
              </a:rPr>
              <a:t>Drought Indicators (Contd..)</a:t>
            </a:r>
            <a:endParaRPr lang="en-CA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8"/>
          <p:cNvSpPr txBox="1">
            <a:spLocks/>
          </p:cNvSpPr>
          <p:nvPr/>
        </p:nvSpPr>
        <p:spPr>
          <a:xfrm>
            <a:off x="8305800" y="6400800"/>
            <a:ext cx="4572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BF528-222D-415C-9C25-290D55BA266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/>
          </p:cNvSpPr>
          <p:nvPr/>
        </p:nvSpPr>
        <p:spPr bwMode="auto">
          <a:xfrm>
            <a:off x="228600" y="2286000"/>
            <a:ext cx="5638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lvl="1" indent="-533400">
              <a:buFont typeface="Arial" charset="0"/>
              <a:buChar char="•"/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Assessment of drought stage also requires information on basin’s preparedness level</a:t>
            </a:r>
          </a:p>
          <a:p>
            <a:pPr marL="533400" lvl="1" indent="-533400">
              <a:buFont typeface="Arial" charset="0"/>
              <a:buChar char="•"/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Preparedness is the basin’s resiliency to withstand a drought</a:t>
            </a:r>
          </a:p>
          <a:p>
            <a:pPr marL="533400" lvl="1" indent="-533400">
              <a:buFont typeface="Arial" charset="0"/>
              <a:buChar char="•"/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Need to assess preparedness across basins – water supply infrastructure, communication, etc.</a:t>
            </a:r>
          </a:p>
        </p:txBody>
      </p:sp>
      <p:sp>
        <p:nvSpPr>
          <p:cNvPr id="48131" name="Text Box 12"/>
          <p:cNvSpPr txBox="1">
            <a:spLocks noChangeArrowheads="1"/>
          </p:cNvSpPr>
          <p:nvPr/>
        </p:nvSpPr>
        <p:spPr bwMode="auto">
          <a:xfrm>
            <a:off x="685800" y="838200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algn="ctr"/>
            <a:r>
              <a:rPr lang="en-CA" sz="3600" b="1" dirty="0" smtClean="0">
                <a:latin typeface="Arial" pitchFamily="34" charset="0"/>
                <a:cs typeface="Arial" pitchFamily="34" charset="0"/>
              </a:rPr>
              <a:t>Preparedness</a:t>
            </a:r>
            <a:endParaRPr lang="en-CA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371600"/>
            <a:ext cx="2743200" cy="304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hellmouth dam &amp; reservoir"/>
          <p:cNvPicPr>
            <a:picLocks noChangeAspect="1" noChangeArrowheads="1"/>
          </p:cNvPicPr>
          <p:nvPr/>
        </p:nvPicPr>
        <p:blipFill>
          <a:blip r:embed="rId3" cstate="print">
            <a:lum bright="-14000" contrast="20000"/>
          </a:blip>
          <a:srcRect/>
          <a:stretch>
            <a:fillRect/>
          </a:stretch>
        </p:blipFill>
        <p:spPr bwMode="auto">
          <a:xfrm>
            <a:off x="6019800" y="44958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 txBox="1">
            <a:spLocks/>
          </p:cNvSpPr>
          <p:nvPr/>
        </p:nvSpPr>
        <p:spPr>
          <a:xfrm>
            <a:off x="8305800" y="6400800"/>
            <a:ext cx="4572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BF528-222D-415C-9C25-290D55BA266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/>
          </p:cNvSpPr>
          <p:nvPr/>
        </p:nvSpPr>
        <p:spPr bwMode="auto">
          <a:xfrm>
            <a:off x="381000" y="1447800"/>
            <a:ext cx="845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lvl="1" indent="-533400">
              <a:buFont typeface="Arial" charset="0"/>
              <a:buChar char="•"/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Drought stages (</a:t>
            </a:r>
            <a:r>
              <a:rPr lang="en-CA" b="1" dirty="0" smtClean="0">
                <a:latin typeface="Arial" pitchFamily="34" charset="0"/>
                <a:cs typeface="Arial" pitchFamily="34" charset="0"/>
              </a:rPr>
              <a:t>Normal, Moderate, Severe and Extreme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) determined through assessment of drought indicators and preparedness level</a:t>
            </a:r>
          </a:p>
        </p:txBody>
      </p:sp>
      <p:sp>
        <p:nvSpPr>
          <p:cNvPr id="48131" name="Text Box 12"/>
          <p:cNvSpPr txBox="1">
            <a:spLocks noChangeArrowheads="1"/>
          </p:cNvSpPr>
          <p:nvPr/>
        </p:nvSpPr>
        <p:spPr bwMode="auto">
          <a:xfrm>
            <a:off x="685800" y="838200"/>
            <a:ext cx="762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algn="ctr"/>
            <a:r>
              <a:rPr lang="en-CA" sz="3600" b="1" dirty="0" smtClean="0">
                <a:latin typeface="Arial" pitchFamily="34" charset="0"/>
                <a:cs typeface="Arial" pitchFamily="34" charset="0"/>
              </a:rPr>
              <a:t>Assessment of Drought Stage</a:t>
            </a:r>
            <a:endParaRPr lang="en-CA" sz="3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2819400"/>
          <a:ext cx="7772401" cy="3429002"/>
        </p:xfrm>
        <a:graphic>
          <a:graphicData uri="http://schemas.openxmlformats.org/drawingml/2006/table">
            <a:tbl>
              <a:tblPr/>
              <a:tblGrid>
                <a:gridCol w="2132013"/>
                <a:gridCol w="1500187"/>
                <a:gridCol w="1381125"/>
                <a:gridCol w="1379539"/>
                <a:gridCol w="1379537"/>
              </a:tblGrid>
              <a:tr h="5064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Drought Indicator</a:t>
                      </a:r>
                      <a:endParaRPr kumimoji="0" lang="en-C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Preparedness Level</a:t>
                      </a:r>
                      <a:endParaRPr kumimoji="0" lang="en-C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8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None</a:t>
                      </a:r>
                      <a:endParaRPr kumimoji="0" lang="en-C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Medium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kumimoji="0" lang="en-C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kumimoji="0" lang="en-C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kumimoji="0" lang="en-C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kumimoji="0" lang="en-C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Moderately dry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Moderate 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Moderate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Moderate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kumimoji="0" lang="en-C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Severely dry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Severe 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Severe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Severe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Moderate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Extremely dry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Extreme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Extreme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Severe</a:t>
                      </a:r>
                      <a:endParaRPr kumimoji="0" lang="en-C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Moderate</a:t>
                      </a:r>
                      <a:endParaRPr kumimoji="0" lang="en-C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8"/>
          <p:cNvSpPr txBox="1">
            <a:spLocks/>
          </p:cNvSpPr>
          <p:nvPr/>
        </p:nvSpPr>
        <p:spPr>
          <a:xfrm>
            <a:off x="8305800" y="6400800"/>
            <a:ext cx="4572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BF528-222D-415C-9C25-290D55BA266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6073914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/>
              <a:t>http://www.gov.mb.ca/conservation/waterstewardship/water_info/hydrology/drought.html</a:t>
            </a:r>
          </a:p>
        </p:txBody>
      </p:sp>
      <p:pic>
        <p:nvPicPr>
          <p:cNvPr id="7" name="Picture 6" descr="PIC 3m Report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671" y="1757065"/>
            <a:ext cx="3356262" cy="43433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 descr="Basins_active_flow_condition Report Map 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768438"/>
            <a:ext cx="3048610" cy="43118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133600" y="533400"/>
            <a:ext cx="510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algn="ctr"/>
            <a:r>
              <a:rPr lang="en-CA" sz="3600" b="1" dirty="0" smtClean="0">
                <a:latin typeface="Arial" pitchFamily="34" charset="0"/>
                <a:cs typeface="Arial" pitchFamily="34" charset="0"/>
              </a:rPr>
              <a:t>Reporting</a:t>
            </a:r>
            <a:endParaRPr lang="en-CA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12954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 typeface="Arial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Reporting on Water </a:t>
            </a:r>
            <a:r>
              <a:rPr lang="en-US" dirty="0"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vailability and Drought </a:t>
            </a:r>
            <a:r>
              <a:rPr lang="en-US" dirty="0">
                <a:latin typeface="Arial" pitchFamily="34" charset="0"/>
                <a:cs typeface="Arial" pitchFamily="34" charset="0"/>
              </a:rPr>
              <a:t>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onditions </a:t>
            </a:r>
          </a:p>
        </p:txBody>
      </p:sp>
      <p:sp>
        <p:nvSpPr>
          <p:cNvPr id="13" name="Slide Number Placeholder 8"/>
          <p:cNvSpPr txBox="1">
            <a:spLocks/>
          </p:cNvSpPr>
          <p:nvPr/>
        </p:nvSpPr>
        <p:spPr>
          <a:xfrm>
            <a:off x="8305800" y="6400800"/>
            <a:ext cx="4572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BF528-222D-415C-9C25-290D55BA266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2"/>
          <p:cNvSpPr>
            <a:spLocks/>
          </p:cNvSpPr>
          <p:nvPr/>
        </p:nvSpPr>
        <p:spPr bwMode="auto">
          <a:xfrm>
            <a:off x="0" y="838200"/>
            <a:ext cx="8915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CA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9875" name="Text Box 4"/>
          <p:cNvSpPr txBox="1">
            <a:spLocks noChangeArrowheads="1"/>
          </p:cNvSpPr>
          <p:nvPr/>
        </p:nvSpPr>
        <p:spPr bwMode="auto">
          <a:xfrm>
            <a:off x="1752600" y="2667000"/>
            <a:ext cx="533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eaLnBrk="0" hangingPunct="0">
              <a:spcBef>
                <a:spcPct val="50000"/>
              </a:spcBef>
              <a:buClr>
                <a:schemeClr val="tx1"/>
              </a:buClr>
            </a:pPr>
            <a:r>
              <a:rPr lang="en-US" sz="3200" b="1" i="1" dirty="0" smtClean="0">
                <a:latin typeface="Arial" charset="0"/>
                <a:cs typeface="Arial" charset="0"/>
              </a:rPr>
              <a:t>Thank you</a:t>
            </a:r>
          </a:p>
        </p:txBody>
      </p:sp>
      <p:sp>
        <p:nvSpPr>
          <p:cNvPr id="5" name="Slide Number Placeholder 8"/>
          <p:cNvSpPr txBox="1">
            <a:spLocks/>
          </p:cNvSpPr>
          <p:nvPr/>
        </p:nvSpPr>
        <p:spPr>
          <a:xfrm>
            <a:off x="8305800" y="6400800"/>
            <a:ext cx="4572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BF528-222D-415C-9C25-290D55BA266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4876800" cy="2590800"/>
          </a:xfrm>
        </p:spPr>
        <p:txBody>
          <a:bodyPr/>
          <a:lstStyle/>
          <a:p>
            <a:pPr marL="542925" indent="-542925"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Context</a:t>
            </a:r>
          </a:p>
          <a:p>
            <a:pPr marL="542925" indent="-542925"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Defining Drought</a:t>
            </a:r>
            <a:endParaRPr lang="en-CA" sz="2400" dirty="0" smtClean="0">
              <a:latin typeface="Arial" charset="0"/>
              <a:cs typeface="Arial" charset="0"/>
            </a:endParaRPr>
          </a:p>
          <a:p>
            <a:pPr marL="542925" indent="-542925" eaLnBrk="1" hangingPunct="1">
              <a:lnSpc>
                <a:spcPct val="80000"/>
              </a:lnSpc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Determining Drought</a:t>
            </a:r>
          </a:p>
          <a:p>
            <a:pPr marL="542925" indent="-542925"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Drought Indicator</a:t>
            </a:r>
          </a:p>
          <a:p>
            <a:pPr marL="542925" indent="-542925"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Preparedness </a:t>
            </a:r>
          </a:p>
          <a:p>
            <a:pPr marL="542925" indent="-542925"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Assessment of Drought Stages</a:t>
            </a:r>
          </a:p>
          <a:p>
            <a:pPr marL="542925" indent="-542925"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Reporting</a:t>
            </a:r>
          </a:p>
          <a:p>
            <a:pPr marL="723900" indent="-723900"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marL="857250"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CA" sz="2400" dirty="0" smtClean="0">
              <a:latin typeface="Arial" charset="0"/>
              <a:cs typeface="Arial" charset="0"/>
            </a:endParaRPr>
          </a:p>
        </p:txBody>
      </p:sp>
      <p:sp>
        <p:nvSpPr>
          <p:cNvPr id="18435" name="Title 5"/>
          <p:cNvSpPr>
            <a:spLocks noGrp="1"/>
          </p:cNvSpPr>
          <p:nvPr>
            <p:ph type="title"/>
          </p:nvPr>
        </p:nvSpPr>
        <p:spPr>
          <a:xfrm>
            <a:off x="685800" y="838200"/>
            <a:ext cx="6629400" cy="914400"/>
          </a:xfrm>
        </p:spPr>
        <p:txBody>
          <a:bodyPr/>
          <a:lstStyle/>
          <a:p>
            <a:r>
              <a:rPr lang="en-CA" sz="3600" b="1" dirty="0" smtClean="0"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3029" y="1676400"/>
            <a:ext cx="3507673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BoHarrison\AppData\Local\Microsoft\Windows\Temporary Internet Files\Content.Outlook\2LJ5QYYQ\Southport Bridge June 2 2002 (2).jpg"/>
          <p:cNvPicPr>
            <a:picLocks noChangeAspect="1" noChangeArrowheads="1"/>
          </p:cNvPicPr>
          <p:nvPr/>
        </p:nvPicPr>
        <p:blipFill>
          <a:blip r:embed="rId4" cstate="print"/>
          <a:srcRect b="61600"/>
          <a:stretch>
            <a:fillRect/>
          </a:stretch>
        </p:blipFill>
        <p:spPr bwMode="auto">
          <a:xfrm>
            <a:off x="5238750" y="4191000"/>
            <a:ext cx="3600450" cy="2133600"/>
          </a:xfrm>
          <a:prstGeom prst="rect">
            <a:avLst/>
          </a:prstGeom>
          <a:noFill/>
        </p:spPr>
      </p:pic>
      <p:sp>
        <p:nvSpPr>
          <p:cNvPr id="10" name="Slide Number Placeholder 8"/>
          <p:cNvSpPr txBox="1">
            <a:spLocks/>
          </p:cNvSpPr>
          <p:nvPr/>
        </p:nvSpPr>
        <p:spPr>
          <a:xfrm>
            <a:off x="8305800" y="6400800"/>
            <a:ext cx="4572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BF528-222D-415C-9C25-290D55BA266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2286000" y="533400"/>
            <a:ext cx="533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CA" sz="3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Historical Drought</a:t>
            </a:r>
            <a:endParaRPr lang="en-CA" sz="36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2667000" cy="1839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762000" y="2743200"/>
            <a:ext cx="2209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Red River 1936 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0" y="5181600"/>
            <a:ext cx="4267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000" dirty="0" smtClean="0">
                <a:latin typeface="Arial" charset="0"/>
                <a:cs typeface="Arial" charset="0"/>
              </a:rPr>
              <a:t>Are </a:t>
            </a:r>
            <a:r>
              <a:rPr lang="en-CA" sz="2000" dirty="0">
                <a:latin typeface="Arial" charset="0"/>
                <a:cs typeface="Arial" charset="0"/>
              </a:rPr>
              <a:t>we prepared for a prolonged </a:t>
            </a:r>
            <a:r>
              <a:rPr lang="en-CA" sz="2000" dirty="0" smtClean="0">
                <a:latin typeface="Arial" charset="0"/>
                <a:cs typeface="Arial" charset="0"/>
              </a:rPr>
              <a:t>drought?</a:t>
            </a:r>
          </a:p>
          <a:p>
            <a:r>
              <a:rPr lang="en-CA" sz="2000" dirty="0" smtClean="0">
                <a:latin typeface="Arial" charset="0"/>
                <a:cs typeface="Arial" charset="0"/>
              </a:rPr>
              <a:t>Are </a:t>
            </a:r>
            <a:r>
              <a:rPr lang="en-CA" sz="2000" dirty="0">
                <a:latin typeface="Arial" charset="0"/>
                <a:cs typeface="Arial" charset="0"/>
              </a:rPr>
              <a:t>our water supplies sufficient</a:t>
            </a:r>
            <a:r>
              <a:rPr lang="en-CA" sz="2000" dirty="0" smtClean="0">
                <a:latin typeface="Arial" charset="0"/>
                <a:cs typeface="Arial" charset="0"/>
              </a:rPr>
              <a:t>?</a:t>
            </a:r>
          </a:p>
          <a:p>
            <a:r>
              <a:rPr lang="en-CA" sz="2000" dirty="0" smtClean="0">
                <a:latin typeface="Arial" charset="0"/>
                <a:cs typeface="Arial" charset="0"/>
              </a:rPr>
              <a:t>How do we know if we are in a drought? </a:t>
            </a:r>
            <a:endParaRPr lang="en-CA" sz="2000" dirty="0">
              <a:latin typeface="Arial" charset="0"/>
              <a:cs typeface="Arial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152400" y="3230191"/>
            <a:ext cx="2819400" cy="18752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14400" y="4648200"/>
            <a:ext cx="2057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Red 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River 1988 </a:t>
            </a:r>
            <a:endParaRPr lang="en-US" sz="16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4" name="rg_hi" descr="http://t2.gstatic.com/images?q=tbn:ANd9GcRTVbUyL1Au7lO6N5EDX_gRtXbKrwV9Ta-DvEs_fE-p7dxw0HZM">
            <a:hlinkClick r:id="rId5"/>
          </p:cNvPr>
          <p:cNvPicPr>
            <a:picLocks/>
          </p:cNvPicPr>
          <p:nvPr/>
        </p:nvPicPr>
        <p:blipFill>
          <a:blip r:embed="rId6" cstate="print">
            <a:lum bright="16000"/>
          </a:blip>
          <a:srcRect/>
          <a:stretch>
            <a:fillRect/>
          </a:stretch>
        </p:blipFill>
        <p:spPr bwMode="auto">
          <a:xfrm>
            <a:off x="3200400" y="3505200"/>
            <a:ext cx="2524125" cy="151447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pic>
        <p:nvPicPr>
          <p:cNvPr id="13314" name="Picture 2" descr="http://media.winnipegfreepress.com/images/37720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124200"/>
            <a:ext cx="2971800" cy="198438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172200" y="43434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Winnipeg Free Press, Jan 25, 2012</a:t>
            </a:r>
            <a:endParaRPr lang="en-CA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6" descr="Doug Chorney, who farms just under 1,500 acres of wheat, oats and canola about 35 kilometres north-east of Winnipeg is seen in a field with large drought cracks in the ground, Aug. 30, 2011. Mr. Chorney will be receiving both flood and drought insurance this year. - Doug Chorney, who farms just under 1,500 acres of wheat, oats and canola about 35 kilometres north-east of Winnipeg is seen in a field with large drought cracks in the ground, Aug. 30, 2011. Mr. Chorney will be receiving both flood and drought insurance this year. | John Woods/The Globe and Mai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1295400"/>
            <a:ext cx="2939140" cy="1752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6019800" y="21336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Aug 2011, near Winnipeg, The Globe and Mail</a:t>
            </a:r>
          </a:p>
        </p:txBody>
      </p:sp>
      <p:pic>
        <p:nvPicPr>
          <p:cNvPr id="19" name="Content Placeholder 3" descr="C:\Users\whildebran\Desktop\120321-_STDUP_GRASS_FIRE_15.jpg"/>
          <p:cNvPicPr>
            <a:picLocks/>
          </p:cNvPicPr>
          <p:nvPr/>
        </p:nvPicPr>
        <p:blipFill>
          <a:blip r:embed="rId9" cstate="print">
            <a:lum bright="14000"/>
          </a:blip>
          <a:srcRect/>
          <a:stretch>
            <a:fillRect/>
          </a:stretch>
        </p:blipFill>
        <p:spPr bwMode="auto">
          <a:xfrm>
            <a:off x="4038600" y="4934132"/>
            <a:ext cx="2971800" cy="1905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419600" y="6273225"/>
            <a:ext cx="2026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March 2012</a:t>
            </a:r>
            <a:endParaRPr lang="en-CA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124201" y="1295400"/>
            <a:ext cx="2590800" cy="2057400"/>
            <a:chOff x="5791200" y="3946594"/>
            <a:chExt cx="3228419" cy="2606606"/>
          </a:xfrm>
        </p:grpSpPr>
        <p:pic>
          <p:nvPicPr>
            <p:cNvPr id="22" name="Picture 2" descr="D:\Kashem\MCW Interview\300px-Palliser's_Triangle_map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="" xmlns:a14="http://schemas.microsoft.com/office/drawing/2010/main">
                    <a14:imgLayer r:embed="rId11">
                      <a14:imgEffect>
                        <a14:brightnessContrast bright="-8000" contrast="-3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3946594"/>
              <a:ext cx="3228419" cy="260660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7162800" y="4191000"/>
              <a:ext cx="1640691" cy="684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Palliser Triangle</a:t>
              </a:r>
              <a:endPara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Slide Number Placeholder 8"/>
          <p:cNvSpPr txBox="1">
            <a:spLocks/>
          </p:cNvSpPr>
          <p:nvPr/>
        </p:nvSpPr>
        <p:spPr>
          <a:xfrm>
            <a:off x="8305800" y="6400800"/>
            <a:ext cx="4572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BF528-222D-415C-9C25-290D55BA266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95400" y="11430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Arial" pitchFamily="34" charset="0"/>
              <a:buChar char="•"/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 Red River’s low flows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1447800" y="1676400"/>
          <a:ext cx="6705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1447800" y="4267200"/>
          <a:ext cx="6705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Slide Number Placeholder 8"/>
          <p:cNvSpPr txBox="1">
            <a:spLocks/>
          </p:cNvSpPr>
          <p:nvPr/>
        </p:nvSpPr>
        <p:spPr>
          <a:xfrm>
            <a:off x="8305800" y="6400800"/>
            <a:ext cx="4572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BF528-222D-415C-9C25-290D55BA266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/>
          </p:cNvSpPr>
          <p:nvPr/>
        </p:nvSpPr>
        <p:spPr bwMode="auto">
          <a:xfrm>
            <a:off x="533400" y="2209800"/>
            <a:ext cx="8229600" cy="2590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i="1" dirty="0">
                <a:latin typeface="Arial" charset="0"/>
                <a:cs typeface="Arial" charset="0"/>
              </a:rPr>
              <a:t>Drought is a natural hazard caused by a shortage of water resulting in direct impacts on both human and environmental wellbeing, for a given period of time, for any location(s) where natural or managed water systems fail to meet the typical water demand for human and environmental </a:t>
            </a:r>
            <a:r>
              <a:rPr lang="en-US" b="1" i="1" dirty="0" smtClean="0">
                <a:latin typeface="Arial" charset="0"/>
                <a:cs typeface="Arial" charset="0"/>
              </a:rPr>
              <a:t>uses</a:t>
            </a:r>
            <a:endParaRPr lang="en-CA" b="1" i="1" dirty="0">
              <a:latin typeface="Arial" charset="0"/>
              <a:cs typeface="Arial" charset="0"/>
            </a:endParaRPr>
          </a:p>
          <a:p>
            <a:pPr marL="990600" lvl="1" indent="-533400" eaLnBrk="0" hangingPunct="0">
              <a:buFont typeface="Wingdings" pitchFamily="2" charset="2"/>
              <a:buChar char="Ø"/>
            </a:pPr>
            <a:endParaRPr lang="en-US" b="1" i="1" dirty="0">
              <a:latin typeface="Arial" charset="0"/>
              <a:cs typeface="Arial" charset="0"/>
            </a:endParaRPr>
          </a:p>
          <a:p>
            <a:pPr eaLnBrk="0" hangingPunct="0"/>
            <a:endParaRPr lang="en-US" b="1" i="1" dirty="0">
              <a:latin typeface="Arial" charset="0"/>
              <a:cs typeface="Arial" charset="0"/>
            </a:endParaRPr>
          </a:p>
        </p:txBody>
      </p:sp>
      <p:sp>
        <p:nvSpPr>
          <p:cNvPr id="40963" name="Text Box 12"/>
          <p:cNvSpPr txBox="1">
            <a:spLocks noChangeArrowheads="1"/>
          </p:cNvSpPr>
          <p:nvPr/>
        </p:nvSpPr>
        <p:spPr bwMode="auto">
          <a:xfrm>
            <a:off x="2362200" y="1066801"/>
            <a:ext cx="449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 smtClean="0">
                <a:latin typeface="Arial" charset="0"/>
                <a:cs typeface="Arial" charset="0"/>
              </a:rPr>
              <a:t>Defining Drought</a:t>
            </a:r>
            <a:endParaRPr lang="en-CA" sz="3600" b="1" dirty="0">
              <a:latin typeface="Arial" charset="0"/>
              <a:cs typeface="Arial" charset="0"/>
            </a:endParaRPr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8305800" y="6400800"/>
            <a:ext cx="4572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BF528-222D-415C-9C25-290D55BA266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/>
          </p:cNvSpPr>
          <p:nvPr/>
        </p:nvSpPr>
        <p:spPr bwMode="auto">
          <a:xfrm>
            <a:off x="457200" y="18288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1813" lvl="1" indent="-531813">
              <a:buFont typeface="Arial" charset="0"/>
              <a:buChar char="•"/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How do we know if we are experiencing a drought?</a:t>
            </a:r>
          </a:p>
          <a:p>
            <a:pPr marL="533400" lvl="1" indent="-533400">
              <a:buFont typeface="Arial" charset="0"/>
              <a:buChar char="•"/>
            </a:pPr>
            <a:endParaRPr lang="en-CA" dirty="0" smtClean="0">
              <a:latin typeface="Arial" pitchFamily="34" charset="0"/>
              <a:cs typeface="Arial" pitchFamily="34" charset="0"/>
            </a:endParaRPr>
          </a:p>
          <a:p>
            <a:pPr marL="533400" lvl="1" indent="-533400">
              <a:buFont typeface="Arial" charset="0"/>
              <a:buChar char="•"/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Assess two components:</a:t>
            </a:r>
          </a:p>
          <a:p>
            <a:pPr marL="990600" lvl="2" indent="-458788">
              <a:buFont typeface="Wingdings" pitchFamily="2" charset="2"/>
              <a:buChar char="Ø"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Indicators</a:t>
            </a:r>
          </a:p>
          <a:p>
            <a:pPr marL="990600" lvl="2" indent="-458788">
              <a:buFont typeface="Wingdings" pitchFamily="2" charset="2"/>
              <a:buChar char="Ø"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Preparedness levels</a:t>
            </a:r>
          </a:p>
          <a:p>
            <a:pPr marL="533400" lvl="1" indent="-533400">
              <a:buFont typeface="Arial" charset="0"/>
              <a:buChar char="•"/>
            </a:pPr>
            <a:endParaRPr lang="en-CA" dirty="0" smtClean="0">
              <a:latin typeface="Arial" pitchFamily="34" charset="0"/>
              <a:cs typeface="Arial" pitchFamily="34" charset="0"/>
            </a:endParaRPr>
          </a:p>
          <a:p>
            <a:pPr marL="990600" lvl="2" indent="-533400">
              <a:buFont typeface="Arial" charset="0"/>
              <a:buChar char="•"/>
            </a:pPr>
            <a:endParaRPr lang="en-CA" dirty="0" smtClean="0">
              <a:latin typeface="Arial" pitchFamily="34" charset="0"/>
              <a:cs typeface="Arial" pitchFamily="34" charset="0"/>
            </a:endParaRPr>
          </a:p>
          <a:p>
            <a:pPr marL="990600" lvl="2" indent="-533400"/>
            <a:endParaRPr lang="en-C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Text Box 12"/>
          <p:cNvSpPr txBox="1">
            <a:spLocks noChangeArrowheads="1"/>
          </p:cNvSpPr>
          <p:nvPr/>
        </p:nvSpPr>
        <p:spPr bwMode="auto">
          <a:xfrm>
            <a:off x="1219200" y="838200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ctr"/>
            <a:r>
              <a:rPr lang="en-CA" sz="3600" b="1" dirty="0">
                <a:latin typeface="Arial" pitchFamily="34" charset="0"/>
                <a:cs typeface="Arial" pitchFamily="34" charset="0"/>
              </a:rPr>
              <a:t>Determining Drought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5715000" y="1828800"/>
            <a:ext cx="2819400" cy="18752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6" descr="Doug Chorney, who farms just under 1,500 acres of wheat, oats and canola about 35 kilometres north-east of Winnipeg is seen in a field with large drought cracks in the ground, Aug. 30, 2011. Mr. Chorney will be receiving both flood and drought insurance this year. - Doug Chorney, who farms just under 1,500 acres of wheat, oats and canola about 35 kilometres north-east of Winnipeg is seen in a field with large drought cracks in the ground, Aug. 30, 2011. Mr. Chorney will be receiving both flood and drought insurance this year. | John Woods/The Globe and M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267200"/>
            <a:ext cx="2939140" cy="1752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Slide Number Placeholder 8"/>
          <p:cNvSpPr txBox="1">
            <a:spLocks/>
          </p:cNvSpPr>
          <p:nvPr/>
        </p:nvSpPr>
        <p:spPr>
          <a:xfrm>
            <a:off x="8305800" y="6400800"/>
            <a:ext cx="4572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BF528-222D-415C-9C25-290D55BA266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/>
          </p:cNvSpPr>
          <p:nvPr/>
        </p:nvSpPr>
        <p:spPr bwMode="auto">
          <a:xfrm>
            <a:off x="381000" y="1524000"/>
            <a:ext cx="5486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lvl="1" indent="-533400">
              <a:buFont typeface="Arial" charset="0"/>
              <a:buChar char="•"/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Drought indicators help to determine if the basin conditions are:</a:t>
            </a:r>
          </a:p>
          <a:p>
            <a:pPr marL="990600" lvl="2" indent="-533400">
              <a:buFont typeface="Wingdings" pitchFamily="2" charset="2"/>
              <a:buChar char="Ø"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Normal</a:t>
            </a:r>
          </a:p>
          <a:p>
            <a:pPr marL="990600" lvl="2" indent="-533400">
              <a:buFont typeface="Wingdings" pitchFamily="2" charset="2"/>
              <a:buChar char="Ø"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Moderately dry</a:t>
            </a:r>
          </a:p>
          <a:p>
            <a:pPr marL="990600" lvl="2" indent="-533400">
              <a:buFont typeface="Wingdings" pitchFamily="2" charset="2"/>
              <a:buChar char="Ø"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Severely dry</a:t>
            </a:r>
          </a:p>
          <a:p>
            <a:pPr marL="990600" lvl="2" indent="-533400">
              <a:buFont typeface="Wingdings" pitchFamily="2" charset="2"/>
              <a:buChar char="Ø"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Extremely dry</a:t>
            </a:r>
          </a:p>
          <a:p>
            <a:pPr marL="533400" lvl="1" indent="-533400">
              <a:buFont typeface="Arial" charset="0"/>
              <a:buChar char="•"/>
            </a:pPr>
            <a:endParaRPr lang="en-CA" dirty="0" smtClean="0">
              <a:latin typeface="Arial" pitchFamily="34" charset="0"/>
              <a:cs typeface="Arial" pitchFamily="34" charset="0"/>
            </a:endParaRPr>
          </a:p>
          <a:p>
            <a:pPr marL="533400" lvl="1" indent="-533400">
              <a:buFont typeface="Arial" charset="0"/>
              <a:buChar char="•"/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Developed primary and secondary indicators for Manitoba</a:t>
            </a:r>
          </a:p>
          <a:p>
            <a:pPr marL="990600" lvl="2" indent="-533400">
              <a:buFont typeface="Wingdings" pitchFamily="2" charset="2"/>
              <a:buChar char="Ø"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Primary: Precipitation and Streamflow</a:t>
            </a:r>
          </a:p>
          <a:p>
            <a:pPr marL="990600" lvl="2" indent="-533400">
              <a:buFont typeface="Wingdings" pitchFamily="2" charset="2"/>
              <a:buChar char="Ø"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Secondary: Groundwater </a:t>
            </a:r>
          </a:p>
          <a:p>
            <a:pPr marL="990600" lvl="2" indent="-533400"/>
            <a:endParaRPr lang="en-C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Text Box 12"/>
          <p:cNvSpPr txBox="1">
            <a:spLocks noChangeArrowheads="1"/>
          </p:cNvSpPr>
          <p:nvPr/>
        </p:nvSpPr>
        <p:spPr bwMode="auto">
          <a:xfrm>
            <a:off x="1219200" y="838200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ctr"/>
            <a:r>
              <a:rPr lang="en-CA" sz="3600" b="1" dirty="0" smtClean="0">
                <a:latin typeface="Arial" pitchFamily="34" charset="0"/>
                <a:cs typeface="Arial" pitchFamily="34" charset="0"/>
              </a:rPr>
              <a:t>Drought Indicators</a:t>
            </a:r>
            <a:endParaRPr lang="en-CA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12892" t="5170" r="62891" b="9273"/>
          <a:stretch>
            <a:fillRect/>
          </a:stretch>
        </p:blipFill>
        <p:spPr bwMode="auto">
          <a:xfrm>
            <a:off x="5943600" y="2057400"/>
            <a:ext cx="2971800" cy="3962400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8" name="Slide Number Placeholder 8"/>
          <p:cNvSpPr txBox="1">
            <a:spLocks/>
          </p:cNvSpPr>
          <p:nvPr/>
        </p:nvSpPr>
        <p:spPr>
          <a:xfrm>
            <a:off x="8305800" y="6400800"/>
            <a:ext cx="4572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BF528-222D-415C-9C25-290D55BA266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/>
          </p:cNvSpPr>
          <p:nvPr/>
        </p:nvSpPr>
        <p:spPr bwMode="auto">
          <a:xfrm>
            <a:off x="762000" y="2057400"/>
            <a:ext cx="670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2925" lvl="1" indent="-542925">
              <a:buFont typeface="Arial" pitchFamily="34" charset="0"/>
              <a:buChar char="•"/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Precipitation Indicators</a:t>
            </a:r>
          </a:p>
          <a:p>
            <a:pPr marL="895350" lvl="1" indent="-352425">
              <a:buFont typeface="Wingdings" pitchFamily="2" charset="2"/>
              <a:buChar char="Ø"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Percent of Median</a:t>
            </a:r>
          </a:p>
          <a:p>
            <a:pPr marL="895350" lvl="1" indent="-352425">
              <a:buFont typeface="Wingdings" pitchFamily="2" charset="2"/>
              <a:buChar char="Ø"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Precipitation Percentile</a:t>
            </a:r>
          </a:p>
          <a:p>
            <a:pPr marL="895350" lvl="1" indent="-352425">
              <a:buFont typeface="Wingdings" pitchFamily="2" charset="2"/>
              <a:buChar char="Ø"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542925" lvl="1" indent="-542925">
              <a:buFont typeface="Arial" pitchFamily="34" charset="0"/>
              <a:buChar char="•"/>
            </a:pPr>
            <a:r>
              <a:rPr lang="en-CA" dirty="0" err="1" smtClean="0">
                <a:latin typeface="Arial" pitchFamily="34" charset="0"/>
                <a:cs typeface="Arial" pitchFamily="34" charset="0"/>
              </a:rPr>
              <a:t>Streamflow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 Indicator</a:t>
            </a:r>
          </a:p>
          <a:p>
            <a:pPr marL="895350" lvl="1" indent="-352425">
              <a:buFont typeface="Wingdings" pitchFamily="2" charset="2"/>
              <a:buChar char="Ø"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Flow Percentile</a:t>
            </a:r>
          </a:p>
          <a:p>
            <a:pPr marL="895350" lvl="1" indent="-352425"/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542925" lvl="1" indent="-542925">
              <a:buFont typeface="Arial" pitchFamily="34" charset="0"/>
              <a:buChar char="•"/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Ground Water Indicator</a:t>
            </a:r>
          </a:p>
          <a:p>
            <a:pPr marL="1000125" lvl="2" indent="-457200">
              <a:buFont typeface="Wingdings" pitchFamily="2" charset="2"/>
              <a:buChar char="Ø"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Ground Water Level Percentile</a:t>
            </a:r>
          </a:p>
          <a:p>
            <a:pPr marL="447675" lvl="3" indent="-447675" defTabSz="990600"/>
            <a:endParaRPr lang="en-CA" dirty="0" smtClean="0">
              <a:latin typeface="Arial" pitchFamily="34" charset="0"/>
              <a:cs typeface="Arial" pitchFamily="34" charset="0"/>
            </a:endParaRPr>
          </a:p>
          <a:p>
            <a:pPr marL="895350" lvl="3" indent="-352425" defTabSz="990600"/>
            <a:endParaRPr lang="en-C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371600" y="990600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ctr"/>
            <a:r>
              <a:rPr lang="en-CA" sz="3600" b="1" dirty="0" smtClean="0">
                <a:latin typeface="Arial" pitchFamily="34" charset="0"/>
                <a:cs typeface="Arial" pitchFamily="34" charset="0"/>
              </a:rPr>
              <a:t>Drought Indicators (Contd..)</a:t>
            </a:r>
            <a:endParaRPr lang="en-CA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8305800" y="6400800"/>
            <a:ext cx="4572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BF528-222D-415C-9C25-290D55BA266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2"/>
          <p:cNvSpPr>
            <a:spLocks/>
          </p:cNvSpPr>
          <p:nvPr/>
        </p:nvSpPr>
        <p:spPr bwMode="auto">
          <a:xfrm>
            <a:off x="0" y="838200"/>
            <a:ext cx="8915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CA" b="1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13498424"/>
              </p:ext>
            </p:extLst>
          </p:nvPr>
        </p:nvGraphicFramePr>
        <p:xfrm>
          <a:off x="457200" y="1262253"/>
          <a:ext cx="8153399" cy="5333559"/>
        </p:xfrm>
        <a:graphic>
          <a:graphicData uri="http://schemas.openxmlformats.org/drawingml/2006/table">
            <a:tbl>
              <a:tblPr/>
              <a:tblGrid>
                <a:gridCol w="1447800"/>
                <a:gridCol w="1752600"/>
                <a:gridCol w="1752600"/>
                <a:gridCol w="1600200"/>
                <a:gridCol w="1600199"/>
              </a:tblGrid>
              <a:tr h="25013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Indicator Thresholds</a:t>
                      </a:r>
                      <a:endParaRPr lang="en-CA" sz="18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77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Percent (%) of Median Precipitation</a:t>
                      </a:r>
                      <a:endParaRPr lang="en-CA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Precipitation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Percentile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(Lowest 5</a:t>
                      </a:r>
                      <a:r>
                        <a:rPr lang="en-US" sz="1400" b="1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-20</a:t>
                      </a:r>
                      <a:r>
                        <a:rPr lang="en-US" sz="1400" b="1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-35</a:t>
                      </a:r>
                      <a:r>
                        <a:rPr lang="en-US" sz="1400" b="1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)</a:t>
                      </a:r>
                      <a:endParaRPr lang="en-CA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Flow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Percentile (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Seasonal) 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(Lowest 10</a:t>
                      </a:r>
                      <a:r>
                        <a:rPr lang="en-US" sz="1400" b="1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-20</a:t>
                      </a:r>
                      <a:r>
                        <a:rPr lang="en-US" sz="1400" b="1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-35</a:t>
                      </a:r>
                      <a:r>
                        <a:rPr lang="en-US" sz="1400" b="1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)</a:t>
                      </a:r>
                      <a:endParaRPr lang="en-CA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Ground Water Level</a:t>
                      </a:r>
                      <a:endParaRPr lang="en-CA" sz="14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Percentile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(Lowest 0.10</a:t>
                      </a:r>
                      <a:r>
                        <a:rPr lang="en-US" sz="1400" b="1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-5</a:t>
                      </a:r>
                      <a:r>
                        <a:rPr lang="en-US" sz="1400" b="1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-25</a:t>
                      </a:r>
                      <a:r>
                        <a:rPr lang="en-US" sz="1400" b="1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)</a:t>
                      </a:r>
                      <a:endParaRPr lang="en-CA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608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Actual precipitation compared to % of median for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1, 3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or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months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Most current month precipitation compared to historical lowest percentiles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Most current month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streamflow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compared to historical lowest percentiles for each season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Most current month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streamflow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compared to historical lowest percentiles for each season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Normal condition </a:t>
                      </a:r>
                      <a:endParaRPr lang="en-CA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&gt;80% of median for 3 months 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&gt;35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&gt;35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&gt;25</a:t>
                      </a:r>
                      <a:r>
                        <a:rPr lang="en-US" sz="1400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8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Moderately dry </a:t>
                      </a:r>
                      <a:endParaRPr lang="en-CA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60%-80% of median for 3 months or 12 months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20 -35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20 -35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5 -25</a:t>
                      </a:r>
                      <a:r>
                        <a:rPr lang="en-US" sz="1400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8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Severely dry </a:t>
                      </a:r>
                      <a:endParaRPr lang="en-CA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40%-60% of median for 1 month or 3 months 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5 -20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10 -20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10 -20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8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Extremely dry</a:t>
                      </a:r>
                      <a:endParaRPr lang="en-CA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&lt;40% of median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for either 1 month or 3 months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= or &lt;5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= or &lt;10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= or &lt;10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</a:t>
                      </a:r>
                      <a:endParaRPr lang="en-CA" sz="14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320" marR="55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447800" y="609600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ctr"/>
            <a:r>
              <a:rPr lang="en-CA" sz="3600" b="1" dirty="0" smtClean="0">
                <a:latin typeface="Arial" pitchFamily="34" charset="0"/>
                <a:cs typeface="Arial" pitchFamily="34" charset="0"/>
              </a:rPr>
              <a:t>Drought Indicators (Contd..)</a:t>
            </a:r>
            <a:endParaRPr lang="en-CA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 txBox="1">
            <a:spLocks/>
          </p:cNvSpPr>
          <p:nvPr/>
        </p:nvSpPr>
        <p:spPr>
          <a:xfrm>
            <a:off x="8610600" y="6477000"/>
            <a:ext cx="1524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BF528-222D-415C-9C25-290D55BA266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13469</TotalTime>
  <Words>648</Words>
  <Application>Microsoft Office PowerPoint</Application>
  <PresentationFormat>On-screen Show (4:3)</PresentationFormat>
  <Paragraphs>195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 Presentation</vt:lpstr>
      <vt:lpstr>Slide 1</vt:lpstr>
      <vt:lpstr>Outline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Communication Services Manitoba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Teranishi</dc:creator>
  <cp:lastModifiedBy>akashem</cp:lastModifiedBy>
  <cp:revision>1180</cp:revision>
  <dcterms:created xsi:type="dcterms:W3CDTF">2006-08-01T05:52:34Z</dcterms:created>
  <dcterms:modified xsi:type="dcterms:W3CDTF">2013-01-28T20:28:41Z</dcterms:modified>
</cp:coreProperties>
</file>