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3" r:id="rId5"/>
    <p:sldId id="264" r:id="rId6"/>
    <p:sldId id="265" r:id="rId7"/>
    <p:sldId id="262" r:id="rId8"/>
    <p:sldId id="261" r:id="rId9"/>
    <p:sldId id="267" r:id="rId10"/>
    <p:sldId id="272" r:id="rId11"/>
    <p:sldId id="270" r:id="rId12"/>
    <p:sldId id="271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15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1B010-376C-934C-BD62-00D3BD2AA147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13F71-2CC4-DE4F-AC31-E56997E4A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6C622-0350-4DE7-8853-62C5619B4DC6}" type="datetimeFigureOut">
              <a:rPr lang="en-CA" smtClean="0"/>
              <a:t>23/01/2013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65F43-5A52-4987-8DC3-DDB3DE801D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28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65F43-5A52-4987-8DC3-DDB3DE801D2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561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21BD-36B5-B94B-A8D2-156C8B3E6AF6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5812-CF71-3642-ABAB-AF13F344F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21BD-36B5-B94B-A8D2-156C8B3E6AF6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5812-CF71-3642-ABAB-AF13F344F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21BD-36B5-B94B-A8D2-156C8B3E6AF6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5812-CF71-3642-ABAB-AF13F344F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C851-CBE8-9E48-BD31-222FA1EDF27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51B5-5851-CA4C-BB94-4E49C2AB8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C851-CBE8-9E48-BD31-222FA1EDF27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51B5-5851-CA4C-BB94-4E49C2AB8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C851-CBE8-9E48-BD31-222FA1EDF27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51B5-5851-CA4C-BB94-4E49C2AB8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C851-CBE8-9E48-BD31-222FA1EDF27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51B5-5851-CA4C-BB94-4E49C2AB8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C851-CBE8-9E48-BD31-222FA1EDF27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51B5-5851-CA4C-BB94-4E49C2AB8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C851-CBE8-9E48-BD31-222FA1EDF27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51B5-5851-CA4C-BB94-4E49C2AB8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C851-CBE8-9E48-BD31-222FA1EDF27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51B5-5851-CA4C-BB94-4E49C2AB8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C851-CBE8-9E48-BD31-222FA1EDF27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51B5-5851-CA4C-BB94-4E49C2AB8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21BD-36B5-B94B-A8D2-156C8B3E6AF6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5812-CF71-3642-ABAB-AF13F344F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C851-CBE8-9E48-BD31-222FA1EDF27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51B5-5851-CA4C-BB94-4E49C2AB8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C851-CBE8-9E48-BD31-222FA1EDF27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51B5-5851-CA4C-BB94-4E49C2AB8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C851-CBE8-9E48-BD31-222FA1EDF27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51B5-5851-CA4C-BB94-4E49C2AB8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C851-CBE8-9E48-BD31-222FA1EDF27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51B5-5851-CA4C-BB94-4E49C2AB8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21BD-36B5-B94B-A8D2-156C8B3E6AF6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5812-CF71-3642-ABAB-AF13F344F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21BD-36B5-B94B-A8D2-156C8B3E6AF6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5812-CF71-3642-ABAB-AF13F344F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21BD-36B5-B94B-A8D2-156C8B3E6AF6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5812-CF71-3642-ABAB-AF13F344F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21BD-36B5-B94B-A8D2-156C8B3E6AF6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5812-CF71-3642-ABAB-AF13F344F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21BD-36B5-B94B-A8D2-156C8B3E6AF6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5812-CF71-3642-ABAB-AF13F344F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21BD-36B5-B94B-A8D2-156C8B3E6AF6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5812-CF71-3642-ABAB-AF13F344F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21BD-36B5-B94B-A8D2-156C8B3E6AF6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5812-CF71-3642-ABAB-AF13F344F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sidesimple_page2_ppt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621BD-36B5-B94B-A8D2-156C8B3E6AF6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5812-CF71-3642-ABAB-AF13F344F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AC851-CBE8-9E48-BD31-222FA1EDF27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51B5-5851-CA4C-BB94-4E49C2AB8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esentation ppt_MissionVision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2003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28426"/>
            <a:ext cx="7772400" cy="79695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CA" sz="3200" b="1" dirty="0"/>
              <a:t>Gross Evaporation Calculations and Database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5106"/>
            <a:ext cx="7929694" cy="13674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Presentation at PPWB Prairie Hydrology Workshop</a:t>
            </a:r>
          </a:p>
          <a:p>
            <a:r>
              <a:rPr lang="en-US" sz="2400" dirty="0" smtClean="0"/>
              <a:t>January 29, 2013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842" y="-1091779"/>
            <a:ext cx="15081723" cy="1166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4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5223"/>
            <a:ext cx="15081723" cy="1166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758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2385"/>
            <a:ext cx="7772400" cy="1204110"/>
          </a:xfrm>
        </p:spPr>
        <p:txBody>
          <a:bodyPr/>
          <a:lstStyle/>
          <a:p>
            <a:r>
              <a:rPr lang="en-CA" dirty="0" smtClean="0"/>
              <a:t>What Does the Future Hold?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154" y="1946495"/>
            <a:ext cx="8039478" cy="4344155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CA" sz="2800" dirty="0" smtClean="0"/>
              <a:t>Report with monthly gross evaporation data updated to 2010 and new  30-year average maps (1980 to 2010) for gross evaporation and precipitation will be completed soon.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CA" sz="28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800" dirty="0" smtClean="0"/>
              <a:t>??????? – PFRA no longer exists, and there is no mandate in the current organization to continue gross evaporation updates.</a:t>
            </a:r>
          </a:p>
        </p:txBody>
      </p:sp>
    </p:spTree>
    <p:extLst>
      <p:ext uri="{BB962C8B-B14F-4D97-AF65-F5344CB8AC3E}">
        <p14:creationId xmlns:p14="http://schemas.microsoft.com/office/powerpoint/2010/main" val="39205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42768" cy="4525963"/>
          </a:xfrm>
        </p:spPr>
        <p:txBody>
          <a:bodyPr>
            <a:normAutofit/>
          </a:bodyPr>
          <a:lstStyle/>
          <a:p>
            <a:r>
              <a:rPr lang="en-CA" sz="2800" dirty="0"/>
              <a:t>Why is gross evaporation data required by the PPWB</a:t>
            </a:r>
            <a:r>
              <a:rPr lang="en-CA" sz="2800" dirty="0" smtClean="0"/>
              <a:t>?</a:t>
            </a:r>
          </a:p>
          <a:p>
            <a:r>
              <a:rPr lang="en-CA" sz="2800" dirty="0"/>
              <a:t>How is Gross Evaporation Calculated</a:t>
            </a:r>
            <a:r>
              <a:rPr lang="en-CA" sz="2800" dirty="0" smtClean="0"/>
              <a:t>?</a:t>
            </a:r>
          </a:p>
          <a:p>
            <a:r>
              <a:rPr lang="en-CA" sz="2800" dirty="0" smtClean="0"/>
              <a:t>The Meyer Formula</a:t>
            </a:r>
          </a:p>
          <a:p>
            <a:r>
              <a:rPr lang="en-CA" sz="2800" dirty="0" smtClean="0"/>
              <a:t>The Future?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061" y="796955"/>
            <a:ext cx="8221211" cy="1057012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Why is gross evaporation data required by the PPWB?</a:t>
            </a:r>
            <a:endParaRPr lang="en-CA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061" y="1765426"/>
            <a:ext cx="8045043" cy="4888871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CA" sz="2400" dirty="0" smtClean="0"/>
              <a:t>Net evaporative losses from reservoirs are considered a consumptive use in calculating net depletion to natural flow for apportionment monitoring purposes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400" dirty="0" smtClean="0"/>
              <a:t>Various methods are currently used: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CA" sz="2400" dirty="0" smtClean="0"/>
              <a:t>Meyer Formula – Lake Diefenbaker, </a:t>
            </a:r>
            <a:r>
              <a:rPr lang="en-CA" sz="2400" dirty="0"/>
              <a:t>Reid </a:t>
            </a:r>
            <a:r>
              <a:rPr lang="en-CA" sz="2400" dirty="0" smtClean="0"/>
              <a:t>Lake</a:t>
            </a:r>
            <a:r>
              <a:rPr lang="en-CA" dirty="0" smtClean="0"/>
              <a:t>,</a:t>
            </a:r>
            <a:endParaRPr lang="en-CA" dirty="0"/>
          </a:p>
          <a:p>
            <a:pPr lvl="2" algn="l"/>
            <a:r>
              <a:rPr lang="en-CA" dirty="0" smtClean="0"/>
              <a:t>Tobin Lake, St. Mary Reservoir, </a:t>
            </a:r>
            <a:r>
              <a:rPr lang="en-CA" dirty="0" err="1" smtClean="0"/>
              <a:t>Waterton</a:t>
            </a:r>
            <a:r>
              <a:rPr lang="en-CA" dirty="0" smtClean="0"/>
              <a:t> Reservoir, </a:t>
            </a:r>
            <a:r>
              <a:rPr lang="en-CA" dirty="0" err="1" smtClean="0"/>
              <a:t>Moosomin</a:t>
            </a:r>
            <a:r>
              <a:rPr lang="en-CA" dirty="0" smtClean="0"/>
              <a:t> Reservoir, Pipestone Lake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CA" sz="2400" dirty="0" smtClean="0"/>
              <a:t>Morton’s Model – </a:t>
            </a:r>
            <a:r>
              <a:rPr lang="en-CA" sz="2400" dirty="0" err="1" smtClean="0"/>
              <a:t>Glennifer</a:t>
            </a:r>
            <a:r>
              <a:rPr lang="en-CA" sz="2400" dirty="0" smtClean="0"/>
              <a:t> Lake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CA" sz="2400" dirty="0" smtClean="0"/>
              <a:t>Penman’s (recently replaced Evaporation Pan station) – Lodge, Middle and Battle Creek basins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400" dirty="0" smtClean="0"/>
              <a:t>Various attempts over the years to assess the most appropriate methodology for computing gross evaporation for operational needs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CA" sz="2400" dirty="0" smtClean="0"/>
              <a:t>Discussion in PPWB Report No. 162 (Hopkinson, 2003)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3995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3733"/>
            <a:ext cx="7772400" cy="1577129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How is Gross Evaporation Calculated?</a:t>
            </a:r>
            <a:endParaRPr lang="en-CA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866" y="2239861"/>
            <a:ext cx="7900333" cy="381699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/>
              <a:t>Mass Transfer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/>
              <a:t>Energy Budget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/>
              <a:t>Water Budget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/>
              <a:t>Empirical Formulae (Meyer, Penman, etc.)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/>
              <a:t>Direct Measurement (pan)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06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071"/>
            <a:ext cx="7772400" cy="1124123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Use of the Meyer Formula on the Canadian Prairies</a:t>
            </a:r>
            <a:endParaRPr lang="en-CA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90939"/>
            <a:ext cx="7711580" cy="392015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CA" sz="2200" dirty="0" smtClean="0"/>
              <a:t>1962 study by McKay and </a:t>
            </a:r>
            <a:r>
              <a:rPr lang="en-CA" sz="2200" dirty="0" err="1" smtClean="0"/>
              <a:t>Stichling</a:t>
            </a:r>
            <a:r>
              <a:rPr lang="en-CA" sz="2200" dirty="0" smtClean="0"/>
              <a:t> on </a:t>
            </a:r>
            <a:r>
              <a:rPr lang="en-CA" sz="2200" dirty="0" err="1" smtClean="0"/>
              <a:t>Weyburn</a:t>
            </a:r>
            <a:r>
              <a:rPr lang="en-CA" sz="2200" dirty="0" smtClean="0"/>
              <a:t> Reservoir compared seven methods for evaporation determination including water budget, energy budget, pan and empirical formulae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200" dirty="0" smtClean="0"/>
              <a:t>Recommended the Meyer Formula for operational purposes because of data availability and simplicity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200" dirty="0" smtClean="0"/>
              <a:t>PPWB used the Meyer Formula to estimate gross evaporation for the period 1921 to 1950 at 15 locations (PPWB Report No. 5, 1952)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200" dirty="0" smtClean="0"/>
              <a:t>SNBB used the Meyer Formula to calculate gross evaporation for the period 1912 to 1967 at 17 locations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CA" sz="2200" dirty="0" smtClean="0"/>
              <a:t>PFRA refined the Meyer Formula for Prairie conditions and published updated data (Hydrology Reports #113, 121, 133 and 143)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CA" sz="1800" dirty="0" smtClean="0"/>
              <a:t>Data and maps are widely distributed and are used by federal and provincial governments, consultants and academia in the Canadian Prairies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CA" sz="2200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50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2181"/>
            <a:ext cx="7772400" cy="1174458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Meyer Formula</a:t>
            </a:r>
            <a:endParaRPr lang="en-CA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787" y="2441196"/>
            <a:ext cx="7600426" cy="3590487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CA" sz="2800" dirty="0" smtClean="0"/>
              <a:t>Requires only monthly: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800" dirty="0" smtClean="0"/>
              <a:t>Air Temperature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800" dirty="0" smtClean="0"/>
              <a:t>Wind Speed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800" dirty="0" smtClean="0"/>
              <a:t>Dew Point Temperature or Relative Humidity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CA" sz="2800" dirty="0"/>
          </a:p>
          <a:p>
            <a:pPr algn="l"/>
            <a:r>
              <a:rPr lang="en-CA" sz="2800" dirty="0" smtClean="0"/>
              <a:t>Water temperature data is estimated from air temperature as:</a:t>
            </a:r>
          </a:p>
          <a:p>
            <a:pPr algn="l"/>
            <a:endParaRPr lang="en-CA" sz="2800" dirty="0" smtClean="0"/>
          </a:p>
          <a:p>
            <a:pPr algn="l"/>
            <a:r>
              <a:rPr lang="en-CA" sz="2800" dirty="0" smtClean="0"/>
              <a:t>TW  </a:t>
            </a:r>
            <a:r>
              <a:rPr lang="en-CA" sz="2800" dirty="0"/>
              <a:t>=  0.60TA + B	</a:t>
            </a:r>
            <a:endParaRPr lang="en-CA" sz="2800" dirty="0" smtClean="0"/>
          </a:p>
          <a:p>
            <a:pPr algn="l"/>
            <a:r>
              <a:rPr lang="en-CA" sz="2800" dirty="0" smtClean="0"/>
              <a:t>where</a:t>
            </a:r>
            <a:r>
              <a:rPr lang="en-CA" sz="2800" dirty="0"/>
              <a:t>:	TW	=	monthly mean surface water temperature, in </a:t>
            </a:r>
            <a:r>
              <a:rPr lang="en-CA" sz="2800" dirty="0" err="1"/>
              <a:t>oC</a:t>
            </a:r>
            <a:r>
              <a:rPr lang="en-CA" sz="2800" dirty="0"/>
              <a:t>,</a:t>
            </a:r>
          </a:p>
          <a:p>
            <a:pPr algn="l"/>
            <a:r>
              <a:rPr lang="en-CA" sz="2800" dirty="0" smtClean="0"/>
              <a:t>		TA</a:t>
            </a:r>
            <a:r>
              <a:rPr lang="en-CA" sz="2800" dirty="0"/>
              <a:t>	=	monthly mean air temperature, in </a:t>
            </a:r>
            <a:r>
              <a:rPr lang="en-CA" sz="2800" dirty="0" err="1"/>
              <a:t>oC</a:t>
            </a:r>
            <a:r>
              <a:rPr lang="en-CA" sz="2800" dirty="0"/>
              <a:t>, and</a:t>
            </a:r>
          </a:p>
          <a:p>
            <a:pPr algn="l"/>
            <a:r>
              <a:rPr lang="en-CA" sz="2800" dirty="0" smtClean="0"/>
              <a:t>		B</a:t>
            </a:r>
            <a:r>
              <a:rPr lang="en-CA" sz="2800" dirty="0"/>
              <a:t>	=	intercept value corresponding to the month under </a:t>
            </a:r>
            <a:r>
              <a:rPr lang="en-CA" sz="2800" dirty="0" smtClean="0"/>
              <a:t>						consideration and location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6825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5009"/>
            <a:ext cx="7772400" cy="1073791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Meyer Formula</a:t>
            </a:r>
            <a:endParaRPr lang="en-CA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83140"/>
            <a:ext cx="6400800" cy="3791824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73275"/>
            <a:ext cx="8055528" cy="3941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8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721" y="579422"/>
            <a:ext cx="2884020" cy="6103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70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777875"/>
            <a:ext cx="6632575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20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402</Words>
  <Application>Microsoft Office PowerPoint</Application>
  <PresentationFormat>On-screen Show (4:3)</PresentationFormat>
  <Paragraphs>49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Office Theme</vt:lpstr>
      <vt:lpstr> Gross Evaporation Calculations and Database </vt:lpstr>
      <vt:lpstr>Overview</vt:lpstr>
      <vt:lpstr>Why is gross evaporation data required by the PPWB?</vt:lpstr>
      <vt:lpstr>How is Gross Evaporation Calculated?</vt:lpstr>
      <vt:lpstr>Use of the Meyer Formula on the Canadian Prairies</vt:lpstr>
      <vt:lpstr>Meyer Formula</vt:lpstr>
      <vt:lpstr>Meyer Formula</vt:lpstr>
      <vt:lpstr>PowerPoint Presentation</vt:lpstr>
      <vt:lpstr>PowerPoint Presentation</vt:lpstr>
      <vt:lpstr>PowerPoint Presentation</vt:lpstr>
      <vt:lpstr>PowerPoint Presentation</vt:lpstr>
      <vt:lpstr>What Does the Future Hold?</vt:lpstr>
    </vt:vector>
  </TitlesOfParts>
  <Company>Agriculture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Marie-claude hemond</dc:creator>
  <cp:lastModifiedBy>Woodvine, Ron</cp:lastModifiedBy>
  <cp:revision>26</cp:revision>
  <dcterms:created xsi:type="dcterms:W3CDTF">2012-11-21T16:10:01Z</dcterms:created>
  <dcterms:modified xsi:type="dcterms:W3CDTF">2013-01-23T22:21:07Z</dcterms:modified>
</cp:coreProperties>
</file>