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diagrams/data2.xml" ContentType="application/vnd.openxmlformats-officedocument.drawingml.diagramData+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Default Extension="tiff" ContentType="image/tiff"/>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7">
  <p:sldMasterIdLst>
    <p:sldMasterId id="2147483648" r:id="rId1"/>
  </p:sldMasterIdLst>
  <p:notesMasterIdLst>
    <p:notesMasterId r:id="rId33"/>
  </p:notesMasterIdLst>
  <p:handoutMasterIdLst>
    <p:handoutMasterId r:id="rId34"/>
  </p:handoutMasterIdLst>
  <p:sldIdLst>
    <p:sldId id="401" r:id="rId2"/>
    <p:sldId id="434" r:id="rId3"/>
    <p:sldId id="435" r:id="rId4"/>
    <p:sldId id="403" r:id="rId5"/>
    <p:sldId id="444" r:id="rId6"/>
    <p:sldId id="446" r:id="rId7"/>
    <p:sldId id="437" r:id="rId8"/>
    <p:sldId id="438" r:id="rId9"/>
    <p:sldId id="440" r:id="rId10"/>
    <p:sldId id="402" r:id="rId11"/>
    <p:sldId id="405" r:id="rId12"/>
    <p:sldId id="420" r:id="rId13"/>
    <p:sldId id="427" r:id="rId14"/>
    <p:sldId id="423" r:id="rId15"/>
    <p:sldId id="426" r:id="rId16"/>
    <p:sldId id="407" r:id="rId17"/>
    <p:sldId id="442" r:id="rId18"/>
    <p:sldId id="433" r:id="rId19"/>
    <p:sldId id="422" r:id="rId20"/>
    <p:sldId id="445" r:id="rId21"/>
    <p:sldId id="408" r:id="rId22"/>
    <p:sldId id="430" r:id="rId23"/>
    <p:sldId id="411" r:id="rId24"/>
    <p:sldId id="424" r:id="rId25"/>
    <p:sldId id="410" r:id="rId26"/>
    <p:sldId id="432" r:id="rId27"/>
    <p:sldId id="431" r:id="rId28"/>
    <p:sldId id="441" r:id="rId29"/>
    <p:sldId id="415" r:id="rId30"/>
    <p:sldId id="416" r:id="rId31"/>
    <p:sldId id="417" r:id="rId32"/>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a:ea typeface="+mn-ea"/>
        <a:cs typeface="+mn-cs"/>
      </a:defRPr>
    </a:lvl1pPr>
    <a:lvl2pPr marL="457200" algn="l" rtl="0" fontAlgn="base">
      <a:spcBef>
        <a:spcPct val="0"/>
      </a:spcBef>
      <a:spcAft>
        <a:spcPct val="0"/>
      </a:spcAft>
      <a:defRPr sz="2400" kern="1200">
        <a:solidFill>
          <a:schemeClr val="tx1"/>
        </a:solidFill>
        <a:latin typeface="Times"/>
        <a:ea typeface="+mn-ea"/>
        <a:cs typeface="+mn-cs"/>
      </a:defRPr>
    </a:lvl2pPr>
    <a:lvl3pPr marL="914400" algn="l" rtl="0" fontAlgn="base">
      <a:spcBef>
        <a:spcPct val="0"/>
      </a:spcBef>
      <a:spcAft>
        <a:spcPct val="0"/>
      </a:spcAft>
      <a:defRPr sz="2400" kern="1200">
        <a:solidFill>
          <a:schemeClr val="tx1"/>
        </a:solidFill>
        <a:latin typeface="Times"/>
        <a:ea typeface="+mn-ea"/>
        <a:cs typeface="+mn-cs"/>
      </a:defRPr>
    </a:lvl3pPr>
    <a:lvl4pPr marL="1371600" algn="l" rtl="0" fontAlgn="base">
      <a:spcBef>
        <a:spcPct val="0"/>
      </a:spcBef>
      <a:spcAft>
        <a:spcPct val="0"/>
      </a:spcAft>
      <a:defRPr sz="2400" kern="1200">
        <a:solidFill>
          <a:schemeClr val="tx1"/>
        </a:solidFill>
        <a:latin typeface="Times"/>
        <a:ea typeface="+mn-ea"/>
        <a:cs typeface="+mn-cs"/>
      </a:defRPr>
    </a:lvl4pPr>
    <a:lvl5pPr marL="1828800" algn="l" rtl="0" fontAlgn="base">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66"/>
    <a:srgbClr val="FF9933"/>
    <a:srgbClr val="CC3300"/>
    <a:srgbClr val="FFFF00"/>
    <a:srgbClr val="FFCC00"/>
    <a:srgbClr val="66FFFF"/>
    <a:srgbClr val="FFFF6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6438" autoAdjust="0"/>
    <p:restoredTop sz="87691" autoAdjust="0"/>
  </p:normalViewPr>
  <p:slideViewPr>
    <p:cSldViewPr>
      <p:cViewPr>
        <p:scale>
          <a:sx n="66" d="100"/>
          <a:sy n="66" d="100"/>
        </p:scale>
        <p:origin x="-1278"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8" d="100"/>
          <a:sy n="78" d="100"/>
        </p:scale>
        <p:origin x="-2022" y="-102"/>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B6BDA9-4E37-40EA-B00A-A15E289DE058}" type="doc">
      <dgm:prSet loTypeId="urn:microsoft.com/office/officeart/2005/8/layout/cycle8" loCatId="cycle" qsTypeId="urn:microsoft.com/office/officeart/2005/8/quickstyle/simple1" qsCatId="simple" csTypeId="urn:microsoft.com/office/officeart/2005/8/colors/accent1_2" csCatId="accent1" phldr="1"/>
      <dgm:spPr/>
    </dgm:pt>
    <dgm:pt modelId="{92A32566-83D3-4A63-A362-53FBAF81DA32}">
      <dgm:prSet phldrT="[Text]"/>
      <dgm:spPr/>
      <dgm:t>
        <a:bodyPr/>
        <a:lstStyle/>
        <a:p>
          <a:r>
            <a:rPr lang="en-CA" dirty="0" smtClean="0">
              <a:solidFill>
                <a:srgbClr val="00B050"/>
              </a:solidFill>
            </a:rPr>
            <a:t>Wind setup</a:t>
          </a:r>
          <a:endParaRPr lang="en-CA" dirty="0">
            <a:solidFill>
              <a:srgbClr val="00B050"/>
            </a:solidFill>
          </a:endParaRPr>
        </a:p>
      </dgm:t>
    </dgm:pt>
    <dgm:pt modelId="{35F5CE7A-312A-49A9-86A5-6B977949B29E}" type="parTrans" cxnId="{F947DD60-5EA4-4979-B064-BF5E863EDD37}">
      <dgm:prSet/>
      <dgm:spPr/>
      <dgm:t>
        <a:bodyPr/>
        <a:lstStyle/>
        <a:p>
          <a:endParaRPr lang="en-CA"/>
        </a:p>
      </dgm:t>
    </dgm:pt>
    <dgm:pt modelId="{DDAD966A-5AD0-4294-9D72-DF43B2DD5669}" type="sibTrans" cxnId="{F947DD60-5EA4-4979-B064-BF5E863EDD37}">
      <dgm:prSet/>
      <dgm:spPr/>
      <dgm:t>
        <a:bodyPr/>
        <a:lstStyle/>
        <a:p>
          <a:endParaRPr lang="en-CA"/>
        </a:p>
      </dgm:t>
    </dgm:pt>
    <dgm:pt modelId="{4005F69E-260C-4CAF-AD70-3EA67755385C}">
      <dgm:prSet phldrT="[Text]"/>
      <dgm:spPr/>
      <dgm:t>
        <a:bodyPr/>
        <a:lstStyle/>
        <a:p>
          <a:r>
            <a:rPr lang="en-CA" dirty="0" smtClean="0">
              <a:solidFill>
                <a:srgbClr val="0000FF"/>
              </a:solidFill>
            </a:rPr>
            <a:t>Wave action</a:t>
          </a:r>
          <a:endParaRPr lang="en-CA" dirty="0">
            <a:solidFill>
              <a:srgbClr val="0000FF"/>
            </a:solidFill>
          </a:endParaRPr>
        </a:p>
      </dgm:t>
    </dgm:pt>
    <dgm:pt modelId="{C295B64A-9886-4E09-AF62-3960DD603917}" type="parTrans" cxnId="{7D6FDDE7-4CD1-46C9-93BF-30F23C2059FD}">
      <dgm:prSet/>
      <dgm:spPr/>
      <dgm:t>
        <a:bodyPr/>
        <a:lstStyle/>
        <a:p>
          <a:endParaRPr lang="en-CA"/>
        </a:p>
      </dgm:t>
    </dgm:pt>
    <dgm:pt modelId="{E759DB13-9F74-4C40-A465-5979683FE349}" type="sibTrans" cxnId="{7D6FDDE7-4CD1-46C9-93BF-30F23C2059FD}">
      <dgm:prSet/>
      <dgm:spPr/>
      <dgm:t>
        <a:bodyPr/>
        <a:lstStyle/>
        <a:p>
          <a:endParaRPr lang="en-CA"/>
        </a:p>
      </dgm:t>
    </dgm:pt>
    <dgm:pt modelId="{7266EDF9-86D6-48B3-9C67-F8D56CBDBD02}">
      <dgm:prSet phldrT="[Text]"/>
      <dgm:spPr/>
      <dgm:t>
        <a:bodyPr/>
        <a:lstStyle/>
        <a:p>
          <a:r>
            <a:rPr lang="en-CA" b="1" dirty="0" smtClean="0">
              <a:solidFill>
                <a:schemeClr val="accent1">
                  <a:lumMod val="10000"/>
                </a:schemeClr>
              </a:solidFill>
            </a:rPr>
            <a:t>WEE Level</a:t>
          </a:r>
          <a:endParaRPr lang="en-CA" b="1" dirty="0">
            <a:solidFill>
              <a:schemeClr val="accent1">
                <a:lumMod val="10000"/>
              </a:schemeClr>
            </a:solidFill>
          </a:endParaRPr>
        </a:p>
      </dgm:t>
    </dgm:pt>
    <dgm:pt modelId="{EC060131-B0D4-4AFC-AAD2-001109B24B33}" type="parTrans" cxnId="{C1ACFE32-BB44-4F68-92E4-C2FA0B9CC253}">
      <dgm:prSet/>
      <dgm:spPr/>
      <dgm:t>
        <a:bodyPr/>
        <a:lstStyle/>
        <a:p>
          <a:endParaRPr lang="en-CA"/>
        </a:p>
      </dgm:t>
    </dgm:pt>
    <dgm:pt modelId="{4EE8020D-2ED6-4644-844E-FF44DACA6C1E}" type="sibTrans" cxnId="{C1ACFE32-BB44-4F68-92E4-C2FA0B9CC253}">
      <dgm:prSet/>
      <dgm:spPr/>
      <dgm:t>
        <a:bodyPr/>
        <a:lstStyle/>
        <a:p>
          <a:endParaRPr lang="en-CA"/>
        </a:p>
      </dgm:t>
    </dgm:pt>
    <dgm:pt modelId="{BFFCCADE-28B8-4A36-9EEE-24031CFF52C7}" type="pres">
      <dgm:prSet presAssocID="{A0B6BDA9-4E37-40EA-B00A-A15E289DE058}" presName="compositeShape" presStyleCnt="0">
        <dgm:presLayoutVars>
          <dgm:chMax val="7"/>
          <dgm:dir/>
          <dgm:resizeHandles val="exact"/>
        </dgm:presLayoutVars>
      </dgm:prSet>
      <dgm:spPr/>
    </dgm:pt>
    <dgm:pt modelId="{3115FE3D-E25D-404B-97EF-42C209A9B551}" type="pres">
      <dgm:prSet presAssocID="{A0B6BDA9-4E37-40EA-B00A-A15E289DE058}" presName="wedge1" presStyleLbl="node1" presStyleIdx="0" presStyleCnt="3"/>
      <dgm:spPr/>
      <dgm:t>
        <a:bodyPr/>
        <a:lstStyle/>
        <a:p>
          <a:endParaRPr lang="en-CA"/>
        </a:p>
      </dgm:t>
    </dgm:pt>
    <dgm:pt modelId="{07F2DB94-5715-48FB-9DD7-AB2661FE63B7}" type="pres">
      <dgm:prSet presAssocID="{A0B6BDA9-4E37-40EA-B00A-A15E289DE058}" presName="dummy1a" presStyleCnt="0"/>
      <dgm:spPr/>
    </dgm:pt>
    <dgm:pt modelId="{3D752942-0702-4F77-9FDB-E1D0DB62055F}" type="pres">
      <dgm:prSet presAssocID="{A0B6BDA9-4E37-40EA-B00A-A15E289DE058}" presName="dummy1b" presStyleCnt="0"/>
      <dgm:spPr/>
    </dgm:pt>
    <dgm:pt modelId="{6A3079AB-D435-4A73-BA07-25F2FFF0AAFC}" type="pres">
      <dgm:prSet presAssocID="{A0B6BDA9-4E37-40EA-B00A-A15E289DE058}" presName="wedge1Tx" presStyleLbl="node1" presStyleIdx="0" presStyleCnt="3">
        <dgm:presLayoutVars>
          <dgm:chMax val="0"/>
          <dgm:chPref val="0"/>
          <dgm:bulletEnabled val="1"/>
        </dgm:presLayoutVars>
      </dgm:prSet>
      <dgm:spPr/>
      <dgm:t>
        <a:bodyPr/>
        <a:lstStyle/>
        <a:p>
          <a:endParaRPr lang="en-CA"/>
        </a:p>
      </dgm:t>
    </dgm:pt>
    <dgm:pt modelId="{35206447-52DA-480B-95CA-D6D10425F64A}" type="pres">
      <dgm:prSet presAssocID="{A0B6BDA9-4E37-40EA-B00A-A15E289DE058}" presName="wedge2" presStyleLbl="node1" presStyleIdx="1" presStyleCnt="3"/>
      <dgm:spPr/>
      <dgm:t>
        <a:bodyPr/>
        <a:lstStyle/>
        <a:p>
          <a:endParaRPr lang="en-CA"/>
        </a:p>
      </dgm:t>
    </dgm:pt>
    <dgm:pt modelId="{0CC3B229-51B5-451C-89B6-F9C2FB1CC8B8}" type="pres">
      <dgm:prSet presAssocID="{A0B6BDA9-4E37-40EA-B00A-A15E289DE058}" presName="dummy2a" presStyleCnt="0"/>
      <dgm:spPr/>
    </dgm:pt>
    <dgm:pt modelId="{DB7A8156-9DD6-4B27-AC59-D51B651B25BD}" type="pres">
      <dgm:prSet presAssocID="{A0B6BDA9-4E37-40EA-B00A-A15E289DE058}" presName="dummy2b" presStyleCnt="0"/>
      <dgm:spPr/>
    </dgm:pt>
    <dgm:pt modelId="{3E6ADA3A-F2E6-4C33-8D27-8A00908CCD71}" type="pres">
      <dgm:prSet presAssocID="{A0B6BDA9-4E37-40EA-B00A-A15E289DE058}" presName="wedge2Tx" presStyleLbl="node1" presStyleIdx="1" presStyleCnt="3">
        <dgm:presLayoutVars>
          <dgm:chMax val="0"/>
          <dgm:chPref val="0"/>
          <dgm:bulletEnabled val="1"/>
        </dgm:presLayoutVars>
      </dgm:prSet>
      <dgm:spPr/>
      <dgm:t>
        <a:bodyPr/>
        <a:lstStyle/>
        <a:p>
          <a:endParaRPr lang="en-CA"/>
        </a:p>
      </dgm:t>
    </dgm:pt>
    <dgm:pt modelId="{80B72CED-0A77-4389-BFA6-F4E3E93D3158}" type="pres">
      <dgm:prSet presAssocID="{A0B6BDA9-4E37-40EA-B00A-A15E289DE058}" presName="wedge3" presStyleLbl="node1" presStyleIdx="2" presStyleCnt="3"/>
      <dgm:spPr/>
      <dgm:t>
        <a:bodyPr/>
        <a:lstStyle/>
        <a:p>
          <a:endParaRPr lang="en-CA"/>
        </a:p>
      </dgm:t>
    </dgm:pt>
    <dgm:pt modelId="{E15E9249-FD1A-4928-8129-29D83E57C3FE}" type="pres">
      <dgm:prSet presAssocID="{A0B6BDA9-4E37-40EA-B00A-A15E289DE058}" presName="dummy3a" presStyleCnt="0"/>
      <dgm:spPr/>
    </dgm:pt>
    <dgm:pt modelId="{3A653BBD-8110-4DC0-B6A2-606EAAA9C527}" type="pres">
      <dgm:prSet presAssocID="{A0B6BDA9-4E37-40EA-B00A-A15E289DE058}" presName="dummy3b" presStyleCnt="0"/>
      <dgm:spPr/>
    </dgm:pt>
    <dgm:pt modelId="{D23ABAF8-7865-42AF-8130-A82F054C74AD}" type="pres">
      <dgm:prSet presAssocID="{A0B6BDA9-4E37-40EA-B00A-A15E289DE058}" presName="wedge3Tx" presStyleLbl="node1" presStyleIdx="2" presStyleCnt="3">
        <dgm:presLayoutVars>
          <dgm:chMax val="0"/>
          <dgm:chPref val="0"/>
          <dgm:bulletEnabled val="1"/>
        </dgm:presLayoutVars>
      </dgm:prSet>
      <dgm:spPr/>
      <dgm:t>
        <a:bodyPr/>
        <a:lstStyle/>
        <a:p>
          <a:endParaRPr lang="en-CA"/>
        </a:p>
      </dgm:t>
    </dgm:pt>
    <dgm:pt modelId="{40D67BB1-B672-45FD-9ABB-A1FACB802E6A}" type="pres">
      <dgm:prSet presAssocID="{DDAD966A-5AD0-4294-9D72-DF43B2DD5669}" presName="arrowWedge1" presStyleLbl="fgSibTrans2D1" presStyleIdx="0" presStyleCnt="3"/>
      <dgm:spPr/>
    </dgm:pt>
    <dgm:pt modelId="{DC6039A3-7841-4416-AAD1-476AEFF9537D}" type="pres">
      <dgm:prSet presAssocID="{E759DB13-9F74-4C40-A465-5979683FE349}" presName="arrowWedge2" presStyleLbl="fgSibTrans2D1" presStyleIdx="1" presStyleCnt="3"/>
      <dgm:spPr/>
    </dgm:pt>
    <dgm:pt modelId="{8FFAB00B-DE79-4D6D-AB94-FDE0BFB84632}" type="pres">
      <dgm:prSet presAssocID="{4EE8020D-2ED6-4644-844E-FF44DACA6C1E}" presName="arrowWedge3" presStyleLbl="fgSibTrans2D1" presStyleIdx="2" presStyleCnt="3"/>
      <dgm:spPr/>
    </dgm:pt>
  </dgm:ptLst>
  <dgm:cxnLst>
    <dgm:cxn modelId="{C1ACFE32-BB44-4F68-92E4-C2FA0B9CC253}" srcId="{A0B6BDA9-4E37-40EA-B00A-A15E289DE058}" destId="{7266EDF9-86D6-48B3-9C67-F8D56CBDBD02}" srcOrd="2" destOrd="0" parTransId="{EC060131-B0D4-4AFC-AAD2-001109B24B33}" sibTransId="{4EE8020D-2ED6-4644-844E-FF44DACA6C1E}"/>
    <dgm:cxn modelId="{7D6FDDE7-4CD1-46C9-93BF-30F23C2059FD}" srcId="{A0B6BDA9-4E37-40EA-B00A-A15E289DE058}" destId="{4005F69E-260C-4CAF-AD70-3EA67755385C}" srcOrd="1" destOrd="0" parTransId="{C295B64A-9886-4E09-AF62-3960DD603917}" sibTransId="{E759DB13-9F74-4C40-A465-5979683FE349}"/>
    <dgm:cxn modelId="{59F2C69C-1964-415E-A1D3-21C589E7DD93}" type="presOf" srcId="{7266EDF9-86D6-48B3-9C67-F8D56CBDBD02}" destId="{80B72CED-0A77-4389-BFA6-F4E3E93D3158}" srcOrd="0" destOrd="0" presId="urn:microsoft.com/office/officeart/2005/8/layout/cycle8"/>
    <dgm:cxn modelId="{274C841A-CF70-4847-9477-D76CDF8203B4}" type="presOf" srcId="{92A32566-83D3-4A63-A362-53FBAF81DA32}" destId="{6A3079AB-D435-4A73-BA07-25F2FFF0AAFC}" srcOrd="1" destOrd="0" presId="urn:microsoft.com/office/officeart/2005/8/layout/cycle8"/>
    <dgm:cxn modelId="{F947DD60-5EA4-4979-B064-BF5E863EDD37}" srcId="{A0B6BDA9-4E37-40EA-B00A-A15E289DE058}" destId="{92A32566-83D3-4A63-A362-53FBAF81DA32}" srcOrd="0" destOrd="0" parTransId="{35F5CE7A-312A-49A9-86A5-6B977949B29E}" sibTransId="{DDAD966A-5AD0-4294-9D72-DF43B2DD5669}"/>
    <dgm:cxn modelId="{E7F9C8E3-1B57-407A-B99C-F1D496A14174}" type="presOf" srcId="{7266EDF9-86D6-48B3-9C67-F8D56CBDBD02}" destId="{D23ABAF8-7865-42AF-8130-A82F054C74AD}" srcOrd="1" destOrd="0" presId="urn:microsoft.com/office/officeart/2005/8/layout/cycle8"/>
    <dgm:cxn modelId="{9E51277D-EE3C-4011-9CAB-524D8D0665E1}" type="presOf" srcId="{4005F69E-260C-4CAF-AD70-3EA67755385C}" destId="{35206447-52DA-480B-95CA-D6D10425F64A}" srcOrd="0" destOrd="0" presId="urn:microsoft.com/office/officeart/2005/8/layout/cycle8"/>
    <dgm:cxn modelId="{45BCFADE-474B-466E-9298-EC69D9B34051}" type="presOf" srcId="{A0B6BDA9-4E37-40EA-B00A-A15E289DE058}" destId="{BFFCCADE-28B8-4A36-9EEE-24031CFF52C7}" srcOrd="0" destOrd="0" presId="urn:microsoft.com/office/officeart/2005/8/layout/cycle8"/>
    <dgm:cxn modelId="{7649A518-02FA-4870-B393-566C7F9D9C21}" type="presOf" srcId="{4005F69E-260C-4CAF-AD70-3EA67755385C}" destId="{3E6ADA3A-F2E6-4C33-8D27-8A00908CCD71}" srcOrd="1" destOrd="0" presId="urn:microsoft.com/office/officeart/2005/8/layout/cycle8"/>
    <dgm:cxn modelId="{8BFA273B-CAB8-45D1-8B22-E20CC1E56FFD}" type="presOf" srcId="{92A32566-83D3-4A63-A362-53FBAF81DA32}" destId="{3115FE3D-E25D-404B-97EF-42C209A9B551}" srcOrd="0" destOrd="0" presId="urn:microsoft.com/office/officeart/2005/8/layout/cycle8"/>
    <dgm:cxn modelId="{F45221FA-AED2-491F-930E-7DA9ECFB5C54}" type="presParOf" srcId="{BFFCCADE-28B8-4A36-9EEE-24031CFF52C7}" destId="{3115FE3D-E25D-404B-97EF-42C209A9B551}" srcOrd="0" destOrd="0" presId="urn:microsoft.com/office/officeart/2005/8/layout/cycle8"/>
    <dgm:cxn modelId="{6E3C4851-469F-4D52-83A5-715FED682550}" type="presParOf" srcId="{BFFCCADE-28B8-4A36-9EEE-24031CFF52C7}" destId="{07F2DB94-5715-48FB-9DD7-AB2661FE63B7}" srcOrd="1" destOrd="0" presId="urn:microsoft.com/office/officeart/2005/8/layout/cycle8"/>
    <dgm:cxn modelId="{59E0C598-6775-4002-9B39-68DCCF13476B}" type="presParOf" srcId="{BFFCCADE-28B8-4A36-9EEE-24031CFF52C7}" destId="{3D752942-0702-4F77-9FDB-E1D0DB62055F}" srcOrd="2" destOrd="0" presId="urn:microsoft.com/office/officeart/2005/8/layout/cycle8"/>
    <dgm:cxn modelId="{9C3D9803-B5C5-447A-87F0-87C498D7D0DE}" type="presParOf" srcId="{BFFCCADE-28B8-4A36-9EEE-24031CFF52C7}" destId="{6A3079AB-D435-4A73-BA07-25F2FFF0AAFC}" srcOrd="3" destOrd="0" presId="urn:microsoft.com/office/officeart/2005/8/layout/cycle8"/>
    <dgm:cxn modelId="{83D76AA6-9274-4901-B331-AE8C1970F789}" type="presParOf" srcId="{BFFCCADE-28B8-4A36-9EEE-24031CFF52C7}" destId="{35206447-52DA-480B-95CA-D6D10425F64A}" srcOrd="4" destOrd="0" presId="urn:microsoft.com/office/officeart/2005/8/layout/cycle8"/>
    <dgm:cxn modelId="{F9100621-40F5-4D0D-AEA3-2BB88043080A}" type="presParOf" srcId="{BFFCCADE-28B8-4A36-9EEE-24031CFF52C7}" destId="{0CC3B229-51B5-451C-89B6-F9C2FB1CC8B8}" srcOrd="5" destOrd="0" presId="urn:microsoft.com/office/officeart/2005/8/layout/cycle8"/>
    <dgm:cxn modelId="{E28A866B-8FD6-4FBE-8D5E-1943EBEC0AF3}" type="presParOf" srcId="{BFFCCADE-28B8-4A36-9EEE-24031CFF52C7}" destId="{DB7A8156-9DD6-4B27-AC59-D51B651B25BD}" srcOrd="6" destOrd="0" presId="urn:microsoft.com/office/officeart/2005/8/layout/cycle8"/>
    <dgm:cxn modelId="{22D5DC24-4045-48AB-930C-FF45AF3DD6B9}" type="presParOf" srcId="{BFFCCADE-28B8-4A36-9EEE-24031CFF52C7}" destId="{3E6ADA3A-F2E6-4C33-8D27-8A00908CCD71}" srcOrd="7" destOrd="0" presId="urn:microsoft.com/office/officeart/2005/8/layout/cycle8"/>
    <dgm:cxn modelId="{0A224FE8-0A76-4A93-BE10-079F2B5E7F12}" type="presParOf" srcId="{BFFCCADE-28B8-4A36-9EEE-24031CFF52C7}" destId="{80B72CED-0A77-4389-BFA6-F4E3E93D3158}" srcOrd="8" destOrd="0" presId="urn:microsoft.com/office/officeart/2005/8/layout/cycle8"/>
    <dgm:cxn modelId="{6CACAEB5-02AF-4381-B2D2-D01E7CF45D94}" type="presParOf" srcId="{BFFCCADE-28B8-4A36-9EEE-24031CFF52C7}" destId="{E15E9249-FD1A-4928-8129-29D83E57C3FE}" srcOrd="9" destOrd="0" presId="urn:microsoft.com/office/officeart/2005/8/layout/cycle8"/>
    <dgm:cxn modelId="{87648DC8-D75D-49F0-A2F1-12C7F98D1234}" type="presParOf" srcId="{BFFCCADE-28B8-4A36-9EEE-24031CFF52C7}" destId="{3A653BBD-8110-4DC0-B6A2-606EAAA9C527}" srcOrd="10" destOrd="0" presId="urn:microsoft.com/office/officeart/2005/8/layout/cycle8"/>
    <dgm:cxn modelId="{C103C4F0-7F43-411D-8278-C2358603AF7B}" type="presParOf" srcId="{BFFCCADE-28B8-4A36-9EEE-24031CFF52C7}" destId="{D23ABAF8-7865-42AF-8130-A82F054C74AD}" srcOrd="11" destOrd="0" presId="urn:microsoft.com/office/officeart/2005/8/layout/cycle8"/>
    <dgm:cxn modelId="{6F232206-126B-47B2-877A-4D8036651BD9}" type="presParOf" srcId="{BFFCCADE-28B8-4A36-9EEE-24031CFF52C7}" destId="{40D67BB1-B672-45FD-9ABB-A1FACB802E6A}" srcOrd="12" destOrd="0" presId="urn:microsoft.com/office/officeart/2005/8/layout/cycle8"/>
    <dgm:cxn modelId="{4E50E289-2E8A-4114-B008-68D349A6C455}" type="presParOf" srcId="{BFFCCADE-28B8-4A36-9EEE-24031CFF52C7}" destId="{DC6039A3-7841-4416-AAD1-476AEFF9537D}" srcOrd="13" destOrd="0" presId="urn:microsoft.com/office/officeart/2005/8/layout/cycle8"/>
    <dgm:cxn modelId="{14AEB858-B473-496A-BBF6-FBC2A71B7A97}" type="presParOf" srcId="{BFFCCADE-28B8-4A36-9EEE-24031CFF52C7}" destId="{8FFAB00B-DE79-4D6D-AB94-FDE0BFB84632}" srcOrd="14" destOrd="0" presId="urn:microsoft.com/office/officeart/2005/8/layout/cycle8"/>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68A76E-2E07-4AC5-AD14-97FE99A34138}" type="doc">
      <dgm:prSet loTypeId="urn:microsoft.com/office/officeart/2005/8/layout/venn1" loCatId="relationship" qsTypeId="urn:microsoft.com/office/officeart/2005/8/quickstyle/simple1" qsCatId="simple" csTypeId="urn:microsoft.com/office/officeart/2005/8/colors/accent1_2" csCatId="accent1" phldr="1"/>
      <dgm:spPr/>
    </dgm:pt>
    <dgm:pt modelId="{52147A18-1457-4D5A-B1D1-94E142C15252}">
      <dgm:prSet phldrT="[Text]"/>
      <dgm:spPr>
        <a:solidFill>
          <a:schemeClr val="accent6">
            <a:lumMod val="20000"/>
            <a:lumOff val="80000"/>
            <a:alpha val="50000"/>
          </a:schemeClr>
        </a:solidFill>
      </dgm:spPr>
      <dgm:t>
        <a:bodyPr/>
        <a:lstStyle/>
        <a:p>
          <a:r>
            <a:rPr lang="en-CA" dirty="0" smtClean="0"/>
            <a:t>Uncertainty</a:t>
          </a:r>
          <a:endParaRPr lang="en-CA" dirty="0"/>
        </a:p>
      </dgm:t>
    </dgm:pt>
    <dgm:pt modelId="{D064AD42-1F36-4A70-BA8B-BEEDE03ECD63}" type="parTrans" cxnId="{840429C9-075E-44D8-AEA5-DA00F7BFC8CA}">
      <dgm:prSet/>
      <dgm:spPr/>
      <dgm:t>
        <a:bodyPr/>
        <a:lstStyle/>
        <a:p>
          <a:endParaRPr lang="en-CA"/>
        </a:p>
      </dgm:t>
    </dgm:pt>
    <dgm:pt modelId="{6EC7E77E-26EC-4E61-81F8-8AF7AF5285FE}" type="sibTrans" cxnId="{840429C9-075E-44D8-AEA5-DA00F7BFC8CA}">
      <dgm:prSet/>
      <dgm:spPr/>
      <dgm:t>
        <a:bodyPr/>
        <a:lstStyle/>
        <a:p>
          <a:endParaRPr lang="en-CA"/>
        </a:p>
      </dgm:t>
    </dgm:pt>
    <dgm:pt modelId="{D8B77088-BBF5-462F-A33E-A66804B78964}">
      <dgm:prSet phldrT="[Text]"/>
      <dgm:spPr>
        <a:solidFill>
          <a:srgbClr val="0070C0">
            <a:alpha val="50000"/>
          </a:srgbClr>
        </a:solidFill>
      </dgm:spPr>
      <dgm:t>
        <a:bodyPr/>
        <a:lstStyle/>
        <a:p>
          <a:r>
            <a:rPr lang="en-CA" dirty="0" smtClean="0"/>
            <a:t>Wave Theory</a:t>
          </a:r>
          <a:endParaRPr lang="en-CA" dirty="0"/>
        </a:p>
      </dgm:t>
    </dgm:pt>
    <dgm:pt modelId="{C33FB470-7E09-426C-9853-6CAD7CBD5CD3}" type="parTrans" cxnId="{87E036E1-C05A-4CBC-BC9D-6A2C7A62CA2E}">
      <dgm:prSet/>
      <dgm:spPr/>
      <dgm:t>
        <a:bodyPr/>
        <a:lstStyle/>
        <a:p>
          <a:endParaRPr lang="en-CA"/>
        </a:p>
      </dgm:t>
    </dgm:pt>
    <dgm:pt modelId="{011BEEB1-C798-4DF0-88D1-25D53E5D2179}" type="sibTrans" cxnId="{87E036E1-C05A-4CBC-BC9D-6A2C7A62CA2E}">
      <dgm:prSet/>
      <dgm:spPr/>
      <dgm:t>
        <a:bodyPr/>
        <a:lstStyle/>
        <a:p>
          <a:endParaRPr lang="en-CA"/>
        </a:p>
      </dgm:t>
    </dgm:pt>
    <dgm:pt modelId="{FC03F66B-BF4B-4454-BF9B-E657F44CCB63}">
      <dgm:prSet phldrT="[Text]"/>
      <dgm:spPr>
        <a:solidFill>
          <a:srgbClr val="00B0F0">
            <a:alpha val="50000"/>
          </a:srgbClr>
        </a:solidFill>
      </dgm:spPr>
      <dgm:t>
        <a:bodyPr/>
        <a:lstStyle/>
        <a:p>
          <a:r>
            <a:rPr lang="en-CA" dirty="0" smtClean="0"/>
            <a:t>Lake Hydrology</a:t>
          </a:r>
          <a:endParaRPr lang="en-CA" dirty="0"/>
        </a:p>
      </dgm:t>
    </dgm:pt>
    <dgm:pt modelId="{FBADB0BB-9352-4DD3-B439-580AB7D00273}" type="parTrans" cxnId="{21A21B48-C67B-457A-816A-4C5DA76CFEA1}">
      <dgm:prSet/>
      <dgm:spPr/>
      <dgm:t>
        <a:bodyPr/>
        <a:lstStyle/>
        <a:p>
          <a:endParaRPr lang="en-CA"/>
        </a:p>
      </dgm:t>
    </dgm:pt>
    <dgm:pt modelId="{A6DA2AA0-98B0-4DEE-B2E6-2C623E940970}" type="sibTrans" cxnId="{21A21B48-C67B-457A-816A-4C5DA76CFEA1}">
      <dgm:prSet/>
      <dgm:spPr/>
      <dgm:t>
        <a:bodyPr/>
        <a:lstStyle/>
        <a:p>
          <a:endParaRPr lang="en-CA"/>
        </a:p>
      </dgm:t>
    </dgm:pt>
    <dgm:pt modelId="{EF046ADA-AA86-4F3D-8136-6038B5B28793}" type="pres">
      <dgm:prSet presAssocID="{4068A76E-2E07-4AC5-AD14-97FE99A34138}" presName="compositeShape" presStyleCnt="0">
        <dgm:presLayoutVars>
          <dgm:chMax val="7"/>
          <dgm:dir/>
          <dgm:resizeHandles val="exact"/>
        </dgm:presLayoutVars>
      </dgm:prSet>
      <dgm:spPr/>
    </dgm:pt>
    <dgm:pt modelId="{970B9B70-47BB-4F03-97EF-18A56DC67964}" type="pres">
      <dgm:prSet presAssocID="{52147A18-1457-4D5A-B1D1-94E142C15252}" presName="circ1" presStyleLbl="vennNode1" presStyleIdx="0" presStyleCnt="3" custLinFactNeighborX="0" custLinFactNeighborY="3125"/>
      <dgm:spPr/>
      <dgm:t>
        <a:bodyPr/>
        <a:lstStyle/>
        <a:p>
          <a:endParaRPr lang="en-CA"/>
        </a:p>
      </dgm:t>
    </dgm:pt>
    <dgm:pt modelId="{9BD25719-55C7-41FC-9E5C-CEC8933ED445}" type="pres">
      <dgm:prSet presAssocID="{52147A18-1457-4D5A-B1D1-94E142C15252}" presName="circ1Tx" presStyleLbl="revTx" presStyleIdx="0" presStyleCnt="0">
        <dgm:presLayoutVars>
          <dgm:chMax val="0"/>
          <dgm:chPref val="0"/>
          <dgm:bulletEnabled val="1"/>
        </dgm:presLayoutVars>
      </dgm:prSet>
      <dgm:spPr/>
      <dgm:t>
        <a:bodyPr/>
        <a:lstStyle/>
        <a:p>
          <a:endParaRPr lang="en-CA"/>
        </a:p>
      </dgm:t>
    </dgm:pt>
    <dgm:pt modelId="{A3498E31-D7AE-44E7-88F1-1B8D8D171753}" type="pres">
      <dgm:prSet presAssocID="{D8B77088-BBF5-462F-A33E-A66804B78964}" presName="circ2" presStyleLbl="vennNode1" presStyleIdx="1" presStyleCnt="3"/>
      <dgm:spPr/>
      <dgm:t>
        <a:bodyPr/>
        <a:lstStyle/>
        <a:p>
          <a:endParaRPr lang="en-CA"/>
        </a:p>
      </dgm:t>
    </dgm:pt>
    <dgm:pt modelId="{A97BAB17-543B-4738-9AA1-F944468D69C2}" type="pres">
      <dgm:prSet presAssocID="{D8B77088-BBF5-462F-A33E-A66804B78964}" presName="circ2Tx" presStyleLbl="revTx" presStyleIdx="0" presStyleCnt="0">
        <dgm:presLayoutVars>
          <dgm:chMax val="0"/>
          <dgm:chPref val="0"/>
          <dgm:bulletEnabled val="1"/>
        </dgm:presLayoutVars>
      </dgm:prSet>
      <dgm:spPr/>
      <dgm:t>
        <a:bodyPr/>
        <a:lstStyle/>
        <a:p>
          <a:endParaRPr lang="en-CA"/>
        </a:p>
      </dgm:t>
    </dgm:pt>
    <dgm:pt modelId="{73FC839B-4AB1-432A-AA0D-C14DC082F9A9}" type="pres">
      <dgm:prSet presAssocID="{FC03F66B-BF4B-4454-BF9B-E657F44CCB63}" presName="circ3" presStyleLbl="vennNode1" presStyleIdx="2" presStyleCnt="3"/>
      <dgm:spPr/>
      <dgm:t>
        <a:bodyPr/>
        <a:lstStyle/>
        <a:p>
          <a:endParaRPr lang="en-CA"/>
        </a:p>
      </dgm:t>
    </dgm:pt>
    <dgm:pt modelId="{9C19737C-4167-408B-8F81-D2AB8382CC7E}" type="pres">
      <dgm:prSet presAssocID="{FC03F66B-BF4B-4454-BF9B-E657F44CCB63}" presName="circ3Tx" presStyleLbl="revTx" presStyleIdx="0" presStyleCnt="0">
        <dgm:presLayoutVars>
          <dgm:chMax val="0"/>
          <dgm:chPref val="0"/>
          <dgm:bulletEnabled val="1"/>
        </dgm:presLayoutVars>
      </dgm:prSet>
      <dgm:spPr/>
      <dgm:t>
        <a:bodyPr/>
        <a:lstStyle/>
        <a:p>
          <a:endParaRPr lang="en-CA"/>
        </a:p>
      </dgm:t>
    </dgm:pt>
  </dgm:ptLst>
  <dgm:cxnLst>
    <dgm:cxn modelId="{EB12F39F-2A95-40A1-A894-B0C5954514CC}" type="presOf" srcId="{52147A18-1457-4D5A-B1D1-94E142C15252}" destId="{9BD25719-55C7-41FC-9E5C-CEC8933ED445}" srcOrd="1" destOrd="0" presId="urn:microsoft.com/office/officeart/2005/8/layout/venn1"/>
    <dgm:cxn modelId="{AE55C54D-AAD4-465E-816C-4AA0B1CDDC4B}" type="presOf" srcId="{D8B77088-BBF5-462F-A33E-A66804B78964}" destId="{A3498E31-D7AE-44E7-88F1-1B8D8D171753}" srcOrd="0" destOrd="0" presId="urn:microsoft.com/office/officeart/2005/8/layout/venn1"/>
    <dgm:cxn modelId="{E25B88FC-F6C4-4E6F-9628-B04332E3E08C}" type="presOf" srcId="{4068A76E-2E07-4AC5-AD14-97FE99A34138}" destId="{EF046ADA-AA86-4F3D-8136-6038B5B28793}" srcOrd="0" destOrd="0" presId="urn:microsoft.com/office/officeart/2005/8/layout/venn1"/>
    <dgm:cxn modelId="{991C17B9-2F2C-43EC-9957-4D5C0B0B29E5}" type="presOf" srcId="{FC03F66B-BF4B-4454-BF9B-E657F44CCB63}" destId="{73FC839B-4AB1-432A-AA0D-C14DC082F9A9}" srcOrd="0" destOrd="0" presId="urn:microsoft.com/office/officeart/2005/8/layout/venn1"/>
    <dgm:cxn modelId="{840429C9-075E-44D8-AEA5-DA00F7BFC8CA}" srcId="{4068A76E-2E07-4AC5-AD14-97FE99A34138}" destId="{52147A18-1457-4D5A-B1D1-94E142C15252}" srcOrd="0" destOrd="0" parTransId="{D064AD42-1F36-4A70-BA8B-BEEDE03ECD63}" sibTransId="{6EC7E77E-26EC-4E61-81F8-8AF7AF5285FE}"/>
    <dgm:cxn modelId="{6D4EE61E-F3EB-49D8-9C43-EF912F1822D4}" type="presOf" srcId="{52147A18-1457-4D5A-B1D1-94E142C15252}" destId="{970B9B70-47BB-4F03-97EF-18A56DC67964}" srcOrd="0" destOrd="0" presId="urn:microsoft.com/office/officeart/2005/8/layout/venn1"/>
    <dgm:cxn modelId="{21A21B48-C67B-457A-816A-4C5DA76CFEA1}" srcId="{4068A76E-2E07-4AC5-AD14-97FE99A34138}" destId="{FC03F66B-BF4B-4454-BF9B-E657F44CCB63}" srcOrd="2" destOrd="0" parTransId="{FBADB0BB-9352-4DD3-B439-580AB7D00273}" sibTransId="{A6DA2AA0-98B0-4DEE-B2E6-2C623E940970}"/>
    <dgm:cxn modelId="{54162CCD-32B1-4818-9738-0E8640DB4765}" type="presOf" srcId="{FC03F66B-BF4B-4454-BF9B-E657F44CCB63}" destId="{9C19737C-4167-408B-8F81-D2AB8382CC7E}" srcOrd="1" destOrd="0" presId="urn:microsoft.com/office/officeart/2005/8/layout/venn1"/>
    <dgm:cxn modelId="{87E036E1-C05A-4CBC-BC9D-6A2C7A62CA2E}" srcId="{4068A76E-2E07-4AC5-AD14-97FE99A34138}" destId="{D8B77088-BBF5-462F-A33E-A66804B78964}" srcOrd="1" destOrd="0" parTransId="{C33FB470-7E09-426C-9853-6CAD7CBD5CD3}" sibTransId="{011BEEB1-C798-4DF0-88D1-25D53E5D2179}"/>
    <dgm:cxn modelId="{D8C680A6-6700-4FFC-AAE6-CCCC287C6CB4}" type="presOf" srcId="{D8B77088-BBF5-462F-A33E-A66804B78964}" destId="{A97BAB17-543B-4738-9AA1-F944468D69C2}" srcOrd="1" destOrd="0" presId="urn:microsoft.com/office/officeart/2005/8/layout/venn1"/>
    <dgm:cxn modelId="{5D551CC9-8341-48FF-AA40-7883DC018320}" type="presParOf" srcId="{EF046ADA-AA86-4F3D-8136-6038B5B28793}" destId="{970B9B70-47BB-4F03-97EF-18A56DC67964}" srcOrd="0" destOrd="0" presId="urn:microsoft.com/office/officeart/2005/8/layout/venn1"/>
    <dgm:cxn modelId="{629AE4C3-5C2F-4E97-8EFE-7A85FBAA2FEA}" type="presParOf" srcId="{EF046ADA-AA86-4F3D-8136-6038B5B28793}" destId="{9BD25719-55C7-41FC-9E5C-CEC8933ED445}" srcOrd="1" destOrd="0" presId="urn:microsoft.com/office/officeart/2005/8/layout/venn1"/>
    <dgm:cxn modelId="{157E1AF2-68EE-446E-9784-1B2408D2550F}" type="presParOf" srcId="{EF046ADA-AA86-4F3D-8136-6038B5B28793}" destId="{A3498E31-D7AE-44E7-88F1-1B8D8D171753}" srcOrd="2" destOrd="0" presId="urn:microsoft.com/office/officeart/2005/8/layout/venn1"/>
    <dgm:cxn modelId="{F9C197FF-7CCE-4093-93E7-D1B14BCEF6EA}" type="presParOf" srcId="{EF046ADA-AA86-4F3D-8136-6038B5B28793}" destId="{A97BAB17-543B-4738-9AA1-F944468D69C2}" srcOrd="3" destOrd="0" presId="urn:microsoft.com/office/officeart/2005/8/layout/venn1"/>
    <dgm:cxn modelId="{707C5EBE-46A6-4EAF-8163-E1FC3EED18D9}" type="presParOf" srcId="{EF046ADA-AA86-4F3D-8136-6038B5B28793}" destId="{73FC839B-4AB1-432A-AA0D-C14DC082F9A9}" srcOrd="4" destOrd="0" presId="urn:microsoft.com/office/officeart/2005/8/layout/venn1"/>
    <dgm:cxn modelId="{E7D06EBD-F9CB-4925-ADC2-3CA88008B08B}" type="presParOf" srcId="{EF046ADA-AA86-4F3D-8136-6038B5B28793}" destId="{9C19737C-4167-408B-8F81-D2AB8382CC7E}" srcOrd="5" destOrd="0" presId="urn:microsoft.com/office/officeart/2005/8/layout/ven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115FE3D-E25D-404B-97EF-42C209A9B551}">
      <dsp:nvSpPr>
        <dsp:cNvPr id="0" name=""/>
        <dsp:cNvSpPr/>
      </dsp:nvSpPr>
      <dsp:spPr>
        <a:xfrm>
          <a:off x="1692683" y="341757"/>
          <a:ext cx="4416552" cy="4416552"/>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CA" sz="4000" kern="1200" dirty="0" smtClean="0">
              <a:solidFill>
                <a:srgbClr val="00B050"/>
              </a:solidFill>
            </a:rPr>
            <a:t>Wind setup</a:t>
          </a:r>
          <a:endParaRPr lang="en-CA" sz="4000" kern="1200" dirty="0">
            <a:solidFill>
              <a:srgbClr val="00B050"/>
            </a:solidFill>
          </a:endParaRPr>
        </a:p>
      </dsp:txBody>
      <dsp:txXfrm>
        <a:off x="4020312" y="1277645"/>
        <a:ext cx="1577340" cy="1314450"/>
      </dsp:txXfrm>
    </dsp:sp>
    <dsp:sp modelId="{35206447-52DA-480B-95CA-D6D10425F64A}">
      <dsp:nvSpPr>
        <dsp:cNvPr id="0" name=""/>
        <dsp:cNvSpPr/>
      </dsp:nvSpPr>
      <dsp:spPr>
        <a:xfrm>
          <a:off x="1601723" y="499491"/>
          <a:ext cx="4416552" cy="4416552"/>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CA" sz="4000" kern="1200" dirty="0" smtClean="0">
              <a:solidFill>
                <a:srgbClr val="0000FF"/>
              </a:solidFill>
            </a:rPr>
            <a:t>Wave action</a:t>
          </a:r>
          <a:endParaRPr lang="en-CA" sz="4000" kern="1200" dirty="0">
            <a:solidFill>
              <a:srgbClr val="0000FF"/>
            </a:solidFill>
          </a:endParaRPr>
        </a:p>
      </dsp:txBody>
      <dsp:txXfrm>
        <a:off x="2653283" y="3364992"/>
        <a:ext cx="2366010" cy="1156716"/>
      </dsp:txXfrm>
    </dsp:sp>
    <dsp:sp modelId="{80B72CED-0A77-4389-BFA6-F4E3E93D3158}">
      <dsp:nvSpPr>
        <dsp:cNvPr id="0" name=""/>
        <dsp:cNvSpPr/>
      </dsp:nvSpPr>
      <dsp:spPr>
        <a:xfrm>
          <a:off x="1510764" y="341757"/>
          <a:ext cx="4416552" cy="4416552"/>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CA" sz="4000" b="1" kern="1200" dirty="0" smtClean="0">
              <a:solidFill>
                <a:schemeClr val="accent1">
                  <a:lumMod val="10000"/>
                </a:schemeClr>
              </a:solidFill>
            </a:rPr>
            <a:t>WEE Level</a:t>
          </a:r>
          <a:endParaRPr lang="en-CA" sz="4000" b="1" kern="1200" dirty="0">
            <a:solidFill>
              <a:schemeClr val="accent1">
                <a:lumMod val="10000"/>
              </a:schemeClr>
            </a:solidFill>
          </a:endParaRPr>
        </a:p>
      </dsp:txBody>
      <dsp:txXfrm>
        <a:off x="2022347" y="1277645"/>
        <a:ext cx="1577340" cy="1314450"/>
      </dsp:txXfrm>
    </dsp:sp>
    <dsp:sp modelId="{40D67BB1-B672-45FD-9ABB-A1FACB802E6A}">
      <dsp:nvSpPr>
        <dsp:cNvPr id="0" name=""/>
        <dsp:cNvSpPr/>
      </dsp:nvSpPr>
      <dsp:spPr>
        <a:xfrm>
          <a:off x="1419642" y="68351"/>
          <a:ext cx="4963363" cy="4963363"/>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6039A3-7841-4416-AAD1-476AEFF9537D}">
      <dsp:nvSpPr>
        <dsp:cNvPr id="0" name=""/>
        <dsp:cNvSpPr/>
      </dsp:nvSpPr>
      <dsp:spPr>
        <a:xfrm>
          <a:off x="1328318" y="225806"/>
          <a:ext cx="4963363" cy="4963363"/>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FAB00B-DE79-4D6D-AB94-FDE0BFB84632}">
      <dsp:nvSpPr>
        <dsp:cNvPr id="0" name=""/>
        <dsp:cNvSpPr/>
      </dsp:nvSpPr>
      <dsp:spPr>
        <a:xfrm>
          <a:off x="1236993" y="68351"/>
          <a:ext cx="4963363" cy="4963363"/>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70B9B70-47BB-4F03-97EF-18A56DC67964}">
      <dsp:nvSpPr>
        <dsp:cNvPr id="0" name=""/>
        <dsp:cNvSpPr/>
      </dsp:nvSpPr>
      <dsp:spPr>
        <a:xfrm>
          <a:off x="2400299" y="158749"/>
          <a:ext cx="3048000" cy="3048000"/>
        </a:xfrm>
        <a:prstGeom prst="ellipse">
          <a:avLst/>
        </a:prstGeom>
        <a:solidFill>
          <a:schemeClr val="accent6">
            <a:lumMod val="20000"/>
            <a:lumOff val="8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r>
            <a:rPr lang="en-CA" sz="3300" kern="1200" dirty="0" smtClean="0"/>
            <a:t>Uncertainty</a:t>
          </a:r>
          <a:endParaRPr lang="en-CA" sz="3300" kern="1200" dirty="0"/>
        </a:p>
      </dsp:txBody>
      <dsp:txXfrm>
        <a:off x="2806700" y="692149"/>
        <a:ext cx="2235200" cy="1371600"/>
      </dsp:txXfrm>
    </dsp:sp>
    <dsp:sp modelId="{A3498E31-D7AE-44E7-88F1-1B8D8D171753}">
      <dsp:nvSpPr>
        <dsp:cNvPr id="0" name=""/>
        <dsp:cNvSpPr/>
      </dsp:nvSpPr>
      <dsp:spPr>
        <a:xfrm>
          <a:off x="3500120" y="1968499"/>
          <a:ext cx="3048000" cy="3048000"/>
        </a:xfrm>
        <a:prstGeom prst="ellipse">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r>
            <a:rPr lang="en-CA" sz="3300" kern="1200" dirty="0" smtClean="0"/>
            <a:t>Wave Theory</a:t>
          </a:r>
          <a:endParaRPr lang="en-CA" sz="3300" kern="1200" dirty="0"/>
        </a:p>
      </dsp:txBody>
      <dsp:txXfrm>
        <a:off x="4432300" y="2755899"/>
        <a:ext cx="1828800" cy="1676400"/>
      </dsp:txXfrm>
    </dsp:sp>
    <dsp:sp modelId="{73FC839B-4AB1-432A-AA0D-C14DC082F9A9}">
      <dsp:nvSpPr>
        <dsp:cNvPr id="0" name=""/>
        <dsp:cNvSpPr/>
      </dsp:nvSpPr>
      <dsp:spPr>
        <a:xfrm>
          <a:off x="1300479" y="1968499"/>
          <a:ext cx="3048000" cy="3048000"/>
        </a:xfrm>
        <a:prstGeom prst="ellipse">
          <a:avLst/>
        </a:prstGeom>
        <a:solidFill>
          <a:srgbClr val="00B0F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r>
            <a:rPr lang="en-CA" sz="3300" kern="1200" dirty="0" smtClean="0"/>
            <a:t>Lake Hydrology</a:t>
          </a:r>
          <a:endParaRPr lang="en-CA" sz="3300" kern="1200" dirty="0"/>
        </a:p>
      </dsp:txBody>
      <dsp:txXfrm>
        <a:off x="1587500" y="2755899"/>
        <a:ext cx="1828800" cy="1676400"/>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2258" name="Rectangle 2"/>
          <p:cNvSpPr>
            <a:spLocks noGrp="1" noChangeArrowheads="1"/>
          </p:cNvSpPr>
          <p:nvPr>
            <p:ph type="hdr" sz="quarter"/>
          </p:nvPr>
        </p:nvSpPr>
        <p:spPr bwMode="auto">
          <a:xfrm>
            <a:off x="0" y="1"/>
            <a:ext cx="3037840" cy="464980"/>
          </a:xfrm>
          <a:prstGeom prst="rect">
            <a:avLst/>
          </a:prstGeom>
          <a:noFill/>
          <a:ln w="9525">
            <a:noFill/>
            <a:miter lim="800000"/>
            <a:headEnd/>
            <a:tailEnd/>
          </a:ln>
          <a:effectLst/>
        </p:spPr>
        <p:txBody>
          <a:bodyPr vert="horz" wrap="square" lIns="91433" tIns="45717" rIns="91433" bIns="45717" numCol="1" anchor="t" anchorCtr="0" compatLnSpc="1">
            <a:prstTxWarp prst="textNoShape">
              <a:avLst/>
            </a:prstTxWarp>
          </a:bodyPr>
          <a:lstStyle>
            <a:lvl1pPr eaLnBrk="0" hangingPunct="0">
              <a:defRPr sz="1200">
                <a:latin typeface="Times" charset="0"/>
              </a:defRPr>
            </a:lvl1pPr>
          </a:lstStyle>
          <a:p>
            <a:pPr>
              <a:defRPr/>
            </a:pPr>
            <a:endParaRPr lang="en-US"/>
          </a:p>
        </p:txBody>
      </p:sp>
      <p:sp>
        <p:nvSpPr>
          <p:cNvPr id="352259" name="Rectangle 3"/>
          <p:cNvSpPr>
            <a:spLocks noGrp="1" noChangeArrowheads="1"/>
          </p:cNvSpPr>
          <p:nvPr>
            <p:ph type="dt" sz="quarter" idx="1"/>
          </p:nvPr>
        </p:nvSpPr>
        <p:spPr bwMode="auto">
          <a:xfrm>
            <a:off x="3970938" y="1"/>
            <a:ext cx="3037840" cy="464980"/>
          </a:xfrm>
          <a:prstGeom prst="rect">
            <a:avLst/>
          </a:prstGeom>
          <a:noFill/>
          <a:ln w="9525">
            <a:noFill/>
            <a:miter lim="800000"/>
            <a:headEnd/>
            <a:tailEnd/>
          </a:ln>
          <a:effectLst/>
        </p:spPr>
        <p:txBody>
          <a:bodyPr vert="horz" wrap="square" lIns="91433" tIns="45717" rIns="91433" bIns="45717" numCol="1" anchor="t" anchorCtr="0" compatLnSpc="1">
            <a:prstTxWarp prst="textNoShape">
              <a:avLst/>
            </a:prstTxWarp>
          </a:bodyPr>
          <a:lstStyle>
            <a:lvl1pPr algn="r" eaLnBrk="0" hangingPunct="0">
              <a:defRPr sz="1200">
                <a:latin typeface="Times" charset="0"/>
              </a:defRPr>
            </a:lvl1pPr>
          </a:lstStyle>
          <a:p>
            <a:pPr>
              <a:defRPr/>
            </a:pPr>
            <a:fld id="{B6F54F8E-D49A-48CE-A902-95D7F6FF3C55}" type="datetime1">
              <a:rPr lang="en-US"/>
              <a:pPr>
                <a:defRPr/>
              </a:pPr>
              <a:t>1/29/2013</a:t>
            </a:fld>
            <a:endParaRPr lang="en-US"/>
          </a:p>
        </p:txBody>
      </p:sp>
      <p:sp>
        <p:nvSpPr>
          <p:cNvPr id="352260" name="Rectangle 4"/>
          <p:cNvSpPr>
            <a:spLocks noGrp="1" noChangeArrowheads="1"/>
          </p:cNvSpPr>
          <p:nvPr>
            <p:ph type="ftr" sz="quarter" idx="2"/>
          </p:nvPr>
        </p:nvSpPr>
        <p:spPr bwMode="auto">
          <a:xfrm>
            <a:off x="0" y="8829823"/>
            <a:ext cx="3037840" cy="464980"/>
          </a:xfrm>
          <a:prstGeom prst="rect">
            <a:avLst/>
          </a:prstGeom>
          <a:noFill/>
          <a:ln w="9525">
            <a:noFill/>
            <a:miter lim="800000"/>
            <a:headEnd/>
            <a:tailEnd/>
          </a:ln>
          <a:effectLst/>
        </p:spPr>
        <p:txBody>
          <a:bodyPr vert="horz" wrap="square" lIns="91433" tIns="45717" rIns="91433" bIns="45717" numCol="1" anchor="b" anchorCtr="0" compatLnSpc="1">
            <a:prstTxWarp prst="textNoShape">
              <a:avLst/>
            </a:prstTxWarp>
          </a:bodyPr>
          <a:lstStyle>
            <a:lvl1pPr eaLnBrk="0" hangingPunct="0">
              <a:defRPr sz="1200">
                <a:latin typeface="Times" charset="0"/>
              </a:defRPr>
            </a:lvl1pPr>
          </a:lstStyle>
          <a:p>
            <a:pPr>
              <a:defRPr/>
            </a:pPr>
            <a:endParaRPr lang="en-US"/>
          </a:p>
        </p:txBody>
      </p:sp>
      <p:sp>
        <p:nvSpPr>
          <p:cNvPr id="352261" name="Rectangle 5"/>
          <p:cNvSpPr>
            <a:spLocks noGrp="1" noChangeArrowheads="1"/>
          </p:cNvSpPr>
          <p:nvPr>
            <p:ph type="sldNum" sz="quarter" idx="3"/>
          </p:nvPr>
        </p:nvSpPr>
        <p:spPr bwMode="auto">
          <a:xfrm>
            <a:off x="3970938" y="8829823"/>
            <a:ext cx="3037840" cy="464980"/>
          </a:xfrm>
          <a:prstGeom prst="rect">
            <a:avLst/>
          </a:prstGeom>
          <a:noFill/>
          <a:ln w="9525">
            <a:noFill/>
            <a:miter lim="800000"/>
            <a:headEnd/>
            <a:tailEnd/>
          </a:ln>
          <a:effectLst/>
        </p:spPr>
        <p:txBody>
          <a:bodyPr vert="horz" wrap="square" lIns="91433" tIns="45717" rIns="91433" bIns="45717" numCol="1" anchor="b" anchorCtr="0" compatLnSpc="1">
            <a:prstTxWarp prst="textNoShape">
              <a:avLst/>
            </a:prstTxWarp>
          </a:bodyPr>
          <a:lstStyle>
            <a:lvl1pPr algn="r" eaLnBrk="0" hangingPunct="0">
              <a:defRPr sz="1200">
                <a:latin typeface="Times" charset="0"/>
              </a:defRPr>
            </a:lvl1pPr>
          </a:lstStyle>
          <a:p>
            <a:pPr>
              <a:defRPr/>
            </a:pPr>
            <a:fld id="{1ED83A98-8F35-41F3-8AC0-DC0ABD395A0C}"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1"/>
            <a:ext cx="3037840" cy="464980"/>
          </a:xfrm>
          <a:prstGeom prst="rect">
            <a:avLst/>
          </a:prstGeom>
          <a:noFill/>
          <a:ln w="9525">
            <a:noFill/>
            <a:miter lim="800000"/>
            <a:headEnd/>
            <a:tailEnd/>
          </a:ln>
          <a:effectLst/>
        </p:spPr>
        <p:txBody>
          <a:bodyPr vert="horz" wrap="square" lIns="93170" tIns="46586" rIns="93170" bIns="46586" numCol="1" anchor="t" anchorCtr="0" compatLnSpc="1">
            <a:prstTxWarp prst="textNoShape">
              <a:avLst/>
            </a:prstTxWarp>
          </a:bodyPr>
          <a:lstStyle>
            <a:lvl1pPr defTabSz="931795" eaLnBrk="0" hangingPunct="0">
              <a:defRPr sz="1200">
                <a:latin typeface="Times" charset="0"/>
              </a:defRPr>
            </a:lvl1pPr>
          </a:lstStyle>
          <a:p>
            <a:pPr>
              <a:defRPr/>
            </a:pPr>
            <a:endParaRPr lang="en-US"/>
          </a:p>
        </p:txBody>
      </p:sp>
      <p:sp>
        <p:nvSpPr>
          <p:cNvPr id="81923" name="Rectangle 3"/>
          <p:cNvSpPr>
            <a:spLocks noGrp="1" noChangeArrowheads="1"/>
          </p:cNvSpPr>
          <p:nvPr>
            <p:ph type="dt" idx="1"/>
          </p:nvPr>
        </p:nvSpPr>
        <p:spPr bwMode="auto">
          <a:xfrm>
            <a:off x="3970938" y="1"/>
            <a:ext cx="3037840" cy="464980"/>
          </a:xfrm>
          <a:prstGeom prst="rect">
            <a:avLst/>
          </a:prstGeom>
          <a:noFill/>
          <a:ln w="9525">
            <a:noFill/>
            <a:miter lim="800000"/>
            <a:headEnd/>
            <a:tailEnd/>
          </a:ln>
          <a:effectLst/>
        </p:spPr>
        <p:txBody>
          <a:bodyPr vert="horz" wrap="square" lIns="93170" tIns="46586" rIns="93170" bIns="46586" numCol="1" anchor="t" anchorCtr="0" compatLnSpc="1">
            <a:prstTxWarp prst="textNoShape">
              <a:avLst/>
            </a:prstTxWarp>
          </a:bodyPr>
          <a:lstStyle>
            <a:lvl1pPr algn="r" defTabSz="931795" eaLnBrk="0" hangingPunct="0">
              <a:defRPr sz="1200">
                <a:latin typeface="Times" charset="0"/>
              </a:defRPr>
            </a:lvl1pPr>
          </a:lstStyle>
          <a:p>
            <a:pPr>
              <a:defRPr/>
            </a:pPr>
            <a:fld id="{301E0C36-517A-4292-806B-2234A4B78047}" type="datetime1">
              <a:rPr lang="en-US"/>
              <a:pPr>
                <a:defRPr/>
              </a:pPr>
              <a:t>1/29/2013</a:t>
            </a:fld>
            <a:endParaRPr lang="en-US"/>
          </a:p>
        </p:txBody>
      </p:sp>
      <p:sp>
        <p:nvSpPr>
          <p:cNvPr id="1434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81925" name="Rectangle 5"/>
          <p:cNvSpPr>
            <a:spLocks noGrp="1" noChangeArrowheads="1"/>
          </p:cNvSpPr>
          <p:nvPr>
            <p:ph type="body" sz="quarter" idx="3"/>
          </p:nvPr>
        </p:nvSpPr>
        <p:spPr bwMode="auto">
          <a:xfrm>
            <a:off x="701040" y="4416510"/>
            <a:ext cx="5608320" cy="4183220"/>
          </a:xfrm>
          <a:prstGeom prst="rect">
            <a:avLst/>
          </a:prstGeom>
          <a:noFill/>
          <a:ln w="9525">
            <a:noFill/>
            <a:miter lim="800000"/>
            <a:headEnd/>
            <a:tailEnd/>
          </a:ln>
          <a:effectLst/>
        </p:spPr>
        <p:txBody>
          <a:bodyPr vert="horz" wrap="square" lIns="93170" tIns="46586" rIns="93170"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26" name="Rectangle 6"/>
          <p:cNvSpPr>
            <a:spLocks noGrp="1" noChangeArrowheads="1"/>
          </p:cNvSpPr>
          <p:nvPr>
            <p:ph type="ftr" sz="quarter" idx="4"/>
          </p:nvPr>
        </p:nvSpPr>
        <p:spPr bwMode="auto">
          <a:xfrm>
            <a:off x="0" y="8829823"/>
            <a:ext cx="3037840" cy="464980"/>
          </a:xfrm>
          <a:prstGeom prst="rect">
            <a:avLst/>
          </a:prstGeom>
          <a:noFill/>
          <a:ln w="9525">
            <a:noFill/>
            <a:miter lim="800000"/>
            <a:headEnd/>
            <a:tailEnd/>
          </a:ln>
          <a:effectLst/>
        </p:spPr>
        <p:txBody>
          <a:bodyPr vert="horz" wrap="square" lIns="93170" tIns="46586" rIns="93170" bIns="46586" numCol="1" anchor="b" anchorCtr="0" compatLnSpc="1">
            <a:prstTxWarp prst="textNoShape">
              <a:avLst/>
            </a:prstTxWarp>
          </a:bodyPr>
          <a:lstStyle>
            <a:lvl1pPr defTabSz="931795" eaLnBrk="0" hangingPunct="0">
              <a:defRPr sz="1200">
                <a:latin typeface="Times" charset="0"/>
              </a:defRPr>
            </a:lvl1pPr>
          </a:lstStyle>
          <a:p>
            <a:pPr>
              <a:defRPr/>
            </a:pPr>
            <a:endParaRPr lang="en-US"/>
          </a:p>
        </p:txBody>
      </p:sp>
      <p:sp>
        <p:nvSpPr>
          <p:cNvPr id="81927" name="Rectangle 7"/>
          <p:cNvSpPr>
            <a:spLocks noGrp="1" noChangeArrowheads="1"/>
          </p:cNvSpPr>
          <p:nvPr>
            <p:ph type="sldNum" sz="quarter" idx="5"/>
          </p:nvPr>
        </p:nvSpPr>
        <p:spPr bwMode="auto">
          <a:xfrm>
            <a:off x="3970938" y="8829823"/>
            <a:ext cx="3037840" cy="464980"/>
          </a:xfrm>
          <a:prstGeom prst="rect">
            <a:avLst/>
          </a:prstGeom>
          <a:noFill/>
          <a:ln w="9525">
            <a:noFill/>
            <a:miter lim="800000"/>
            <a:headEnd/>
            <a:tailEnd/>
          </a:ln>
          <a:effectLst/>
        </p:spPr>
        <p:txBody>
          <a:bodyPr vert="horz" wrap="square" lIns="93170" tIns="46586" rIns="93170" bIns="46586" numCol="1" anchor="b" anchorCtr="0" compatLnSpc="1">
            <a:prstTxWarp prst="textNoShape">
              <a:avLst/>
            </a:prstTxWarp>
          </a:bodyPr>
          <a:lstStyle>
            <a:lvl1pPr algn="r" defTabSz="931795" eaLnBrk="0" hangingPunct="0">
              <a:defRPr sz="1200">
                <a:latin typeface="Times" charset="0"/>
              </a:defRPr>
            </a:lvl1pPr>
          </a:lstStyle>
          <a:p>
            <a:pPr>
              <a:defRPr/>
            </a:pPr>
            <a:fld id="{B8B5CD16-67F5-4F1A-B4FE-182B8FA5B826}" type="slidenum">
              <a:rPr lang="en-US"/>
              <a:pPr>
                <a:defRPr/>
              </a:pPr>
              <a:t>‹#›</a:t>
            </a:fld>
            <a:endParaRPr lang="en-US"/>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endParaRPr lang="en-CA" dirty="0"/>
          </a:p>
        </p:txBody>
      </p:sp>
      <p:sp>
        <p:nvSpPr>
          <p:cNvPr id="4" name="Slide Number Placeholder 3"/>
          <p:cNvSpPr>
            <a:spLocks noGrp="1"/>
          </p:cNvSpPr>
          <p:nvPr>
            <p:ph type="sldNum" sz="quarter" idx="10"/>
          </p:nvPr>
        </p:nvSpPr>
        <p:spPr/>
        <p:txBody>
          <a:bodyPr/>
          <a:lstStyle/>
          <a:p>
            <a:fld id="{7B946641-5906-4CF3-B301-F46E6874743E}"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CA" baseline="0" dirty="0" smtClean="0"/>
              <a:t>General introduction of background lake FPLs</a:t>
            </a:r>
          </a:p>
          <a:p>
            <a:pPr marL="228600" indent="-228600">
              <a:buAutoNum type="arabicPeriod"/>
            </a:pPr>
            <a:r>
              <a:rPr lang="en-CA" baseline="0" dirty="0" smtClean="0"/>
              <a:t>Technical details especially the fields have potential for future exploration</a:t>
            </a:r>
          </a:p>
          <a:p>
            <a:pPr marL="228600" indent="-228600">
              <a:buAutoNum type="arabicPeriod"/>
            </a:pPr>
            <a:r>
              <a:rPr lang="en-CA" baseline="0" dirty="0" smtClean="0"/>
              <a:t>Mention the FPL standard we’re still in debate</a:t>
            </a:r>
            <a:endParaRPr lang="en-CA" dirty="0" smtClean="0"/>
          </a:p>
          <a:p>
            <a:endParaRPr lang="en-CA" dirty="0"/>
          </a:p>
        </p:txBody>
      </p:sp>
      <p:sp>
        <p:nvSpPr>
          <p:cNvPr id="4" name="Date Placeholder 3"/>
          <p:cNvSpPr>
            <a:spLocks noGrp="1"/>
          </p:cNvSpPr>
          <p:nvPr>
            <p:ph type="dt" idx="10"/>
          </p:nvPr>
        </p:nvSpPr>
        <p:spPr/>
        <p:txBody>
          <a:bodyPr/>
          <a:lstStyle/>
          <a:p>
            <a:pPr>
              <a:defRPr/>
            </a:pPr>
            <a:fld id="{301E0C36-517A-4292-806B-2234A4B78047}" type="datetime1">
              <a:rPr lang="en-US" smtClean="0"/>
              <a:pPr>
                <a:defRPr/>
              </a:pPr>
              <a:t>1/29/2013</a:t>
            </a:fld>
            <a:endParaRPr lang="en-US"/>
          </a:p>
        </p:txBody>
      </p:sp>
      <p:sp>
        <p:nvSpPr>
          <p:cNvPr id="5" name="Slide Number Placeholder 4"/>
          <p:cNvSpPr>
            <a:spLocks noGrp="1"/>
          </p:cNvSpPr>
          <p:nvPr>
            <p:ph type="sldNum" sz="quarter" idx="11"/>
          </p:nvPr>
        </p:nvSpPr>
        <p:spPr/>
        <p:txBody>
          <a:bodyPr/>
          <a:lstStyle/>
          <a:p>
            <a:pPr>
              <a:defRPr/>
            </a:pPr>
            <a:fld id="{B8B5CD16-67F5-4F1A-B4FE-182B8FA5B826}"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40F521-92BA-41D2-977B-7F7ADD4828CF}" type="slidenum">
              <a:rPr lang="en-US"/>
              <a:pPr/>
              <a:t>8</a:t>
            </a:fld>
            <a:endParaRPr lang="en-US"/>
          </a:p>
        </p:txBody>
      </p:sp>
      <p:sp>
        <p:nvSpPr>
          <p:cNvPr id="69634" name="Rectangle 2"/>
          <p:cNvSpPr>
            <a:spLocks noGrp="1" noRot="1" noChangeAspect="1" noChangeArrowheads="1" noTextEdit="1"/>
          </p:cNvSpPr>
          <p:nvPr>
            <p:ph type="sldImg"/>
          </p:nvPr>
        </p:nvSpPr>
        <p:spPr>
          <a:xfrm>
            <a:off x="1182688" y="696913"/>
            <a:ext cx="4646612" cy="3486150"/>
          </a:xfrm>
          <a:ln/>
        </p:spPr>
      </p:sp>
      <p:sp>
        <p:nvSpPr>
          <p:cNvPr id="69635" name="Rectangle 3"/>
          <p:cNvSpPr>
            <a:spLocks noGrp="1" noChangeArrowheads="1"/>
          </p:cNvSpPr>
          <p:nvPr>
            <p:ph type="body" idx="1"/>
          </p:nvPr>
        </p:nvSpPr>
        <p:spPr/>
        <p:txBody>
          <a:bodyPr/>
          <a:lstStyle/>
          <a:p>
            <a:r>
              <a:rPr lang="en-US" dirty="0"/>
              <a:t>Still wave levels plus a sustained wind causes setup on the Lake. This further causes wave up-rush on the shoreline. Wind effects can cause Lake St. Martin water levels be 2 to 3 feet above the still water level..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B946641-5906-4CF3-B301-F46E6874743E}"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CC7B84-8833-489D-8C5B-139B509A2399}" type="slidenum">
              <a:rPr lang="en-US"/>
              <a:pPr/>
              <a:t>21</a:t>
            </a:fld>
            <a:endParaRPr lang="en-US"/>
          </a:p>
        </p:txBody>
      </p:sp>
      <p:sp>
        <p:nvSpPr>
          <p:cNvPr id="70658" name="Rectangle 2"/>
          <p:cNvSpPr>
            <a:spLocks noGrp="1" noRot="1" noChangeAspect="1" noChangeArrowheads="1" noTextEdit="1"/>
          </p:cNvSpPr>
          <p:nvPr>
            <p:ph type="sldImg"/>
          </p:nvPr>
        </p:nvSpPr>
        <p:spPr>
          <a:xfrm>
            <a:off x="1182688" y="696913"/>
            <a:ext cx="4646612" cy="3486150"/>
          </a:xfrm>
          <a:ln/>
        </p:spPr>
      </p:sp>
      <p:sp>
        <p:nvSpPr>
          <p:cNvPr id="70659" name="Rectangle 3"/>
          <p:cNvSpPr>
            <a:spLocks noGrp="1" noChangeArrowheads="1"/>
          </p:cNvSpPr>
          <p:nvPr>
            <p:ph type="body" idx="1"/>
          </p:nvPr>
        </p:nvSpPr>
        <p:spPr/>
        <p:txBody>
          <a:bodyPr/>
          <a:lstStyle/>
          <a:p>
            <a:r>
              <a:rPr lang="en-US"/>
              <a:t>Different shoreline slopes cause different wave up-rushes.</a:t>
            </a:r>
          </a:p>
          <a:p>
            <a:r>
              <a:rPr lang="en-US"/>
              <a:t>Flatter the slopes the lesser the up-rush.</a:t>
            </a:r>
          </a:p>
          <a:p>
            <a:endParaRPr lang="en-US"/>
          </a:p>
          <a:p>
            <a:r>
              <a:rPr lang="en-US"/>
              <a:t>3 feet is comprised of wind setup (.08 ft) and wave runup on a 1:10 shoreline based on a 40 mph wind. This may be the origin for requests for flooding rights to 80.0 ft, considering the maximum elevation of Lake St. Martin is about 803. ft.).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CA" dirty="0" smtClean="0"/>
              <a:t>A wave is classified as a shallow water wave whenever the ratio of the depth (the vertical distance of the still water level from the bottom) to the wave length (the horizontal distance between crests) is less than 0.04. Such waves propagate according to the formula: C = %</a:t>
            </a:r>
            <a:r>
              <a:rPr lang="en-CA" dirty="0" err="1" smtClean="0"/>
              <a:t>gd</a:t>
            </a:r>
            <a:r>
              <a:rPr lang="en-CA" dirty="0" smtClean="0"/>
              <a:t> where C is the wave speed, g the acceleration of gravity, and d the depth. Tidal waves are shallow water waves.</a:t>
            </a:r>
          </a:p>
        </p:txBody>
      </p:sp>
      <p:sp>
        <p:nvSpPr>
          <p:cNvPr id="4" name="Date Placeholder 3"/>
          <p:cNvSpPr>
            <a:spLocks noGrp="1"/>
          </p:cNvSpPr>
          <p:nvPr>
            <p:ph type="dt" idx="10"/>
          </p:nvPr>
        </p:nvSpPr>
        <p:spPr/>
        <p:txBody>
          <a:bodyPr/>
          <a:lstStyle/>
          <a:p>
            <a:pPr>
              <a:defRPr/>
            </a:pPr>
            <a:fld id="{301E0C36-517A-4292-806B-2234A4B78047}" type="datetime1">
              <a:rPr lang="en-US" smtClean="0"/>
              <a:pPr>
                <a:defRPr/>
              </a:pPr>
              <a:t>1/29/2013</a:t>
            </a:fld>
            <a:endParaRPr lang="en-US"/>
          </a:p>
        </p:txBody>
      </p:sp>
      <p:sp>
        <p:nvSpPr>
          <p:cNvPr id="5" name="Slide Number Placeholder 4"/>
          <p:cNvSpPr>
            <a:spLocks noGrp="1"/>
          </p:cNvSpPr>
          <p:nvPr>
            <p:ph type="sldNum" sz="quarter" idx="11"/>
          </p:nvPr>
        </p:nvSpPr>
        <p:spPr/>
        <p:txBody>
          <a:bodyPr/>
          <a:lstStyle/>
          <a:p>
            <a:pPr>
              <a:defRPr/>
            </a:pPr>
            <a:fld id="{B8B5CD16-67F5-4F1A-B4FE-182B8FA5B826}" type="slidenum">
              <a:rPr lang="en-US" smtClean="0"/>
              <a:pPr>
                <a:defRPr/>
              </a:pPr>
              <a:t>22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Date Placeholder 3"/>
          <p:cNvSpPr>
            <a:spLocks noGrp="1"/>
          </p:cNvSpPr>
          <p:nvPr>
            <p:ph type="dt" idx="10"/>
          </p:nvPr>
        </p:nvSpPr>
        <p:spPr/>
        <p:txBody>
          <a:bodyPr/>
          <a:lstStyle/>
          <a:p>
            <a:pPr>
              <a:defRPr/>
            </a:pPr>
            <a:fld id="{301E0C36-517A-4292-806B-2234A4B78047}" type="datetime1">
              <a:rPr lang="en-US" smtClean="0"/>
              <a:pPr>
                <a:defRPr/>
              </a:pPr>
              <a:t>1/29/2013</a:t>
            </a:fld>
            <a:endParaRPr lang="en-US"/>
          </a:p>
        </p:txBody>
      </p:sp>
      <p:sp>
        <p:nvSpPr>
          <p:cNvPr id="5" name="Slide Number Placeholder 4"/>
          <p:cNvSpPr>
            <a:spLocks noGrp="1"/>
          </p:cNvSpPr>
          <p:nvPr>
            <p:ph type="sldNum" sz="quarter" idx="11"/>
          </p:nvPr>
        </p:nvSpPr>
        <p:spPr/>
        <p:txBody>
          <a:bodyPr/>
          <a:lstStyle/>
          <a:p>
            <a:pPr>
              <a:defRPr/>
            </a:pPr>
            <a:fld id="{B8B5CD16-67F5-4F1A-B4FE-182B8FA5B826}" type="slidenum">
              <a:rPr lang="en-US" smtClean="0"/>
              <a:pPr>
                <a:defRPr/>
              </a:pPr>
              <a:t>29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2F154AA7-39AD-4A27-9A53-36C7CD1EF000}" type="datetime1">
              <a:rPr lang="en-US" smtClean="0"/>
              <a:pPr>
                <a:defRPr/>
              </a:pPr>
              <a:t>1/29/2013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035573DC-3E0C-48EE-91A8-89073067A0E3}" type="datetime1">
              <a:rPr lang="en-US" smtClean="0"/>
              <a:pPr>
                <a:defRPr/>
              </a:pPr>
              <a:t>1/29/2013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504BBC-2702-4A72-AC66-DD5E5B834EC5}" type="slidenum">
              <a:rPr lang="en-US"/>
              <a:pPr>
                <a:defRPr/>
              </a:pPr>
              <a:t>‹#›</a:t>
            </a:fld>
            <a:endParaRPr lang="en-US"/>
          </a:p>
        </p:txBody>
      </p:sp>
    </p:spTree>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E33469AB-C32F-4ED6-A620-09378B88900A}" type="datetime1">
              <a:rPr lang="en-US" smtClean="0"/>
              <a:pPr>
                <a:defRPr/>
              </a:pPr>
              <a:t>1/29/2013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BDE534-AB3B-437E-9740-0745AF14706A}" type="slidenum">
              <a:rPr lang="en-US"/>
              <a:pPr>
                <a:defRPr/>
              </a:pPr>
              <a:t>‹#›</a:t>
            </a:fld>
            <a:endParaRPr lang="en-US"/>
          </a:p>
        </p:txBody>
      </p:sp>
    </p:spTree>
  </p:cSld>
  <p:clrMapOvr>
    <a:masterClrMapping/>
  </p:clrMapOvr>
  <p:transition spd="med">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fld id="{8B08D03B-AD9B-4945-AAE1-998D0D0B568F}" type="datetime1">
              <a:rPr lang="en-US" smtClean="0"/>
              <a:pPr>
                <a:defRPr/>
              </a:pPr>
              <a:t>1/29/2013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4BF528-222D-415C-9C25-290D55BA2667}" type="slidenum">
              <a:rPr lang="en-US"/>
              <a:pPr>
                <a:defRPr/>
              </a:pPr>
              <a:t>‹#›</a:t>
            </a:fld>
            <a:endParaRPr lang="en-US"/>
          </a:p>
        </p:txBody>
      </p:sp>
    </p:spTree>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642D62F6-6380-434F-BDF2-3384DD98DC77}" type="datetime1">
              <a:rPr lang="en-US" smtClean="0"/>
              <a:pPr>
                <a:defRPr/>
              </a:pPr>
              <a:t>1/29/2013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27B089-7EA9-4DB7-B31E-9E468973D821}" type="slidenum">
              <a:rPr lang="en-US"/>
              <a:pPr>
                <a:defRPr/>
              </a:pPr>
              <a:t>‹#›</a:t>
            </a:fld>
            <a:endParaRPr lang="en-US"/>
          </a:p>
        </p:txBody>
      </p:sp>
    </p:spTree>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25ACD9A-0E91-4A38-BD9E-800277FCF9D9}" type="datetime1">
              <a:rPr lang="en-US" smtClean="0"/>
              <a:pPr>
                <a:defRPr/>
              </a:pPr>
              <a:t>1/29/2013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DE9A8C-996E-47C0-B194-B817673BAA05}" type="slidenum">
              <a:rPr lang="en-US"/>
              <a:pPr>
                <a:defRPr/>
              </a:pPr>
              <a:t>‹#›</a:t>
            </a:fld>
            <a:endParaRPr lang="en-US"/>
          </a:p>
        </p:txBody>
      </p:sp>
    </p:spTree>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fld id="{95F2315E-B064-4688-92E9-EE5905B422B7}" type="datetime1">
              <a:rPr lang="en-US" smtClean="0"/>
              <a:pPr>
                <a:defRPr/>
              </a:pPr>
              <a:t>1/29/2013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056492-4D37-4119-8904-83AF3F884DEC}" type="slidenum">
              <a:rPr lang="en-US"/>
              <a:pPr>
                <a:defRPr/>
              </a:pPr>
              <a:t>‹#›</a:t>
            </a:fld>
            <a:endParaRPr lang="en-US"/>
          </a:p>
        </p:txBody>
      </p:sp>
    </p:spTree>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fld id="{8DC76ECA-459A-4448-B620-48E3FCB196CC}" type="datetime1">
              <a:rPr lang="en-US" smtClean="0"/>
              <a:pPr>
                <a:defRPr/>
              </a:pPr>
              <a:t>1/29/2013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408B86-8FDF-4F23-BF26-BD3DD9EC30CD}" type="slidenum">
              <a:rPr lang="en-US"/>
              <a:pPr>
                <a:defRPr/>
              </a:pPr>
              <a:t>‹#›</a:t>
            </a:fld>
            <a:endParaRPr lang="en-US"/>
          </a:p>
        </p:txBody>
      </p:sp>
    </p:spTree>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fld id="{77604D68-8F69-4675-936B-E8065977627D}" type="datetime1">
              <a:rPr lang="en-US" smtClean="0"/>
              <a:pPr>
                <a:defRPr/>
              </a:pPr>
              <a:t>1/29/2013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3F26A4-A447-4A6A-BDE0-F13EDBF7A8AF}" type="slidenum">
              <a:rPr lang="en-US"/>
              <a:pPr>
                <a:defRPr/>
              </a:pPr>
              <a:t>‹#›</a:t>
            </a:fld>
            <a:endParaRPr lang="en-US"/>
          </a:p>
        </p:txBody>
      </p:sp>
    </p:spTree>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8518D11-548D-4E69-9C79-B1AA11E70026}" type="datetime1">
              <a:rPr lang="en-US" smtClean="0"/>
              <a:pPr>
                <a:defRPr/>
              </a:pPr>
              <a:t>1/29/2013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99E72D8-8C55-4ACD-8C74-6A0EA75C4E28}" type="slidenum">
              <a:rPr lang="en-US"/>
              <a:pPr>
                <a:defRPr/>
              </a:pPr>
              <a:t>‹#›</a:t>
            </a:fld>
            <a:endParaRPr lang="en-US"/>
          </a:p>
        </p:txBody>
      </p:sp>
    </p:spTree>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F95748F-9C3C-4F58-B39D-3AA12178D581}" type="datetime1">
              <a:rPr lang="en-US" smtClean="0"/>
              <a:pPr>
                <a:defRPr/>
              </a:pPr>
              <a:t>1/29/2013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C2294-6A20-4501-AF9F-97D387526AD7}" type="slidenum">
              <a:rPr lang="en-US"/>
              <a:pPr>
                <a:defRPr/>
              </a:pPr>
              <a:t>‹#›</a:t>
            </a:fld>
            <a:endParaRPr lang="en-US"/>
          </a:p>
        </p:txBody>
      </p:sp>
    </p:spTree>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5656027-1A15-4344-98E6-06A669C00982}" type="datetime1">
              <a:rPr lang="en-US" smtClean="0"/>
              <a:pPr>
                <a:defRPr/>
              </a:pPr>
              <a:t>1/29/2013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A1B573-A161-4361-B7B4-FF29D6E84C18}" type="slidenum">
              <a:rPr lang="en-US"/>
              <a:pPr>
                <a:defRPr/>
              </a:pPr>
              <a:t>‹#›</a:t>
            </a:fld>
            <a:endParaRPr lang="en-US"/>
          </a:p>
        </p:txBody>
      </p:sp>
    </p:spTree>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defRPr>
            </a:lvl1pPr>
          </a:lstStyle>
          <a:p>
            <a:pPr>
              <a:defRPr/>
            </a:pPr>
            <a:fld id="{C1420905-74B8-4D36-807B-55019654F956}" type="datetime1">
              <a:rPr lang="en-US" smtClean="0"/>
              <a:pPr>
                <a:defRPr/>
              </a:pPr>
              <a:t>1/29/2013</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defRPr>
            </a:lvl1pPr>
          </a:lstStyle>
          <a:p>
            <a:pPr>
              <a:defRPr/>
            </a:pPr>
            <a:fld id="{863C05BD-E17F-4497-A533-C8700BA2EE96}" type="slidenum">
              <a:rPr lang="en-US"/>
              <a:pPr>
                <a:defRPr/>
              </a:pPr>
              <a:t>‹#›</a:t>
            </a:fld>
            <a:endParaRPr lang="en-US"/>
          </a:p>
        </p:txBody>
      </p:sp>
      <p:pic>
        <p:nvPicPr>
          <p:cNvPr id="1031" name="Picture 8" descr="GovMB_TextPge"/>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1033" name="Rectangle 9"/>
          <p:cNvSpPr>
            <a:spLocks noChangeArrowheads="1"/>
          </p:cNvSpPr>
          <p:nvPr/>
        </p:nvSpPr>
        <p:spPr bwMode="auto">
          <a:xfrm>
            <a:off x="685800" y="1358901"/>
            <a:ext cx="8077200" cy="685701"/>
          </a:xfrm>
          <a:prstGeom prst="rect">
            <a:avLst/>
          </a:prstGeom>
          <a:noFill/>
          <a:ln w="9525">
            <a:noFill/>
            <a:miter lim="800000"/>
            <a:headEnd/>
            <a:tailEnd/>
          </a:ln>
          <a:effectLst/>
        </p:spPr>
        <p:txBody>
          <a:bodyPr>
            <a:spAutoFit/>
          </a:bodyPr>
          <a:lstStyle/>
          <a:p>
            <a:pPr eaLnBrk="0" hangingPunct="0">
              <a:lnSpc>
                <a:spcPct val="88000"/>
              </a:lnSpc>
              <a:defRPr/>
            </a:pPr>
            <a:r>
              <a:rPr lang="en-US" sz="1200">
                <a:latin typeface="Arial" charset="0"/>
              </a:rPr>
              <a:t> </a:t>
            </a:r>
            <a:endParaRPr lang="en-US" sz="1800">
              <a:solidFill>
                <a:srgbClr val="181512"/>
              </a:solidFill>
              <a:latin typeface="Arial" charset="0"/>
            </a:endParaRPr>
          </a:p>
          <a:p>
            <a:pPr eaLnBrk="0" hangingPunct="0">
              <a:defRPr/>
            </a:pPr>
            <a:r>
              <a:rPr lang="en-US" sz="2800">
                <a:solidFill>
                  <a:srgbClr val="181512"/>
                </a:solidFill>
                <a:latin typeface="Arial" charset="0"/>
              </a:rPr>
              <a:t> </a:t>
            </a:r>
            <a:endParaRPr lang="en-US">
              <a:latin typeface="Times" charset="0"/>
            </a:endParaRPr>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ransition spd="med">
    <p:wipe dir="r"/>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jpeg"/><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CA" sz="3600" dirty="0" smtClean="0">
                <a:solidFill>
                  <a:schemeClr val="tx1"/>
                </a:solidFill>
              </a:rPr>
              <a:t>Lake Flood Protection Level Determination in Manitoba</a:t>
            </a:r>
            <a:endParaRPr lang="en-CA" sz="3600" dirty="0">
              <a:solidFill>
                <a:schemeClr val="tx1"/>
              </a:solidFill>
            </a:endParaRPr>
          </a:p>
        </p:txBody>
      </p:sp>
      <p:sp>
        <p:nvSpPr>
          <p:cNvPr id="5" name="Text Placeholder 4"/>
          <p:cNvSpPr>
            <a:spLocks noGrp="1"/>
          </p:cNvSpPr>
          <p:nvPr>
            <p:ph type="subTitle" idx="1"/>
          </p:nvPr>
        </p:nvSpPr>
        <p:spPr>
          <a:xfrm>
            <a:off x="1447800" y="4114800"/>
            <a:ext cx="6400800" cy="1600200"/>
          </a:xfrm>
        </p:spPr>
        <p:txBody>
          <a:bodyPr/>
          <a:lstStyle/>
          <a:p>
            <a:r>
              <a:rPr lang="en-CA" sz="2000" dirty="0" smtClean="0">
                <a:solidFill>
                  <a:schemeClr val="tx2">
                    <a:lumMod val="85000"/>
                    <a:lumOff val="15000"/>
                  </a:schemeClr>
                </a:solidFill>
              </a:rPr>
              <a:t>Bin Luo, PhD, P. Eng</a:t>
            </a:r>
          </a:p>
          <a:p>
            <a:r>
              <a:rPr lang="en-CA" sz="2800" dirty="0" smtClean="0">
                <a:solidFill>
                  <a:schemeClr val="tx2">
                    <a:lumMod val="85000"/>
                    <a:lumOff val="15000"/>
                  </a:schemeClr>
                </a:solidFill>
              </a:rPr>
              <a:t>Conservation &amp; Water Stewardship</a:t>
            </a:r>
            <a:endParaRPr lang="en-CA" sz="2800" dirty="0">
              <a:solidFill>
                <a:schemeClr val="tx2">
                  <a:lumMod val="85000"/>
                  <a:lumOff val="15000"/>
                </a:schemeClr>
              </a:solidFill>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800" dirty="0" smtClean="0">
                <a:solidFill>
                  <a:schemeClr val="tx1">
                    <a:lumMod val="95000"/>
                    <a:lumOff val="5000"/>
                  </a:schemeClr>
                </a:solidFill>
              </a:rPr>
              <a:t>Lake FPL Determination</a:t>
            </a:r>
            <a:endParaRPr lang="en-CA" sz="4800" dirty="0">
              <a:solidFill>
                <a:schemeClr val="tx1">
                  <a:lumMod val="95000"/>
                  <a:lumOff val="5000"/>
                </a:schemeClr>
              </a:solidFill>
            </a:endParaRPr>
          </a:p>
        </p:txBody>
      </p:sp>
      <p:graphicFrame>
        <p:nvGraphicFramePr>
          <p:cNvPr id="8" name="Diagram 7"/>
          <p:cNvGraphicFramePr/>
          <p:nvPr/>
        </p:nvGraphicFramePr>
        <p:xfrm>
          <a:off x="1066800" y="1397000"/>
          <a:ext cx="7848600" cy="50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smtClean="0"/>
              <a:t>Water Level Frequency</a:t>
            </a:r>
            <a:endParaRPr lang="en-CA" sz="3600" dirty="0"/>
          </a:p>
        </p:txBody>
      </p:sp>
      <p:pic>
        <p:nvPicPr>
          <p:cNvPr id="8" name="Picture 7" descr="05SA003 Inst level.jpg"/>
          <p:cNvPicPr/>
          <p:nvPr/>
        </p:nvPicPr>
        <p:blipFill>
          <a:blip r:embed="rId2" cstate="print"/>
          <a:srcRect l="9794" t="17816" r="15464" b="49507"/>
          <a:stretch>
            <a:fillRect/>
          </a:stretch>
        </p:blipFill>
        <p:spPr>
          <a:xfrm>
            <a:off x="914400" y="1676400"/>
            <a:ext cx="7467600" cy="4572000"/>
          </a:xfrm>
          <a:prstGeom prst="rect">
            <a:avLst/>
          </a:prstGeom>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sz="3600" dirty="0" smtClean="0"/>
              <a:t>Water Level Frequency</a:t>
            </a:r>
            <a:br>
              <a:rPr lang="en-CA" sz="3600" dirty="0" smtClean="0"/>
            </a:br>
            <a:r>
              <a:rPr lang="en-CA" sz="2400" dirty="0" smtClean="0"/>
              <a:t>(Controlled Water Level)</a:t>
            </a:r>
            <a:endParaRPr lang="en-CA" sz="2400" dirty="0"/>
          </a:p>
        </p:txBody>
      </p:sp>
      <p:sp>
        <p:nvSpPr>
          <p:cNvPr id="4" name="Slide Number Placeholder 3"/>
          <p:cNvSpPr>
            <a:spLocks noGrp="1"/>
          </p:cNvSpPr>
          <p:nvPr>
            <p:ph type="sldNum" sz="quarter" idx="12"/>
          </p:nvPr>
        </p:nvSpPr>
        <p:spPr/>
        <p:txBody>
          <a:bodyPr/>
          <a:lstStyle/>
          <a:p>
            <a:pPr>
              <a:defRPr/>
            </a:pPr>
            <a:fld id="{5227B089-7EA9-4DB7-B31E-9E468973D821}" type="slidenum">
              <a:rPr lang="en-US" smtClean="0"/>
              <a:pPr>
                <a:defRPr/>
              </a:pPr>
              <a:t>12</a:t>
            </a:fld>
            <a:endParaRPr lang="en-US"/>
          </a:p>
        </p:txBody>
      </p:sp>
      <p:pic>
        <p:nvPicPr>
          <p:cNvPr id="6" name="Picture 5"/>
          <p:cNvPicPr>
            <a:picLocks noChangeAspect="1" noChangeArrowheads="1"/>
          </p:cNvPicPr>
          <p:nvPr/>
        </p:nvPicPr>
        <p:blipFill>
          <a:blip r:embed="rId2" cstate="print"/>
          <a:srcRect/>
          <a:stretch>
            <a:fillRect/>
          </a:stretch>
        </p:blipFill>
        <p:spPr bwMode="auto">
          <a:xfrm>
            <a:off x="563880" y="1716910"/>
            <a:ext cx="8046720" cy="4607690"/>
          </a:xfrm>
          <a:prstGeom prst="rect">
            <a:avLst/>
          </a:prstGeom>
          <a:noFill/>
          <a:ln w="1">
            <a:noFill/>
            <a:miter lim="800000"/>
            <a:headEnd/>
            <a:tailEnd type="none" w="med" len="med"/>
          </a:ln>
          <a:effectLst/>
        </p:spPr>
      </p:pic>
      <p:sp>
        <p:nvSpPr>
          <p:cNvPr id="7" name="Freeform 6"/>
          <p:cNvSpPr/>
          <p:nvPr/>
        </p:nvSpPr>
        <p:spPr bwMode="auto">
          <a:xfrm>
            <a:off x="1447801" y="2133601"/>
            <a:ext cx="6019800" cy="3124200"/>
          </a:xfrm>
          <a:custGeom>
            <a:avLst/>
            <a:gdLst>
              <a:gd name="connsiteX0" fmla="*/ 5866543 w 5866543"/>
              <a:gd name="connsiteY0" fmla="*/ 0 h 3000053"/>
              <a:gd name="connsiteX1" fmla="*/ 5219271 w 5866543"/>
              <a:gd name="connsiteY1" fmla="*/ 1130157 h 3000053"/>
              <a:gd name="connsiteX2" fmla="*/ 4458984 w 5866543"/>
              <a:gd name="connsiteY2" fmla="*/ 1849348 h 3000053"/>
              <a:gd name="connsiteX3" fmla="*/ 3431568 w 5866543"/>
              <a:gd name="connsiteY3" fmla="*/ 2260314 h 3000053"/>
              <a:gd name="connsiteX4" fmla="*/ 2476071 w 5866543"/>
              <a:gd name="connsiteY4" fmla="*/ 2599361 h 3000053"/>
              <a:gd name="connsiteX5" fmla="*/ 1623316 w 5866543"/>
              <a:gd name="connsiteY5" fmla="*/ 2856215 h 3000053"/>
              <a:gd name="connsiteX6" fmla="*/ 750013 w 5866543"/>
              <a:gd name="connsiteY6" fmla="*/ 2958957 h 3000053"/>
              <a:gd name="connsiteX7" fmla="*/ 0 w 5866543"/>
              <a:gd name="connsiteY7" fmla="*/ 3000053 h 3000053"/>
              <a:gd name="connsiteX0" fmla="*/ 5866543 w 5866543"/>
              <a:gd name="connsiteY0" fmla="*/ 0 h 3000053"/>
              <a:gd name="connsiteX1" fmla="*/ 5219271 w 5866543"/>
              <a:gd name="connsiteY1" fmla="*/ 1130157 h 3000053"/>
              <a:gd name="connsiteX2" fmla="*/ 4458984 w 5866543"/>
              <a:gd name="connsiteY2" fmla="*/ 1849348 h 3000053"/>
              <a:gd name="connsiteX3" fmla="*/ 3469240 w 5866543"/>
              <a:gd name="connsiteY3" fmla="*/ 2362200 h 3000053"/>
              <a:gd name="connsiteX4" fmla="*/ 2476071 w 5866543"/>
              <a:gd name="connsiteY4" fmla="*/ 2599361 h 3000053"/>
              <a:gd name="connsiteX5" fmla="*/ 1623316 w 5866543"/>
              <a:gd name="connsiteY5" fmla="*/ 2856215 h 3000053"/>
              <a:gd name="connsiteX6" fmla="*/ 750013 w 5866543"/>
              <a:gd name="connsiteY6" fmla="*/ 2958957 h 3000053"/>
              <a:gd name="connsiteX7" fmla="*/ 0 w 5866543"/>
              <a:gd name="connsiteY7" fmla="*/ 3000053 h 3000053"/>
              <a:gd name="connsiteX0" fmla="*/ 5866543 w 5866543"/>
              <a:gd name="connsiteY0" fmla="*/ 0 h 3000053"/>
              <a:gd name="connsiteX1" fmla="*/ 5219271 w 5866543"/>
              <a:gd name="connsiteY1" fmla="*/ 1130157 h 3000053"/>
              <a:gd name="connsiteX2" fmla="*/ 4458984 w 5866543"/>
              <a:gd name="connsiteY2" fmla="*/ 1849348 h 3000053"/>
              <a:gd name="connsiteX3" fmla="*/ 3469240 w 5866543"/>
              <a:gd name="connsiteY3" fmla="*/ 2362200 h 3000053"/>
              <a:gd name="connsiteX4" fmla="*/ 2478640 w 5866543"/>
              <a:gd name="connsiteY4" fmla="*/ 2667000 h 3000053"/>
              <a:gd name="connsiteX5" fmla="*/ 1623316 w 5866543"/>
              <a:gd name="connsiteY5" fmla="*/ 2856215 h 3000053"/>
              <a:gd name="connsiteX6" fmla="*/ 750013 w 5866543"/>
              <a:gd name="connsiteY6" fmla="*/ 2958957 h 3000053"/>
              <a:gd name="connsiteX7" fmla="*/ 0 w 5866543"/>
              <a:gd name="connsiteY7" fmla="*/ 3000053 h 3000053"/>
              <a:gd name="connsiteX0" fmla="*/ 5983840 w 5983840"/>
              <a:gd name="connsiteY0" fmla="*/ 0 h 2923853"/>
              <a:gd name="connsiteX1" fmla="*/ 5219271 w 5983840"/>
              <a:gd name="connsiteY1" fmla="*/ 1053957 h 2923853"/>
              <a:gd name="connsiteX2" fmla="*/ 4458984 w 5983840"/>
              <a:gd name="connsiteY2" fmla="*/ 1773148 h 2923853"/>
              <a:gd name="connsiteX3" fmla="*/ 3469240 w 5983840"/>
              <a:gd name="connsiteY3" fmla="*/ 2286000 h 2923853"/>
              <a:gd name="connsiteX4" fmla="*/ 2478640 w 5983840"/>
              <a:gd name="connsiteY4" fmla="*/ 2590800 h 2923853"/>
              <a:gd name="connsiteX5" fmla="*/ 1623316 w 5983840"/>
              <a:gd name="connsiteY5" fmla="*/ 2780015 h 2923853"/>
              <a:gd name="connsiteX6" fmla="*/ 750013 w 5983840"/>
              <a:gd name="connsiteY6" fmla="*/ 2882757 h 2923853"/>
              <a:gd name="connsiteX7" fmla="*/ 0 w 5983840"/>
              <a:gd name="connsiteY7" fmla="*/ 2923853 h 2923853"/>
              <a:gd name="connsiteX0" fmla="*/ 5983840 w 5983840"/>
              <a:gd name="connsiteY0" fmla="*/ 0 h 2923853"/>
              <a:gd name="connsiteX1" fmla="*/ 5298039 w 5983840"/>
              <a:gd name="connsiteY1" fmla="*/ 1066800 h 2923853"/>
              <a:gd name="connsiteX2" fmla="*/ 4458984 w 5983840"/>
              <a:gd name="connsiteY2" fmla="*/ 1773148 h 2923853"/>
              <a:gd name="connsiteX3" fmla="*/ 3469240 w 5983840"/>
              <a:gd name="connsiteY3" fmla="*/ 2286000 h 2923853"/>
              <a:gd name="connsiteX4" fmla="*/ 2478640 w 5983840"/>
              <a:gd name="connsiteY4" fmla="*/ 2590800 h 2923853"/>
              <a:gd name="connsiteX5" fmla="*/ 1623316 w 5983840"/>
              <a:gd name="connsiteY5" fmla="*/ 2780015 h 2923853"/>
              <a:gd name="connsiteX6" fmla="*/ 750013 w 5983840"/>
              <a:gd name="connsiteY6" fmla="*/ 2882757 h 2923853"/>
              <a:gd name="connsiteX7" fmla="*/ 0 w 5983840"/>
              <a:gd name="connsiteY7" fmla="*/ 2923853 h 2923853"/>
              <a:gd name="connsiteX0" fmla="*/ 6060039 w 6060039"/>
              <a:gd name="connsiteY0" fmla="*/ 0 h 2923853"/>
              <a:gd name="connsiteX1" fmla="*/ 5298039 w 6060039"/>
              <a:gd name="connsiteY1" fmla="*/ 1066800 h 2923853"/>
              <a:gd name="connsiteX2" fmla="*/ 4458984 w 6060039"/>
              <a:gd name="connsiteY2" fmla="*/ 1773148 h 2923853"/>
              <a:gd name="connsiteX3" fmla="*/ 3469240 w 6060039"/>
              <a:gd name="connsiteY3" fmla="*/ 2286000 h 2923853"/>
              <a:gd name="connsiteX4" fmla="*/ 2478640 w 6060039"/>
              <a:gd name="connsiteY4" fmla="*/ 2590800 h 2923853"/>
              <a:gd name="connsiteX5" fmla="*/ 1623316 w 6060039"/>
              <a:gd name="connsiteY5" fmla="*/ 2780015 h 2923853"/>
              <a:gd name="connsiteX6" fmla="*/ 750013 w 6060039"/>
              <a:gd name="connsiteY6" fmla="*/ 2882757 h 2923853"/>
              <a:gd name="connsiteX7" fmla="*/ 0 w 6060039"/>
              <a:gd name="connsiteY7" fmla="*/ 2923853 h 2923853"/>
              <a:gd name="connsiteX0" fmla="*/ 6060039 w 6060039"/>
              <a:gd name="connsiteY0" fmla="*/ 0 h 2944259"/>
              <a:gd name="connsiteX1" fmla="*/ 5298039 w 6060039"/>
              <a:gd name="connsiteY1" fmla="*/ 1066800 h 2944259"/>
              <a:gd name="connsiteX2" fmla="*/ 4458984 w 6060039"/>
              <a:gd name="connsiteY2" fmla="*/ 1773148 h 2944259"/>
              <a:gd name="connsiteX3" fmla="*/ 3469240 w 6060039"/>
              <a:gd name="connsiteY3" fmla="*/ 2286000 h 2944259"/>
              <a:gd name="connsiteX4" fmla="*/ 2478640 w 6060039"/>
              <a:gd name="connsiteY4" fmla="*/ 2590800 h 2944259"/>
              <a:gd name="connsiteX5" fmla="*/ 1640439 w 6060039"/>
              <a:gd name="connsiteY5" fmla="*/ 2895600 h 2944259"/>
              <a:gd name="connsiteX6" fmla="*/ 750013 w 6060039"/>
              <a:gd name="connsiteY6" fmla="*/ 2882757 h 2944259"/>
              <a:gd name="connsiteX7" fmla="*/ 0 w 6060039"/>
              <a:gd name="connsiteY7" fmla="*/ 2923853 h 2944259"/>
              <a:gd name="connsiteX0" fmla="*/ 6060039 w 6060039"/>
              <a:gd name="connsiteY0" fmla="*/ 0 h 3052709"/>
              <a:gd name="connsiteX1" fmla="*/ 5298039 w 6060039"/>
              <a:gd name="connsiteY1" fmla="*/ 1066800 h 3052709"/>
              <a:gd name="connsiteX2" fmla="*/ 4458984 w 6060039"/>
              <a:gd name="connsiteY2" fmla="*/ 1773148 h 3052709"/>
              <a:gd name="connsiteX3" fmla="*/ 3469240 w 6060039"/>
              <a:gd name="connsiteY3" fmla="*/ 2286000 h 3052709"/>
              <a:gd name="connsiteX4" fmla="*/ 2478640 w 6060039"/>
              <a:gd name="connsiteY4" fmla="*/ 2590800 h 3052709"/>
              <a:gd name="connsiteX5" fmla="*/ 1640439 w 6060039"/>
              <a:gd name="connsiteY5" fmla="*/ 2895600 h 3052709"/>
              <a:gd name="connsiteX6" fmla="*/ 726039 w 6060039"/>
              <a:gd name="connsiteY6" fmla="*/ 3048000 h 3052709"/>
              <a:gd name="connsiteX7" fmla="*/ 0 w 6060039"/>
              <a:gd name="connsiteY7" fmla="*/ 2923853 h 3052709"/>
              <a:gd name="connsiteX0" fmla="*/ 6019800 w 6019800"/>
              <a:gd name="connsiteY0" fmla="*/ 0 h 3124200"/>
              <a:gd name="connsiteX1" fmla="*/ 5257800 w 6019800"/>
              <a:gd name="connsiteY1" fmla="*/ 1066800 h 3124200"/>
              <a:gd name="connsiteX2" fmla="*/ 4418745 w 6019800"/>
              <a:gd name="connsiteY2" fmla="*/ 1773148 h 3124200"/>
              <a:gd name="connsiteX3" fmla="*/ 3429001 w 6019800"/>
              <a:gd name="connsiteY3" fmla="*/ 2286000 h 3124200"/>
              <a:gd name="connsiteX4" fmla="*/ 2438401 w 6019800"/>
              <a:gd name="connsiteY4" fmla="*/ 2590800 h 3124200"/>
              <a:gd name="connsiteX5" fmla="*/ 1600200 w 6019800"/>
              <a:gd name="connsiteY5" fmla="*/ 2895600 h 3124200"/>
              <a:gd name="connsiteX6" fmla="*/ 685800 w 6019800"/>
              <a:gd name="connsiteY6" fmla="*/ 3048000 h 3124200"/>
              <a:gd name="connsiteX7" fmla="*/ 0 w 6019800"/>
              <a:gd name="connsiteY7" fmla="*/ 3124200 h 3124200"/>
              <a:gd name="connsiteX0" fmla="*/ 6019800 w 6019800"/>
              <a:gd name="connsiteY0" fmla="*/ 0 h 3124200"/>
              <a:gd name="connsiteX1" fmla="*/ 5257800 w 6019800"/>
              <a:gd name="connsiteY1" fmla="*/ 1066800 h 3124200"/>
              <a:gd name="connsiteX2" fmla="*/ 4418745 w 6019800"/>
              <a:gd name="connsiteY2" fmla="*/ 1773148 h 3124200"/>
              <a:gd name="connsiteX3" fmla="*/ 3429001 w 6019800"/>
              <a:gd name="connsiteY3" fmla="*/ 2286000 h 3124200"/>
              <a:gd name="connsiteX4" fmla="*/ 2438399 w 6019800"/>
              <a:gd name="connsiteY4" fmla="*/ 2666999 h 3124200"/>
              <a:gd name="connsiteX5" fmla="*/ 1600200 w 6019800"/>
              <a:gd name="connsiteY5" fmla="*/ 2895600 h 3124200"/>
              <a:gd name="connsiteX6" fmla="*/ 685800 w 6019800"/>
              <a:gd name="connsiteY6" fmla="*/ 3048000 h 3124200"/>
              <a:gd name="connsiteX7" fmla="*/ 0 w 6019800"/>
              <a:gd name="connsiteY7" fmla="*/ 312420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9800" h="3124200">
                <a:moveTo>
                  <a:pt x="6019800" y="0"/>
                </a:moveTo>
                <a:cubicBezTo>
                  <a:pt x="5813460" y="410966"/>
                  <a:pt x="5524642" y="771275"/>
                  <a:pt x="5257800" y="1066800"/>
                </a:cubicBezTo>
                <a:cubicBezTo>
                  <a:pt x="4990958" y="1362325"/>
                  <a:pt x="4723545" y="1569948"/>
                  <a:pt x="4418745" y="1773148"/>
                </a:cubicBezTo>
                <a:cubicBezTo>
                  <a:pt x="4113945" y="1976348"/>
                  <a:pt x="3759059" y="2137025"/>
                  <a:pt x="3429001" y="2286000"/>
                </a:cubicBezTo>
                <a:cubicBezTo>
                  <a:pt x="3098943" y="2434975"/>
                  <a:pt x="2743199" y="2565399"/>
                  <a:pt x="2438399" y="2666999"/>
                </a:cubicBezTo>
                <a:cubicBezTo>
                  <a:pt x="2133599" y="2768599"/>
                  <a:pt x="1892300" y="2832100"/>
                  <a:pt x="1600200" y="2895600"/>
                </a:cubicBezTo>
                <a:cubicBezTo>
                  <a:pt x="1308100" y="2959100"/>
                  <a:pt x="952500" y="3009900"/>
                  <a:pt x="685800" y="3048000"/>
                </a:cubicBezTo>
                <a:cubicBezTo>
                  <a:pt x="419100" y="3086100"/>
                  <a:pt x="239730" y="3115638"/>
                  <a:pt x="0" y="3124200"/>
                </a:cubicBezTo>
              </a:path>
            </a:pathLst>
          </a:custGeom>
          <a:noFill/>
          <a:ln w="508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14" name="Freeform 13"/>
          <p:cNvSpPr/>
          <p:nvPr/>
        </p:nvSpPr>
        <p:spPr bwMode="auto">
          <a:xfrm>
            <a:off x="2227943" y="2133600"/>
            <a:ext cx="5925457" cy="3048000"/>
          </a:xfrm>
          <a:custGeom>
            <a:avLst/>
            <a:gdLst>
              <a:gd name="connsiteX0" fmla="*/ 0 w 6154057"/>
              <a:gd name="connsiteY0" fmla="*/ 2670629 h 2670629"/>
              <a:gd name="connsiteX1" fmla="*/ 2278743 w 6154057"/>
              <a:gd name="connsiteY1" fmla="*/ 2046514 h 2670629"/>
              <a:gd name="connsiteX2" fmla="*/ 6154057 w 6154057"/>
              <a:gd name="connsiteY2" fmla="*/ 0 h 2670629"/>
              <a:gd name="connsiteX0" fmla="*/ 0 w 6154057"/>
              <a:gd name="connsiteY0" fmla="*/ 2670629 h 2670629"/>
              <a:gd name="connsiteX1" fmla="*/ 2278743 w 6154057"/>
              <a:gd name="connsiteY1" fmla="*/ 2046514 h 2670629"/>
              <a:gd name="connsiteX2" fmla="*/ 4318000 w 6154057"/>
              <a:gd name="connsiteY2" fmla="*/ 997858 h 2670629"/>
              <a:gd name="connsiteX3" fmla="*/ 6154057 w 6154057"/>
              <a:gd name="connsiteY3" fmla="*/ 0 h 2670629"/>
              <a:gd name="connsiteX0" fmla="*/ 0 w 6001657"/>
              <a:gd name="connsiteY0" fmla="*/ 3048000 h 3048000"/>
              <a:gd name="connsiteX1" fmla="*/ 2278743 w 6001657"/>
              <a:gd name="connsiteY1" fmla="*/ 2423885 h 3048000"/>
              <a:gd name="connsiteX2" fmla="*/ 4318000 w 6001657"/>
              <a:gd name="connsiteY2" fmla="*/ 1375229 h 3048000"/>
              <a:gd name="connsiteX3" fmla="*/ 6001657 w 6001657"/>
              <a:gd name="connsiteY3" fmla="*/ 0 h 3048000"/>
              <a:gd name="connsiteX0" fmla="*/ 0 w 5925457"/>
              <a:gd name="connsiteY0" fmla="*/ 3048000 h 3048000"/>
              <a:gd name="connsiteX1" fmla="*/ 2278743 w 5925457"/>
              <a:gd name="connsiteY1" fmla="*/ 2423885 h 3048000"/>
              <a:gd name="connsiteX2" fmla="*/ 4318000 w 5925457"/>
              <a:gd name="connsiteY2" fmla="*/ 1375229 h 3048000"/>
              <a:gd name="connsiteX3" fmla="*/ 5925457 w 5925457"/>
              <a:gd name="connsiteY3" fmla="*/ 0 h 3048000"/>
              <a:gd name="connsiteX0" fmla="*/ 0 w 5925457"/>
              <a:gd name="connsiteY0" fmla="*/ 3048000 h 3048000"/>
              <a:gd name="connsiteX1" fmla="*/ 2278743 w 5925457"/>
              <a:gd name="connsiteY1" fmla="*/ 2423885 h 3048000"/>
              <a:gd name="connsiteX2" fmla="*/ 4318000 w 5925457"/>
              <a:gd name="connsiteY2" fmla="*/ 1375229 h 3048000"/>
              <a:gd name="connsiteX3" fmla="*/ 5925457 w 5925457"/>
              <a:gd name="connsiteY3" fmla="*/ 0 h 3048000"/>
            </a:gdLst>
            <a:ahLst/>
            <a:cxnLst>
              <a:cxn ang="0">
                <a:pos x="connsiteX0" y="connsiteY0"/>
              </a:cxn>
              <a:cxn ang="0">
                <a:pos x="connsiteX1" y="connsiteY1"/>
              </a:cxn>
              <a:cxn ang="0">
                <a:pos x="connsiteX2" y="connsiteY2"/>
              </a:cxn>
              <a:cxn ang="0">
                <a:pos x="connsiteX3" y="connsiteY3"/>
              </a:cxn>
            </a:cxnLst>
            <a:rect l="l" t="t" r="r" b="b"/>
            <a:pathLst>
              <a:path w="5925457" h="3048000">
                <a:moveTo>
                  <a:pt x="0" y="3048000"/>
                </a:moveTo>
                <a:cubicBezTo>
                  <a:pt x="626533" y="2958495"/>
                  <a:pt x="1253067" y="2868990"/>
                  <a:pt x="2278743" y="2423885"/>
                </a:cubicBezTo>
                <a:cubicBezTo>
                  <a:pt x="2998410" y="2145090"/>
                  <a:pt x="3710214" y="1779210"/>
                  <a:pt x="4318000" y="1375229"/>
                </a:cubicBezTo>
                <a:cubicBezTo>
                  <a:pt x="4925786" y="971248"/>
                  <a:pt x="5623077" y="271539"/>
                  <a:pt x="5925457" y="0"/>
                </a:cubicBezTo>
              </a:path>
            </a:pathLst>
          </a:cu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Wind Setup</a:t>
            </a:r>
            <a:endParaRPr lang="en-CA" dirty="0"/>
          </a:p>
        </p:txBody>
      </p:sp>
      <p:sp>
        <p:nvSpPr>
          <p:cNvPr id="3" name="Content Placeholder 2"/>
          <p:cNvSpPr>
            <a:spLocks noGrp="1"/>
          </p:cNvSpPr>
          <p:nvPr>
            <p:ph idx="1"/>
          </p:nvPr>
        </p:nvSpPr>
        <p:spPr/>
        <p:txBody>
          <a:bodyPr/>
          <a:lstStyle/>
          <a:p>
            <a:pPr marL="0" indent="0">
              <a:spcBef>
                <a:spcPct val="0"/>
              </a:spcBef>
              <a:buNone/>
            </a:pPr>
            <a:r>
              <a:rPr lang="en-CA" b="1" dirty="0" smtClean="0">
                <a:latin typeface="Times New Roman" pitchFamily="18" charset="0"/>
              </a:rPr>
              <a:t>Setup ~ F×U</a:t>
            </a:r>
            <a:r>
              <a:rPr lang="en-CA" b="1" baseline="30000" dirty="0" smtClean="0">
                <a:latin typeface="Times New Roman" pitchFamily="18" charset="0"/>
              </a:rPr>
              <a:t>2</a:t>
            </a:r>
            <a:r>
              <a:rPr lang="en-CA" b="1" dirty="0" smtClean="0">
                <a:latin typeface="Times New Roman" pitchFamily="18" charset="0"/>
              </a:rPr>
              <a:t>/d</a:t>
            </a:r>
          </a:p>
          <a:p>
            <a:pPr marL="0" indent="0">
              <a:spcBef>
                <a:spcPct val="0"/>
              </a:spcBef>
              <a:buNone/>
            </a:pPr>
            <a:endParaRPr lang="en-CA" dirty="0" smtClean="0"/>
          </a:p>
          <a:p>
            <a:pPr marL="0" indent="0">
              <a:spcBef>
                <a:spcPct val="0"/>
              </a:spcBef>
            </a:pPr>
            <a:r>
              <a:rPr lang="en-CA" dirty="0" smtClean="0">
                <a:latin typeface="Times New Roman" pitchFamily="18" charset="0"/>
              </a:rPr>
              <a:t>  </a:t>
            </a:r>
            <a:r>
              <a:rPr lang="en-CA" dirty="0" smtClean="0"/>
              <a:t>F – fetch length</a:t>
            </a:r>
          </a:p>
          <a:p>
            <a:r>
              <a:rPr lang="en-CA" dirty="0" smtClean="0">
                <a:latin typeface="Times New Roman" pitchFamily="18" charset="0"/>
              </a:rPr>
              <a:t>U – wind speed</a:t>
            </a:r>
            <a:endParaRPr lang="en-CA" dirty="0" smtClean="0"/>
          </a:p>
          <a:p>
            <a:pPr marL="0" indent="0">
              <a:spcBef>
                <a:spcPct val="0"/>
              </a:spcBef>
            </a:pPr>
            <a:r>
              <a:rPr lang="en-CA" dirty="0" smtClean="0"/>
              <a:t>  d –water depth along fetch</a:t>
            </a:r>
            <a:endParaRPr lang="en-CA" dirty="0" smtClean="0">
              <a:latin typeface="Times New Roman" pitchFamily="18" charset="0"/>
            </a:endParaRPr>
          </a:p>
        </p:txBody>
      </p:sp>
      <p:sp>
        <p:nvSpPr>
          <p:cNvPr id="4" name="Slide Number Placeholder 3"/>
          <p:cNvSpPr>
            <a:spLocks noGrp="1"/>
          </p:cNvSpPr>
          <p:nvPr>
            <p:ph type="sldNum" sz="quarter" idx="12"/>
          </p:nvPr>
        </p:nvSpPr>
        <p:spPr/>
        <p:txBody>
          <a:bodyPr/>
          <a:lstStyle/>
          <a:p>
            <a:pPr>
              <a:defRPr/>
            </a:pPr>
            <a:fld id="{5227B089-7EA9-4DB7-B31E-9E468973D821}" type="slidenum">
              <a:rPr lang="en-US" smtClean="0"/>
              <a:pPr>
                <a:defRPr/>
              </a:pPr>
              <a:t>13</a:t>
            </a:fld>
            <a:endParaRPr lang="en-US" dirty="0"/>
          </a:p>
        </p:txBody>
      </p:sp>
    </p:spTree>
  </p:cSld>
  <p:clrMapOvr>
    <a:masterClrMapping/>
  </p:clrMapOvr>
  <p:transition spd="med">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smtClean="0"/>
              <a:t>Fetch for Setup Calculation</a:t>
            </a:r>
            <a:br>
              <a:rPr lang="en-CA" sz="3600" dirty="0" smtClean="0"/>
            </a:br>
            <a:r>
              <a:rPr lang="en-CA" sz="3600" dirty="0" smtClean="0"/>
              <a:t>(</a:t>
            </a:r>
            <a:r>
              <a:rPr lang="en-CA" sz="2800" dirty="0" smtClean="0"/>
              <a:t>USACE EM 1110-2-1420)</a:t>
            </a:r>
            <a:endParaRPr lang="en-CA" sz="2800" dirty="0"/>
          </a:p>
        </p:txBody>
      </p:sp>
      <p:sp>
        <p:nvSpPr>
          <p:cNvPr id="3" name="Slide Number Placeholder 2"/>
          <p:cNvSpPr>
            <a:spLocks noGrp="1"/>
          </p:cNvSpPr>
          <p:nvPr>
            <p:ph type="sldNum" sz="quarter" idx="12"/>
          </p:nvPr>
        </p:nvSpPr>
        <p:spPr/>
        <p:txBody>
          <a:bodyPr/>
          <a:lstStyle/>
          <a:p>
            <a:pPr>
              <a:defRPr/>
            </a:pPr>
            <a:fld id="{383F26A4-A447-4A6A-BDE0-F13EDBF7A8AF}" type="slidenum">
              <a:rPr lang="en-US" smtClean="0"/>
              <a:pPr>
                <a:defRPr/>
              </a:pPr>
              <a:t>14</a:t>
            </a:fld>
            <a:endParaRPr lang="en-US"/>
          </a:p>
        </p:txBody>
      </p:sp>
      <p:pic>
        <p:nvPicPr>
          <p:cNvPr id="4" name="Picture 3" descr="Fetch determination_Page_2.tiff"/>
          <p:cNvPicPr>
            <a:picLocks noChangeAspect="1"/>
          </p:cNvPicPr>
          <p:nvPr/>
        </p:nvPicPr>
        <p:blipFill>
          <a:blip r:embed="rId2" cstate="print"/>
          <a:srcRect l="50327" t="71675" r="7244" b="8889"/>
          <a:stretch>
            <a:fillRect/>
          </a:stretch>
        </p:blipFill>
        <p:spPr>
          <a:xfrm>
            <a:off x="1219200" y="2057400"/>
            <a:ext cx="6786906" cy="4023360"/>
          </a:xfrm>
          <a:prstGeom prst="rect">
            <a:avLst/>
          </a:prstGeom>
        </p:spPr>
      </p:pic>
    </p:spTree>
  </p:cSld>
  <p:clrMapOvr>
    <a:masterClrMapping/>
  </p:clrMapOvr>
  <p:transition spd="med">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381000"/>
            <a:ext cx="7772400" cy="1143000"/>
          </a:xfrm>
        </p:spPr>
        <p:txBody>
          <a:bodyPr/>
          <a:lstStyle/>
          <a:p>
            <a:r>
              <a:rPr lang="en-CA" sz="3600" dirty="0" smtClean="0"/>
              <a:t>Effective Fetch For Wave Calculation</a:t>
            </a:r>
            <a:endParaRPr lang="en-CA" sz="3600" dirty="0"/>
          </a:p>
        </p:txBody>
      </p:sp>
      <p:sp>
        <p:nvSpPr>
          <p:cNvPr id="4" name="Slide Number Placeholder 3"/>
          <p:cNvSpPr>
            <a:spLocks noGrp="1"/>
          </p:cNvSpPr>
          <p:nvPr>
            <p:ph type="sldNum" sz="quarter" idx="12"/>
          </p:nvPr>
        </p:nvSpPr>
        <p:spPr/>
        <p:txBody>
          <a:bodyPr/>
          <a:lstStyle/>
          <a:p>
            <a:pPr>
              <a:defRPr/>
            </a:pPr>
            <a:fld id="{5227B089-7EA9-4DB7-B31E-9E468973D821}" type="slidenum">
              <a:rPr lang="en-US" smtClean="0"/>
              <a:pPr>
                <a:defRPr/>
              </a:pPr>
              <a:t>15</a:t>
            </a:fld>
            <a:endParaRPr lang="en-US"/>
          </a:p>
        </p:txBody>
      </p:sp>
      <p:pic>
        <p:nvPicPr>
          <p:cNvPr id="6" name="Picture 5" descr="Effective fetch.tiff"/>
          <p:cNvPicPr>
            <a:picLocks noChangeAspect="1"/>
          </p:cNvPicPr>
          <p:nvPr/>
        </p:nvPicPr>
        <p:blipFill>
          <a:blip r:embed="rId2" cstate="print"/>
          <a:srcRect b="17500"/>
          <a:stretch>
            <a:fillRect/>
          </a:stretch>
        </p:blipFill>
        <p:spPr>
          <a:xfrm>
            <a:off x="2209800" y="1383544"/>
            <a:ext cx="4572000" cy="5474456"/>
          </a:xfrm>
          <a:prstGeom prst="rect">
            <a:avLst/>
          </a:prstGeom>
        </p:spPr>
      </p:pic>
    </p:spTree>
  </p:cSld>
  <p:clrMapOvr>
    <a:masterClrMapping/>
  </p:clrMapOvr>
  <p:transition spd="med">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Fetch line.gif"/>
          <p:cNvPicPr>
            <a:picLocks noChangeAspect="1"/>
          </p:cNvPicPr>
          <p:nvPr/>
        </p:nvPicPr>
        <p:blipFill>
          <a:blip r:embed="rId2" cstate="print"/>
          <a:stretch>
            <a:fillRect/>
          </a:stretch>
        </p:blipFill>
        <p:spPr>
          <a:xfrm>
            <a:off x="5029200" y="1040524"/>
            <a:ext cx="4114800" cy="5817476"/>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cxnSp>
        <p:nvCxnSpPr>
          <p:cNvPr id="13" name="Straight Arrow Connector 12"/>
          <p:cNvCxnSpPr/>
          <p:nvPr/>
        </p:nvCxnSpPr>
        <p:spPr bwMode="auto">
          <a:xfrm>
            <a:off x="7010400" y="3581400"/>
            <a:ext cx="762000" cy="685800"/>
          </a:xfrm>
          <a:prstGeom prst="straightConnector1">
            <a:avLst/>
          </a:prstGeom>
          <a:solidFill>
            <a:schemeClr val="accent1"/>
          </a:solidFill>
          <a:ln w="60325" cap="flat" cmpd="sng" algn="ctr">
            <a:solidFill>
              <a:srgbClr val="C00000"/>
            </a:solidFill>
            <a:prstDash val="solid"/>
            <a:round/>
            <a:headEnd type="triangle"/>
            <a:tailEnd type="triangle"/>
          </a:ln>
          <a:effectLst/>
        </p:spPr>
      </p:cxnSp>
      <p:grpSp>
        <p:nvGrpSpPr>
          <p:cNvPr id="17" name="Group 16"/>
          <p:cNvGrpSpPr/>
          <p:nvPr/>
        </p:nvGrpSpPr>
        <p:grpSpPr>
          <a:xfrm>
            <a:off x="0" y="1066800"/>
            <a:ext cx="4724400" cy="5791200"/>
            <a:chOff x="1582052" y="0"/>
            <a:chExt cx="5979895" cy="6858000"/>
          </a:xfrm>
        </p:grpSpPr>
        <p:pic>
          <p:nvPicPr>
            <p:cNvPr id="18" name="Picture 17" descr="PPT Lake Manitoba_2.png"/>
            <p:cNvPicPr>
              <a:picLocks noChangeAspect="1"/>
            </p:cNvPicPr>
            <p:nvPr/>
          </p:nvPicPr>
          <p:blipFill>
            <a:blip r:embed="rId3" cstate="print"/>
            <a:stretch>
              <a:fillRect/>
            </a:stretch>
          </p:blipFill>
          <p:spPr>
            <a:xfrm>
              <a:off x="1582052" y="0"/>
              <a:ext cx="5979895" cy="6858000"/>
            </a:xfrm>
            <a:prstGeom prst="rect">
              <a:avLst/>
            </a:prstGeom>
          </p:spPr>
        </p:pic>
        <p:grpSp>
          <p:nvGrpSpPr>
            <p:cNvPr id="19" name="Group 24"/>
            <p:cNvGrpSpPr/>
            <p:nvPr/>
          </p:nvGrpSpPr>
          <p:grpSpPr>
            <a:xfrm>
              <a:off x="2209800" y="990600"/>
              <a:ext cx="3048000" cy="2416628"/>
              <a:chOff x="2209800" y="990600"/>
              <a:chExt cx="3048000" cy="2416628"/>
            </a:xfrm>
          </p:grpSpPr>
          <p:sp>
            <p:nvSpPr>
              <p:cNvPr id="21" name="Freeform 20"/>
              <p:cNvSpPr/>
              <p:nvPr/>
            </p:nvSpPr>
            <p:spPr bwMode="auto">
              <a:xfrm>
                <a:off x="2209800" y="990600"/>
                <a:ext cx="3043645" cy="2416628"/>
              </a:xfrm>
              <a:custGeom>
                <a:avLst/>
                <a:gdLst>
                  <a:gd name="connsiteX0" fmla="*/ 0 w 3043645"/>
                  <a:gd name="connsiteY0" fmla="*/ 0 h 2416628"/>
                  <a:gd name="connsiteX1" fmla="*/ 3043645 w 3043645"/>
                  <a:gd name="connsiteY1" fmla="*/ 888274 h 2416628"/>
                  <a:gd name="connsiteX2" fmla="*/ 1149531 w 3043645"/>
                  <a:gd name="connsiteY2" fmla="*/ 2416628 h 2416628"/>
                  <a:gd name="connsiteX3" fmla="*/ 875211 w 3043645"/>
                  <a:gd name="connsiteY3" fmla="*/ 2129245 h 2416628"/>
                  <a:gd name="connsiteX4" fmla="*/ 966651 w 3043645"/>
                  <a:gd name="connsiteY4" fmla="*/ 1894114 h 2416628"/>
                  <a:gd name="connsiteX5" fmla="*/ 796834 w 3043645"/>
                  <a:gd name="connsiteY5" fmla="*/ 1449977 h 2416628"/>
                  <a:gd name="connsiteX6" fmla="*/ 640080 w 3043645"/>
                  <a:gd name="connsiteY6" fmla="*/ 1293223 h 2416628"/>
                  <a:gd name="connsiteX7" fmla="*/ 457200 w 3043645"/>
                  <a:gd name="connsiteY7" fmla="*/ 953588 h 2416628"/>
                  <a:gd name="connsiteX8" fmla="*/ 444137 w 3043645"/>
                  <a:gd name="connsiteY8" fmla="*/ 692331 h 2416628"/>
                  <a:gd name="connsiteX9" fmla="*/ 339634 w 3043645"/>
                  <a:gd name="connsiteY9" fmla="*/ 535577 h 2416628"/>
                  <a:gd name="connsiteX10" fmla="*/ 326571 w 3043645"/>
                  <a:gd name="connsiteY10" fmla="*/ 404948 h 2416628"/>
                  <a:gd name="connsiteX11" fmla="*/ 235131 w 3043645"/>
                  <a:gd name="connsiteY11" fmla="*/ 391885 h 2416628"/>
                  <a:gd name="connsiteX12" fmla="*/ 0 w 3043645"/>
                  <a:gd name="connsiteY12" fmla="*/ 0 h 241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3645" h="2416628">
                    <a:moveTo>
                      <a:pt x="0" y="0"/>
                    </a:moveTo>
                    <a:lnTo>
                      <a:pt x="3043645" y="888274"/>
                    </a:lnTo>
                    <a:lnTo>
                      <a:pt x="1149531" y="2416628"/>
                    </a:lnTo>
                    <a:lnTo>
                      <a:pt x="875211" y="2129245"/>
                    </a:lnTo>
                    <a:lnTo>
                      <a:pt x="966651" y="1894114"/>
                    </a:lnTo>
                    <a:lnTo>
                      <a:pt x="796834" y="1449977"/>
                    </a:lnTo>
                    <a:lnTo>
                      <a:pt x="640080" y="1293223"/>
                    </a:lnTo>
                    <a:lnTo>
                      <a:pt x="457200" y="953588"/>
                    </a:lnTo>
                    <a:lnTo>
                      <a:pt x="444137" y="692331"/>
                    </a:lnTo>
                    <a:lnTo>
                      <a:pt x="339634" y="535577"/>
                    </a:lnTo>
                    <a:lnTo>
                      <a:pt x="326571" y="404948"/>
                    </a:lnTo>
                    <a:lnTo>
                      <a:pt x="235131" y="391885"/>
                    </a:lnTo>
                    <a:lnTo>
                      <a:pt x="0" y="0"/>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cxnSp>
            <p:nvCxnSpPr>
              <p:cNvPr id="22" name="Straight Arrow Connector 21"/>
              <p:cNvCxnSpPr>
                <a:endCxn id="21" idx="6"/>
              </p:cNvCxnSpPr>
              <p:nvPr/>
            </p:nvCxnSpPr>
            <p:spPr bwMode="auto">
              <a:xfrm flipH="1">
                <a:off x="2849880" y="1905000"/>
                <a:ext cx="2407920" cy="37882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0" name="Right Arrow 19"/>
            <p:cNvSpPr/>
            <p:nvPr/>
          </p:nvSpPr>
          <p:spPr bwMode="auto">
            <a:xfrm rot="21380970">
              <a:off x="3515956" y="1795751"/>
              <a:ext cx="701807" cy="215742"/>
            </a:xfrm>
            <a:prstGeom prst="rightArrow">
              <a:avLst/>
            </a:prstGeom>
            <a:solidFill>
              <a:srgbClr val="FF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grpSp>
    </p:spTree>
  </p:cSld>
  <p:clrMapOvr>
    <a:masterClrMapping/>
  </p:clrMapOvr>
  <p:transition spd="med">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383F26A4-A447-4A6A-BDE0-F13EDBF7A8AF}" type="slidenum">
              <a:rPr lang="en-US" smtClean="0"/>
              <a:pPr>
                <a:defRPr/>
              </a:pPr>
              <a:t>17</a:t>
            </a:fld>
            <a:endParaRPr lang="en-US"/>
          </a:p>
        </p:txBody>
      </p:sp>
      <p:pic>
        <p:nvPicPr>
          <p:cNvPr id="4" name="Picture 3" descr="Lake winnipeg fetch.png"/>
          <p:cNvPicPr>
            <a:picLocks noChangeAspect="1"/>
          </p:cNvPicPr>
          <p:nvPr/>
        </p:nvPicPr>
        <p:blipFill>
          <a:blip r:embed="rId2" cstate="print"/>
          <a:stretch>
            <a:fillRect/>
          </a:stretch>
        </p:blipFill>
        <p:spPr>
          <a:xfrm>
            <a:off x="2065185" y="0"/>
            <a:ext cx="5173815" cy="6858000"/>
          </a:xfrm>
          <a:prstGeom prst="rect">
            <a:avLst/>
          </a:prstGeom>
          <a:solidFill>
            <a:srgbClr val="FFFFFF">
              <a:shade val="85000"/>
            </a:srgbClr>
          </a:solidFill>
          <a:ln w="12700" cap="sq">
            <a:solidFill>
              <a:schemeClr val="tx2">
                <a:lumMod val="95000"/>
                <a:lumOff val="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Straight Arrow Connector 4"/>
          <p:cNvCxnSpPr/>
          <p:nvPr/>
        </p:nvCxnSpPr>
        <p:spPr bwMode="auto">
          <a:xfrm>
            <a:off x="3276600" y="228600"/>
            <a:ext cx="2895600" cy="5943600"/>
          </a:xfrm>
          <a:prstGeom prst="straightConnector1">
            <a:avLst/>
          </a:prstGeom>
          <a:solidFill>
            <a:schemeClr val="accent1"/>
          </a:solidFill>
          <a:ln w="38100" cap="flat" cmpd="sng" algn="ctr">
            <a:solidFill>
              <a:srgbClr val="CC3300"/>
            </a:solidFill>
            <a:prstDash val="solid"/>
            <a:round/>
            <a:headEnd type="none" w="med" len="med"/>
            <a:tailEnd type="none"/>
          </a:ln>
          <a:effectLst/>
        </p:spPr>
      </p:cxnSp>
      <p:sp>
        <p:nvSpPr>
          <p:cNvPr id="6" name="Rectangular Callout 5"/>
          <p:cNvSpPr/>
          <p:nvPr/>
        </p:nvSpPr>
        <p:spPr bwMode="auto">
          <a:xfrm>
            <a:off x="3657600" y="4724400"/>
            <a:ext cx="1143000" cy="457200"/>
          </a:xfrm>
          <a:prstGeom prst="wedgeRectCallout">
            <a:avLst>
              <a:gd name="adj1" fmla="val 159479"/>
              <a:gd name="adj2" fmla="val 96786"/>
            </a:avLst>
          </a:prstGeom>
          <a:no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dirty="0" smtClean="0">
                <a:ln>
                  <a:noFill/>
                </a:ln>
                <a:solidFill>
                  <a:schemeClr val="tx1"/>
                </a:solidFill>
                <a:effectLst/>
                <a:latin typeface="Times" charset="0"/>
              </a:rPr>
              <a:t>Islands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85800" y="304800"/>
            <a:ext cx="7772400" cy="1143000"/>
          </a:xfrm>
        </p:spPr>
        <p:txBody>
          <a:bodyPr/>
          <a:lstStyle/>
          <a:p>
            <a:r>
              <a:rPr lang="en-CA" dirty="0" smtClean="0"/>
              <a:t>Wind Duration</a:t>
            </a:r>
            <a:endParaRPr lang="en-CA" dirty="0"/>
          </a:p>
        </p:txBody>
      </p:sp>
      <p:sp>
        <p:nvSpPr>
          <p:cNvPr id="3" name="Slide Number Placeholder 2"/>
          <p:cNvSpPr>
            <a:spLocks noGrp="1"/>
          </p:cNvSpPr>
          <p:nvPr>
            <p:ph type="sldNum" sz="quarter" idx="12"/>
          </p:nvPr>
        </p:nvSpPr>
        <p:spPr/>
        <p:txBody>
          <a:bodyPr/>
          <a:lstStyle/>
          <a:p>
            <a:pPr>
              <a:defRPr/>
            </a:pPr>
            <a:fld id="{383F26A4-A447-4A6A-BDE0-F13EDBF7A8AF}" type="slidenum">
              <a:rPr lang="en-US" smtClean="0"/>
              <a:pPr>
                <a:defRPr/>
              </a:pPr>
              <a:t>18</a:t>
            </a:fld>
            <a:endParaRPr lang="en-US"/>
          </a:p>
        </p:txBody>
      </p:sp>
      <p:pic>
        <p:nvPicPr>
          <p:cNvPr id="8" name="Content Placeholder 7" descr="Lake for wind dueation.png"/>
          <p:cNvPicPr>
            <a:picLocks noGrp="1" noChangeAspect="1"/>
          </p:cNvPicPr>
          <p:nvPr>
            <p:ph sz="half" idx="4294967295"/>
          </p:nvPr>
        </p:nvPicPr>
        <p:blipFill>
          <a:blip r:embed="rId2" cstate="print"/>
          <a:srcRect t="1852" r="16449"/>
          <a:stretch>
            <a:fillRect/>
          </a:stretch>
        </p:blipFill>
        <p:spPr>
          <a:xfrm>
            <a:off x="457200" y="1179327"/>
            <a:ext cx="3733800" cy="5678673"/>
          </a:xfrm>
          <a:ln w="15875">
            <a:solidFill>
              <a:schemeClr val="bg2">
                <a:lumMod val="50000"/>
              </a:schemeClr>
            </a:solidFill>
          </a:ln>
        </p:spPr>
      </p:pic>
      <p:pic>
        <p:nvPicPr>
          <p:cNvPr id="11" name="Content Placeholder 10" descr="windrose.tiff"/>
          <p:cNvPicPr>
            <a:picLocks noGrp="1" noChangeAspect="1"/>
          </p:cNvPicPr>
          <p:nvPr>
            <p:ph sz="half" idx="4294967295"/>
          </p:nvPr>
        </p:nvPicPr>
        <p:blipFill>
          <a:blip r:embed="rId3" cstate="print"/>
          <a:srcRect l="9259" t="7407" r="7629" b="12523"/>
          <a:stretch>
            <a:fillRect/>
          </a:stretch>
        </p:blipFill>
        <p:spPr>
          <a:xfrm>
            <a:off x="4419600" y="1219200"/>
            <a:ext cx="4522864" cy="5638800"/>
          </a:xfrm>
          <a:ln w="15875">
            <a:solidFill>
              <a:schemeClr val="bg2">
                <a:lumMod val="50000"/>
              </a:schemeClr>
            </a:solidFill>
          </a:ln>
        </p:spPr>
      </p:pic>
    </p:spTree>
  </p:cSld>
  <p:clrMapOvr>
    <a:masterClrMapping/>
  </p:clrMapOvr>
  <p:transition spd="med">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Recorded Data</a:t>
            </a:r>
            <a:endParaRPr lang="en-CA" dirty="0"/>
          </a:p>
        </p:txBody>
      </p:sp>
      <p:sp>
        <p:nvSpPr>
          <p:cNvPr id="3" name="Slide Number Placeholder 2"/>
          <p:cNvSpPr>
            <a:spLocks noGrp="1"/>
          </p:cNvSpPr>
          <p:nvPr>
            <p:ph type="sldNum" sz="quarter" idx="12"/>
          </p:nvPr>
        </p:nvSpPr>
        <p:spPr/>
        <p:txBody>
          <a:bodyPr/>
          <a:lstStyle/>
          <a:p>
            <a:pPr>
              <a:defRPr/>
            </a:pPr>
            <a:fld id="{383F26A4-A447-4A6A-BDE0-F13EDBF7A8AF}" type="slidenum">
              <a:rPr lang="en-US" smtClean="0"/>
              <a:pPr>
                <a:defRPr/>
              </a:pPr>
              <a:t>19</a:t>
            </a:fld>
            <a:endParaRPr lang="en-US"/>
          </a:p>
        </p:txBody>
      </p:sp>
      <p:pic>
        <p:nvPicPr>
          <p:cNvPr id="27650" name="Picture 2"/>
          <p:cNvPicPr>
            <a:picLocks noChangeAspect="1" noChangeArrowheads="1"/>
          </p:cNvPicPr>
          <p:nvPr/>
        </p:nvPicPr>
        <p:blipFill>
          <a:blip r:embed="rId2" cstate="print"/>
          <a:srcRect/>
          <a:stretch>
            <a:fillRect/>
          </a:stretch>
        </p:blipFill>
        <p:spPr bwMode="auto">
          <a:xfrm>
            <a:off x="990600" y="1600200"/>
            <a:ext cx="7136257" cy="5181600"/>
          </a:xfrm>
          <a:prstGeom prst="rect">
            <a:avLst/>
          </a:prstGeom>
          <a:noFill/>
          <a:ln w="9525">
            <a:noFill/>
            <a:miter lim="800000"/>
            <a:headEnd/>
            <a:tailEnd/>
          </a:ln>
          <a:effectLst/>
        </p:spPr>
      </p:pic>
    </p:spTree>
  </p:cSld>
  <p:clrMapOvr>
    <a:masterClrMapping/>
  </p:clrMapOvr>
  <p:transition spd="med">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Content</a:t>
            </a:r>
            <a:endParaRPr lang="en-CA" dirty="0"/>
          </a:p>
        </p:txBody>
      </p:sp>
      <p:sp>
        <p:nvSpPr>
          <p:cNvPr id="3" name="Content Placeholder 2"/>
          <p:cNvSpPr>
            <a:spLocks noGrp="1"/>
          </p:cNvSpPr>
          <p:nvPr>
            <p:ph idx="1"/>
          </p:nvPr>
        </p:nvSpPr>
        <p:spPr/>
        <p:txBody>
          <a:bodyPr/>
          <a:lstStyle/>
          <a:p>
            <a:r>
              <a:rPr lang="en-CA" dirty="0" smtClean="0"/>
              <a:t>Background</a:t>
            </a:r>
          </a:p>
          <a:p>
            <a:r>
              <a:rPr lang="en-CA" dirty="0" smtClean="0"/>
              <a:t>Technical details</a:t>
            </a:r>
          </a:p>
          <a:p>
            <a:pPr lvl="1"/>
            <a:r>
              <a:rPr lang="en-CA" dirty="0" smtClean="0"/>
              <a:t>Water level frequency</a:t>
            </a:r>
          </a:p>
          <a:p>
            <a:pPr lvl="1"/>
            <a:r>
              <a:rPr lang="en-CA" dirty="0" smtClean="0"/>
              <a:t>Wind setup</a:t>
            </a:r>
          </a:p>
          <a:p>
            <a:pPr lvl="1"/>
            <a:r>
              <a:rPr lang="en-CA" dirty="0" smtClean="0"/>
              <a:t>Wave uprush</a:t>
            </a:r>
          </a:p>
          <a:p>
            <a:r>
              <a:rPr lang="en-CA" dirty="0" smtClean="0"/>
              <a:t>Standard</a:t>
            </a:r>
            <a:endParaRPr lang="en-CA" dirty="0"/>
          </a:p>
        </p:txBody>
      </p:sp>
      <p:sp>
        <p:nvSpPr>
          <p:cNvPr id="4" name="Slide Number Placeholder 3"/>
          <p:cNvSpPr>
            <a:spLocks noGrp="1"/>
          </p:cNvSpPr>
          <p:nvPr>
            <p:ph type="sldNum" sz="quarter" idx="12"/>
          </p:nvPr>
        </p:nvSpPr>
        <p:spPr/>
        <p:txBody>
          <a:bodyPr/>
          <a:lstStyle/>
          <a:p>
            <a:pPr>
              <a:defRPr/>
            </a:pPr>
            <a:fld id="{5227B089-7EA9-4DB7-B31E-9E468973D821}" type="slidenum">
              <a:rPr lang="en-US" smtClean="0"/>
              <a:pPr>
                <a:defRPr/>
              </a:pPr>
              <a:t>2</a:t>
            </a:fld>
            <a:endParaRPr lang="en-US"/>
          </a:p>
        </p:txBody>
      </p:sp>
    </p:spTree>
  </p:cSld>
  <p:clrMapOvr>
    <a:masterClrMapping/>
  </p:clrMapOvr>
  <p:transition spd="med">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383F26A4-A447-4A6A-BDE0-F13EDBF7A8AF}" type="slidenum">
              <a:rPr lang="en-US" smtClean="0"/>
              <a:pPr>
                <a:defRPr/>
              </a:pPr>
              <a:t>20</a:t>
            </a:fld>
            <a:endParaRPr lang="en-US"/>
          </a:p>
        </p:txBody>
      </p:sp>
      <p:pic>
        <p:nvPicPr>
          <p:cNvPr id="4" name="Picture 3" descr="IMG_3606.JPG"/>
          <p:cNvPicPr>
            <a:picLocks noChangeAspect="1"/>
          </p:cNvPicPr>
          <p:nvPr/>
        </p:nvPicPr>
        <p:blipFill>
          <a:blip r:embed="rId2" cstate="email"/>
          <a:srcRect/>
          <a:stretch>
            <a:fillRect/>
          </a:stretch>
        </p:blipFill>
        <p:spPr>
          <a:xfrm>
            <a:off x="0" y="0"/>
            <a:ext cx="9144000" cy="6858000"/>
          </a:xfrm>
          <a:prstGeom prst="rect">
            <a:avLst/>
          </a:prstGeom>
        </p:spPr>
      </p:pic>
    </p:spTree>
  </p:cSld>
  <p:clrMapOvr>
    <a:masterClrMapping/>
  </p:clrMapOvr>
  <p:transition spd="med">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9"/>
          <p:cNvGrpSpPr/>
          <p:nvPr/>
        </p:nvGrpSpPr>
        <p:grpSpPr>
          <a:xfrm>
            <a:off x="228602" y="1600200"/>
            <a:ext cx="7595412" cy="2100263"/>
            <a:chOff x="228602" y="1600200"/>
            <a:chExt cx="7595412" cy="2100263"/>
          </a:xfrm>
        </p:grpSpPr>
        <p:sp>
          <p:nvSpPr>
            <p:cNvPr id="57374" name="Freeform 30"/>
            <p:cNvSpPr>
              <a:spLocks/>
            </p:cNvSpPr>
            <p:nvPr/>
          </p:nvSpPr>
          <p:spPr bwMode="auto">
            <a:xfrm>
              <a:off x="1730375" y="1812926"/>
              <a:ext cx="2851151" cy="877888"/>
            </a:xfrm>
            <a:custGeom>
              <a:avLst/>
              <a:gdLst/>
              <a:ahLst/>
              <a:cxnLst>
                <a:cxn ang="0">
                  <a:pos x="1796" y="408"/>
                </a:cxn>
                <a:cxn ang="0">
                  <a:pos x="1646" y="420"/>
                </a:cxn>
                <a:cxn ang="0">
                  <a:pos x="1550" y="492"/>
                </a:cxn>
                <a:cxn ang="0">
                  <a:pos x="1454" y="540"/>
                </a:cxn>
                <a:cxn ang="0">
                  <a:pos x="1310" y="540"/>
                </a:cxn>
                <a:cxn ang="0">
                  <a:pos x="1226" y="462"/>
                </a:cxn>
                <a:cxn ang="0">
                  <a:pos x="1070" y="396"/>
                </a:cxn>
                <a:cxn ang="0">
                  <a:pos x="974" y="444"/>
                </a:cxn>
                <a:cxn ang="0">
                  <a:pos x="830" y="492"/>
                </a:cxn>
                <a:cxn ang="0">
                  <a:pos x="686" y="444"/>
                </a:cxn>
                <a:cxn ang="0">
                  <a:pos x="427" y="288"/>
                </a:cxn>
                <a:cxn ang="0">
                  <a:pos x="312" y="312"/>
                </a:cxn>
                <a:cxn ang="0">
                  <a:pos x="249" y="356"/>
                </a:cxn>
                <a:cxn ang="0">
                  <a:pos x="196" y="293"/>
                </a:cxn>
                <a:cxn ang="0">
                  <a:pos x="129" y="188"/>
                </a:cxn>
                <a:cxn ang="0">
                  <a:pos x="0" y="0"/>
                </a:cxn>
              </a:cxnLst>
              <a:rect l="0" t="0" r="r" b="b"/>
              <a:pathLst>
                <a:path w="1796" h="553">
                  <a:moveTo>
                    <a:pt x="1796" y="408"/>
                  </a:moveTo>
                  <a:cubicBezTo>
                    <a:pt x="1771" y="411"/>
                    <a:pt x="1687" y="406"/>
                    <a:pt x="1646" y="420"/>
                  </a:cubicBezTo>
                  <a:cubicBezTo>
                    <a:pt x="1605" y="434"/>
                    <a:pt x="1582" y="472"/>
                    <a:pt x="1550" y="492"/>
                  </a:cubicBezTo>
                  <a:cubicBezTo>
                    <a:pt x="1518" y="512"/>
                    <a:pt x="1494" y="532"/>
                    <a:pt x="1454" y="540"/>
                  </a:cubicBezTo>
                  <a:cubicBezTo>
                    <a:pt x="1414" y="548"/>
                    <a:pt x="1348" y="553"/>
                    <a:pt x="1310" y="540"/>
                  </a:cubicBezTo>
                  <a:cubicBezTo>
                    <a:pt x="1272" y="527"/>
                    <a:pt x="1266" y="486"/>
                    <a:pt x="1226" y="462"/>
                  </a:cubicBezTo>
                  <a:cubicBezTo>
                    <a:pt x="1186" y="438"/>
                    <a:pt x="1112" y="399"/>
                    <a:pt x="1070" y="396"/>
                  </a:cubicBezTo>
                  <a:cubicBezTo>
                    <a:pt x="1028" y="393"/>
                    <a:pt x="1014" y="428"/>
                    <a:pt x="974" y="444"/>
                  </a:cubicBezTo>
                  <a:cubicBezTo>
                    <a:pt x="934" y="460"/>
                    <a:pt x="878" y="492"/>
                    <a:pt x="830" y="492"/>
                  </a:cubicBezTo>
                  <a:cubicBezTo>
                    <a:pt x="782" y="492"/>
                    <a:pt x="753" y="478"/>
                    <a:pt x="686" y="444"/>
                  </a:cubicBezTo>
                  <a:cubicBezTo>
                    <a:pt x="619" y="410"/>
                    <a:pt x="489" y="310"/>
                    <a:pt x="427" y="288"/>
                  </a:cubicBezTo>
                  <a:cubicBezTo>
                    <a:pt x="365" y="266"/>
                    <a:pt x="342" y="301"/>
                    <a:pt x="312" y="312"/>
                  </a:cubicBezTo>
                  <a:cubicBezTo>
                    <a:pt x="282" y="323"/>
                    <a:pt x="268" y="359"/>
                    <a:pt x="249" y="356"/>
                  </a:cubicBezTo>
                  <a:cubicBezTo>
                    <a:pt x="230" y="353"/>
                    <a:pt x="216" y="321"/>
                    <a:pt x="196" y="293"/>
                  </a:cubicBezTo>
                  <a:cubicBezTo>
                    <a:pt x="176" y="265"/>
                    <a:pt x="162" y="237"/>
                    <a:pt x="129" y="188"/>
                  </a:cubicBezTo>
                  <a:cubicBezTo>
                    <a:pt x="96" y="139"/>
                    <a:pt x="27" y="39"/>
                    <a:pt x="0" y="0"/>
                  </a:cubicBezTo>
                </a:path>
              </a:pathLst>
            </a:custGeom>
            <a:noFill/>
            <a:ln w="19050" cmpd="sng">
              <a:solidFill>
                <a:schemeClr val="tx1"/>
              </a:solidFill>
              <a:round/>
              <a:headEnd/>
              <a:tailEnd/>
            </a:ln>
            <a:effectLst/>
          </p:spPr>
          <p:txBody>
            <a:bodyPr/>
            <a:lstStyle/>
            <a:p>
              <a:endParaRPr lang="en-CA"/>
            </a:p>
          </p:txBody>
        </p:sp>
        <p:grpSp>
          <p:nvGrpSpPr>
            <p:cNvPr id="3" name="Group 67"/>
            <p:cNvGrpSpPr/>
            <p:nvPr/>
          </p:nvGrpSpPr>
          <p:grpSpPr>
            <a:xfrm>
              <a:off x="228602" y="1600200"/>
              <a:ext cx="7595412" cy="2100263"/>
              <a:chOff x="228602" y="1600200"/>
              <a:chExt cx="7595412" cy="2100263"/>
            </a:xfrm>
          </p:grpSpPr>
          <p:grpSp>
            <p:nvGrpSpPr>
              <p:cNvPr id="4" name="Group 45"/>
              <p:cNvGrpSpPr>
                <a:grpSpLocks/>
              </p:cNvGrpSpPr>
              <p:nvPr/>
            </p:nvGrpSpPr>
            <p:grpSpPr bwMode="auto">
              <a:xfrm>
                <a:off x="300037" y="1654175"/>
                <a:ext cx="4576763" cy="2046288"/>
                <a:chOff x="189" y="1042"/>
                <a:chExt cx="2883" cy="1289"/>
              </a:xfrm>
            </p:grpSpPr>
            <p:sp>
              <p:nvSpPr>
                <p:cNvPr id="57371" name="Freeform 27"/>
                <p:cNvSpPr>
                  <a:spLocks/>
                </p:cNvSpPr>
                <p:nvPr/>
              </p:nvSpPr>
              <p:spPr bwMode="auto">
                <a:xfrm>
                  <a:off x="189" y="1042"/>
                  <a:ext cx="2883" cy="1289"/>
                </a:xfrm>
                <a:custGeom>
                  <a:avLst/>
                  <a:gdLst/>
                  <a:ahLst/>
                  <a:cxnLst>
                    <a:cxn ang="0">
                      <a:pos x="209" y="483"/>
                    </a:cxn>
                    <a:cxn ang="0">
                      <a:pos x="593" y="547"/>
                    </a:cxn>
                    <a:cxn ang="0">
                      <a:pos x="742" y="0"/>
                    </a:cxn>
                    <a:cxn ang="0">
                      <a:pos x="867" y="9"/>
                    </a:cxn>
                    <a:cxn ang="0">
                      <a:pos x="1093" y="600"/>
                    </a:cxn>
                    <a:cxn ang="0">
                      <a:pos x="1606" y="691"/>
                    </a:cxn>
                    <a:cxn ang="0">
                      <a:pos x="2308" y="723"/>
                    </a:cxn>
                    <a:cxn ang="0">
                      <a:pos x="2860" y="736"/>
                    </a:cxn>
                    <a:cxn ang="0">
                      <a:pos x="2862" y="1235"/>
                    </a:cxn>
                    <a:cxn ang="0">
                      <a:pos x="0" y="1190"/>
                    </a:cxn>
                    <a:cxn ang="0">
                      <a:pos x="3" y="504"/>
                    </a:cxn>
                    <a:cxn ang="0">
                      <a:pos x="8" y="446"/>
                    </a:cxn>
                    <a:cxn ang="0">
                      <a:pos x="209" y="483"/>
                    </a:cxn>
                  </a:cxnLst>
                  <a:rect l="0" t="0" r="r" b="b"/>
                  <a:pathLst>
                    <a:path w="2883" h="1289">
                      <a:moveTo>
                        <a:pt x="209" y="483"/>
                      </a:moveTo>
                      <a:cubicBezTo>
                        <a:pt x="306" y="465"/>
                        <a:pt x="425" y="528"/>
                        <a:pt x="593" y="547"/>
                      </a:cubicBezTo>
                      <a:cubicBezTo>
                        <a:pt x="651" y="422"/>
                        <a:pt x="699" y="144"/>
                        <a:pt x="742" y="0"/>
                      </a:cubicBezTo>
                      <a:cubicBezTo>
                        <a:pt x="858" y="0"/>
                        <a:pt x="761" y="0"/>
                        <a:pt x="867" y="9"/>
                      </a:cubicBezTo>
                      <a:cubicBezTo>
                        <a:pt x="900" y="105"/>
                        <a:pt x="1049" y="513"/>
                        <a:pt x="1093" y="600"/>
                      </a:cubicBezTo>
                      <a:cubicBezTo>
                        <a:pt x="1204" y="682"/>
                        <a:pt x="1345" y="659"/>
                        <a:pt x="1606" y="691"/>
                      </a:cubicBezTo>
                      <a:cubicBezTo>
                        <a:pt x="1847" y="712"/>
                        <a:pt x="2161" y="721"/>
                        <a:pt x="2308" y="723"/>
                      </a:cubicBezTo>
                      <a:cubicBezTo>
                        <a:pt x="2623" y="718"/>
                        <a:pt x="2547" y="732"/>
                        <a:pt x="2860" y="736"/>
                      </a:cubicBezTo>
                      <a:cubicBezTo>
                        <a:pt x="2883" y="848"/>
                        <a:pt x="2871" y="1289"/>
                        <a:pt x="2862" y="1235"/>
                      </a:cubicBezTo>
                      <a:lnTo>
                        <a:pt x="0" y="1190"/>
                      </a:lnTo>
                      <a:lnTo>
                        <a:pt x="3" y="504"/>
                      </a:lnTo>
                      <a:cubicBezTo>
                        <a:pt x="24" y="527"/>
                        <a:pt x="3" y="493"/>
                        <a:pt x="8" y="446"/>
                      </a:cubicBezTo>
                      <a:cubicBezTo>
                        <a:pt x="83" y="462"/>
                        <a:pt x="167" y="475"/>
                        <a:pt x="209" y="483"/>
                      </a:cubicBezTo>
                      <a:close/>
                    </a:path>
                  </a:pathLst>
                </a:custGeom>
                <a:gradFill rotWithShape="0">
                  <a:gsLst>
                    <a:gs pos="0">
                      <a:srgbClr val="CC9900"/>
                    </a:gs>
                    <a:gs pos="100000">
                      <a:schemeClr val="folHlink">
                        <a:alpha val="5000"/>
                      </a:schemeClr>
                    </a:gs>
                  </a:gsLst>
                  <a:lin ang="5400000" scaled="1"/>
                </a:gradFill>
                <a:ln w="9525">
                  <a:noFill/>
                  <a:round/>
                  <a:headEnd/>
                  <a:tailEnd/>
                </a:ln>
                <a:effectLst/>
              </p:spPr>
              <p:txBody>
                <a:bodyPr wrap="none" anchor="ctr"/>
                <a:lstStyle/>
                <a:p>
                  <a:endParaRPr lang="en-CA"/>
                </a:p>
              </p:txBody>
            </p:sp>
            <p:sp>
              <p:nvSpPr>
                <p:cNvPr id="57372" name="Freeform 28"/>
                <p:cNvSpPr>
                  <a:spLocks/>
                </p:cNvSpPr>
                <p:nvPr/>
              </p:nvSpPr>
              <p:spPr bwMode="auto">
                <a:xfrm>
                  <a:off x="1286" y="1632"/>
                  <a:ext cx="1786" cy="144"/>
                </a:xfrm>
                <a:custGeom>
                  <a:avLst/>
                  <a:gdLst/>
                  <a:ahLst/>
                  <a:cxnLst>
                    <a:cxn ang="0">
                      <a:pos x="0" y="5"/>
                    </a:cxn>
                    <a:cxn ang="0">
                      <a:pos x="1786" y="0"/>
                    </a:cxn>
                    <a:cxn ang="0">
                      <a:pos x="1786" y="144"/>
                    </a:cxn>
                    <a:cxn ang="0">
                      <a:pos x="1162" y="144"/>
                    </a:cxn>
                    <a:cxn ang="0">
                      <a:pos x="423" y="91"/>
                    </a:cxn>
                    <a:cxn ang="0">
                      <a:pos x="92" y="53"/>
                    </a:cxn>
                    <a:cxn ang="0">
                      <a:pos x="10" y="0"/>
                    </a:cxn>
                  </a:cxnLst>
                  <a:rect l="0" t="0" r="r" b="b"/>
                  <a:pathLst>
                    <a:path w="1786" h="144">
                      <a:moveTo>
                        <a:pt x="0" y="5"/>
                      </a:moveTo>
                      <a:cubicBezTo>
                        <a:pt x="893" y="2"/>
                        <a:pt x="1786" y="0"/>
                        <a:pt x="1786" y="0"/>
                      </a:cubicBezTo>
                      <a:lnTo>
                        <a:pt x="1786" y="144"/>
                      </a:lnTo>
                      <a:lnTo>
                        <a:pt x="1162" y="144"/>
                      </a:lnTo>
                      <a:cubicBezTo>
                        <a:pt x="1162" y="144"/>
                        <a:pt x="601" y="106"/>
                        <a:pt x="423" y="91"/>
                      </a:cubicBezTo>
                      <a:cubicBezTo>
                        <a:pt x="241" y="72"/>
                        <a:pt x="161" y="68"/>
                        <a:pt x="92" y="53"/>
                      </a:cubicBezTo>
                      <a:cubicBezTo>
                        <a:pt x="23" y="38"/>
                        <a:pt x="27" y="11"/>
                        <a:pt x="10" y="0"/>
                      </a:cubicBezTo>
                    </a:path>
                  </a:pathLst>
                </a:custGeom>
                <a:solidFill>
                  <a:srgbClr val="3399FF"/>
                </a:solidFill>
                <a:ln w="9525">
                  <a:noFill/>
                  <a:round/>
                  <a:headEnd/>
                  <a:tailEnd/>
                </a:ln>
                <a:effectLst/>
              </p:spPr>
              <p:txBody>
                <a:bodyPr/>
                <a:lstStyle/>
                <a:p>
                  <a:endParaRPr lang="en-CA"/>
                </a:p>
              </p:txBody>
            </p:sp>
            <p:sp>
              <p:nvSpPr>
                <p:cNvPr id="57373" name="Line 29"/>
                <p:cNvSpPr>
                  <a:spLocks noChangeShapeType="1"/>
                </p:cNvSpPr>
                <p:nvPr/>
              </p:nvSpPr>
              <p:spPr bwMode="auto">
                <a:xfrm flipH="1">
                  <a:off x="1296" y="1634"/>
                  <a:ext cx="1776" cy="0"/>
                </a:xfrm>
                <a:prstGeom prst="line">
                  <a:avLst/>
                </a:prstGeom>
                <a:noFill/>
                <a:ln w="28575">
                  <a:solidFill>
                    <a:schemeClr val="accent2"/>
                  </a:solidFill>
                  <a:round/>
                  <a:headEnd/>
                  <a:tailEnd/>
                </a:ln>
                <a:effectLst/>
              </p:spPr>
              <p:txBody>
                <a:bodyPr/>
                <a:lstStyle/>
                <a:p>
                  <a:endParaRPr lang="en-CA"/>
                </a:p>
              </p:txBody>
            </p:sp>
          </p:grpSp>
          <p:grpSp>
            <p:nvGrpSpPr>
              <p:cNvPr id="5" name="Group 66"/>
              <p:cNvGrpSpPr/>
              <p:nvPr/>
            </p:nvGrpSpPr>
            <p:grpSpPr>
              <a:xfrm>
                <a:off x="228602" y="1600200"/>
                <a:ext cx="7595412" cy="990600"/>
                <a:chOff x="228602" y="1600200"/>
                <a:chExt cx="7595412" cy="990600"/>
              </a:xfrm>
            </p:grpSpPr>
            <p:sp>
              <p:nvSpPr>
                <p:cNvPr id="57378" name="Text Box 34"/>
                <p:cNvSpPr txBox="1">
                  <a:spLocks noChangeArrowheads="1"/>
                </p:cNvSpPr>
                <p:nvPr/>
              </p:nvSpPr>
              <p:spPr bwMode="auto">
                <a:xfrm>
                  <a:off x="228602" y="1905001"/>
                  <a:ext cx="1055097" cy="553998"/>
                </a:xfrm>
                <a:prstGeom prst="rect">
                  <a:avLst/>
                </a:prstGeom>
                <a:noFill/>
                <a:ln w="9525">
                  <a:noFill/>
                  <a:miter lim="800000"/>
                  <a:headEnd/>
                  <a:tailEnd/>
                </a:ln>
                <a:effectLst/>
              </p:spPr>
              <p:txBody>
                <a:bodyPr wrap="none">
                  <a:spAutoFit/>
                </a:bodyPr>
                <a:lstStyle/>
                <a:p>
                  <a:pPr>
                    <a:lnSpc>
                      <a:spcPct val="75000"/>
                    </a:lnSpc>
                  </a:pPr>
                  <a:r>
                    <a:rPr lang="en-GB" sz="2000" b="1">
                      <a:latin typeface="Arial" charset="0"/>
                    </a:rPr>
                    <a:t>6 ft</a:t>
                  </a:r>
                </a:p>
                <a:p>
                  <a:pPr>
                    <a:lnSpc>
                      <a:spcPct val="75000"/>
                    </a:lnSpc>
                  </a:pPr>
                  <a:r>
                    <a:rPr lang="en-GB" sz="2000" b="1">
                      <a:latin typeface="Arial" charset="0"/>
                    </a:rPr>
                    <a:t>uprush</a:t>
                  </a:r>
                </a:p>
              </p:txBody>
            </p:sp>
            <p:grpSp>
              <p:nvGrpSpPr>
                <p:cNvPr id="6" name="Group 42"/>
                <p:cNvGrpSpPr>
                  <a:grpSpLocks/>
                </p:cNvGrpSpPr>
                <p:nvPr/>
              </p:nvGrpSpPr>
              <p:grpSpPr bwMode="auto">
                <a:xfrm>
                  <a:off x="1143000" y="1828800"/>
                  <a:ext cx="685800" cy="762000"/>
                  <a:chOff x="720" y="1152"/>
                  <a:chExt cx="432" cy="480"/>
                </a:xfrm>
              </p:grpSpPr>
              <p:grpSp>
                <p:nvGrpSpPr>
                  <p:cNvPr id="7" name="Group 31"/>
                  <p:cNvGrpSpPr>
                    <a:grpSpLocks/>
                  </p:cNvGrpSpPr>
                  <p:nvPr/>
                </p:nvGrpSpPr>
                <p:grpSpPr bwMode="auto">
                  <a:xfrm>
                    <a:off x="720" y="1152"/>
                    <a:ext cx="432" cy="480"/>
                    <a:chOff x="432" y="2160"/>
                    <a:chExt cx="432" cy="240"/>
                  </a:xfrm>
                </p:grpSpPr>
                <p:sp>
                  <p:nvSpPr>
                    <p:cNvPr id="57376" name="Line 32"/>
                    <p:cNvSpPr>
                      <a:spLocks noChangeShapeType="1"/>
                    </p:cNvSpPr>
                    <p:nvPr/>
                  </p:nvSpPr>
                  <p:spPr bwMode="auto">
                    <a:xfrm flipH="1">
                      <a:off x="432" y="2160"/>
                      <a:ext cx="288" cy="0"/>
                    </a:xfrm>
                    <a:prstGeom prst="line">
                      <a:avLst/>
                    </a:prstGeom>
                    <a:noFill/>
                    <a:ln w="9525">
                      <a:solidFill>
                        <a:schemeClr val="tx1"/>
                      </a:solidFill>
                      <a:round/>
                      <a:headEnd/>
                      <a:tailEnd/>
                    </a:ln>
                    <a:effectLst/>
                  </p:spPr>
                  <p:txBody>
                    <a:bodyPr wrap="none" anchor="ctr"/>
                    <a:lstStyle/>
                    <a:p>
                      <a:endParaRPr lang="en-CA"/>
                    </a:p>
                  </p:txBody>
                </p:sp>
                <p:sp>
                  <p:nvSpPr>
                    <p:cNvPr id="57377" name="Line 33"/>
                    <p:cNvSpPr>
                      <a:spLocks noChangeShapeType="1"/>
                    </p:cNvSpPr>
                    <p:nvPr/>
                  </p:nvSpPr>
                  <p:spPr bwMode="auto">
                    <a:xfrm>
                      <a:off x="480" y="2400"/>
                      <a:ext cx="384" cy="0"/>
                    </a:xfrm>
                    <a:prstGeom prst="line">
                      <a:avLst/>
                    </a:prstGeom>
                    <a:noFill/>
                    <a:ln w="9525">
                      <a:solidFill>
                        <a:schemeClr val="tx1"/>
                      </a:solidFill>
                      <a:round/>
                      <a:headEnd/>
                      <a:tailEnd/>
                    </a:ln>
                    <a:effectLst/>
                  </p:spPr>
                  <p:txBody>
                    <a:bodyPr wrap="none" anchor="ctr"/>
                    <a:lstStyle/>
                    <a:p>
                      <a:endParaRPr lang="en-CA"/>
                    </a:p>
                  </p:txBody>
                </p:sp>
              </p:grpSp>
              <p:sp>
                <p:nvSpPr>
                  <p:cNvPr id="57379" name="Line 35"/>
                  <p:cNvSpPr>
                    <a:spLocks noChangeShapeType="1"/>
                  </p:cNvSpPr>
                  <p:nvPr/>
                </p:nvSpPr>
                <p:spPr bwMode="auto">
                  <a:xfrm flipV="1">
                    <a:off x="864" y="1152"/>
                    <a:ext cx="0" cy="480"/>
                  </a:xfrm>
                  <a:prstGeom prst="line">
                    <a:avLst/>
                  </a:prstGeom>
                  <a:noFill/>
                  <a:ln w="9525">
                    <a:solidFill>
                      <a:schemeClr val="tx1"/>
                    </a:solidFill>
                    <a:round/>
                    <a:headEnd type="triangle" w="med" len="med"/>
                    <a:tailEnd type="triangle" w="med" len="med"/>
                  </a:ln>
                  <a:effectLst/>
                </p:spPr>
                <p:txBody>
                  <a:bodyPr wrap="none" anchor="ctr"/>
                  <a:lstStyle/>
                  <a:p>
                    <a:endParaRPr lang="en-CA"/>
                  </a:p>
                </p:txBody>
              </p:sp>
            </p:grpSp>
            <p:sp>
              <p:nvSpPr>
                <p:cNvPr id="57380" name="Text Box 36"/>
                <p:cNvSpPr txBox="1">
                  <a:spLocks noChangeArrowheads="1"/>
                </p:cNvSpPr>
                <p:nvPr/>
              </p:nvSpPr>
              <p:spPr bwMode="auto">
                <a:xfrm>
                  <a:off x="6050110" y="1600200"/>
                  <a:ext cx="1265090" cy="323165"/>
                </a:xfrm>
                <a:prstGeom prst="rect">
                  <a:avLst/>
                </a:prstGeom>
                <a:noFill/>
                <a:ln w="9525">
                  <a:noFill/>
                  <a:miter lim="800000"/>
                  <a:headEnd/>
                  <a:tailEnd/>
                </a:ln>
                <a:effectLst/>
              </p:spPr>
              <p:txBody>
                <a:bodyPr wrap="none">
                  <a:spAutoFit/>
                </a:bodyPr>
                <a:lstStyle/>
                <a:p>
                  <a:pPr>
                    <a:lnSpc>
                      <a:spcPct val="75000"/>
                    </a:lnSpc>
                  </a:pPr>
                  <a:r>
                    <a:rPr lang="en-GB" sz="2000" b="1" dirty="0">
                      <a:solidFill>
                        <a:schemeClr val="tx1">
                          <a:lumMod val="95000"/>
                          <a:lumOff val="5000"/>
                        </a:schemeClr>
                      </a:solidFill>
                      <a:latin typeface="Arial" charset="0"/>
                    </a:rPr>
                    <a:t>3 ft wave</a:t>
                  </a:r>
                </a:p>
              </p:txBody>
            </p:sp>
            <p:sp>
              <p:nvSpPr>
                <p:cNvPr id="57383" name="Text Box 39"/>
                <p:cNvSpPr txBox="1">
                  <a:spLocks noChangeArrowheads="1"/>
                </p:cNvSpPr>
                <p:nvPr/>
              </p:nvSpPr>
              <p:spPr bwMode="auto">
                <a:xfrm>
                  <a:off x="5638800" y="1905001"/>
                  <a:ext cx="2185214" cy="646331"/>
                </a:xfrm>
                <a:prstGeom prst="rect">
                  <a:avLst/>
                </a:prstGeom>
                <a:noFill/>
                <a:ln w="9525">
                  <a:noFill/>
                  <a:miter lim="800000"/>
                  <a:headEnd/>
                  <a:tailEnd/>
                </a:ln>
                <a:effectLst/>
              </p:spPr>
              <p:txBody>
                <a:bodyPr wrap="none">
                  <a:spAutoFit/>
                </a:bodyPr>
                <a:lstStyle/>
                <a:p>
                  <a:r>
                    <a:rPr lang="en-US" sz="3600" b="1" i="1" dirty="0">
                      <a:solidFill>
                        <a:schemeClr val="bg1">
                          <a:lumMod val="50000"/>
                        </a:schemeClr>
                      </a:solidFill>
                      <a:effectLst>
                        <a:outerShdw blurRad="38100" dist="38100" dir="2700000" algn="tl">
                          <a:srgbClr val="000000"/>
                        </a:outerShdw>
                      </a:effectLst>
                      <a:latin typeface="Arial" charset="0"/>
                    </a:rPr>
                    <a:t>1:2 slope</a:t>
                  </a:r>
                </a:p>
              </p:txBody>
            </p:sp>
          </p:grpSp>
        </p:grpSp>
      </p:grpSp>
      <p:grpSp>
        <p:nvGrpSpPr>
          <p:cNvPr id="8" name="Group 70"/>
          <p:cNvGrpSpPr/>
          <p:nvPr/>
        </p:nvGrpSpPr>
        <p:grpSpPr>
          <a:xfrm>
            <a:off x="76202" y="3573464"/>
            <a:ext cx="7747812" cy="1755775"/>
            <a:chOff x="76202" y="3573464"/>
            <a:chExt cx="7747812" cy="1755775"/>
          </a:xfrm>
        </p:grpSpPr>
        <p:sp>
          <p:nvSpPr>
            <p:cNvPr id="57364" name="Freeform 20"/>
            <p:cNvSpPr>
              <a:spLocks/>
            </p:cNvSpPr>
            <p:nvPr/>
          </p:nvSpPr>
          <p:spPr bwMode="auto">
            <a:xfrm>
              <a:off x="860426" y="3794126"/>
              <a:ext cx="3721100" cy="649288"/>
            </a:xfrm>
            <a:custGeom>
              <a:avLst/>
              <a:gdLst/>
              <a:ahLst/>
              <a:cxnLst>
                <a:cxn ang="0">
                  <a:pos x="2344" y="264"/>
                </a:cxn>
                <a:cxn ang="0">
                  <a:pos x="2194" y="276"/>
                </a:cxn>
                <a:cxn ang="0">
                  <a:pos x="2098" y="348"/>
                </a:cxn>
                <a:cxn ang="0">
                  <a:pos x="2002" y="396"/>
                </a:cxn>
                <a:cxn ang="0">
                  <a:pos x="1858" y="396"/>
                </a:cxn>
                <a:cxn ang="0">
                  <a:pos x="1774" y="318"/>
                </a:cxn>
                <a:cxn ang="0">
                  <a:pos x="1618" y="252"/>
                </a:cxn>
                <a:cxn ang="0">
                  <a:pos x="1522" y="300"/>
                </a:cxn>
                <a:cxn ang="0">
                  <a:pos x="1378" y="348"/>
                </a:cxn>
                <a:cxn ang="0">
                  <a:pos x="1234" y="300"/>
                </a:cxn>
                <a:cxn ang="0">
                  <a:pos x="850" y="156"/>
                </a:cxn>
                <a:cxn ang="0">
                  <a:pos x="796" y="156"/>
                </a:cxn>
                <a:cxn ang="0">
                  <a:pos x="792" y="231"/>
                </a:cxn>
                <a:cxn ang="0">
                  <a:pos x="701" y="260"/>
                </a:cxn>
                <a:cxn ang="0">
                  <a:pos x="538" y="178"/>
                </a:cxn>
                <a:cxn ang="0">
                  <a:pos x="260" y="58"/>
                </a:cxn>
                <a:cxn ang="0">
                  <a:pos x="0" y="0"/>
                </a:cxn>
              </a:cxnLst>
              <a:rect l="0" t="0" r="r" b="b"/>
              <a:pathLst>
                <a:path w="2344" h="409">
                  <a:moveTo>
                    <a:pt x="2344" y="264"/>
                  </a:moveTo>
                  <a:cubicBezTo>
                    <a:pt x="2319" y="267"/>
                    <a:pt x="2235" y="262"/>
                    <a:pt x="2194" y="276"/>
                  </a:cubicBezTo>
                  <a:cubicBezTo>
                    <a:pt x="2153" y="290"/>
                    <a:pt x="2130" y="328"/>
                    <a:pt x="2098" y="348"/>
                  </a:cubicBezTo>
                  <a:cubicBezTo>
                    <a:pt x="2066" y="368"/>
                    <a:pt x="2042" y="388"/>
                    <a:pt x="2002" y="396"/>
                  </a:cubicBezTo>
                  <a:cubicBezTo>
                    <a:pt x="1962" y="404"/>
                    <a:pt x="1896" y="409"/>
                    <a:pt x="1858" y="396"/>
                  </a:cubicBezTo>
                  <a:cubicBezTo>
                    <a:pt x="1820" y="383"/>
                    <a:pt x="1814" y="342"/>
                    <a:pt x="1774" y="318"/>
                  </a:cubicBezTo>
                  <a:cubicBezTo>
                    <a:pt x="1734" y="294"/>
                    <a:pt x="1660" y="255"/>
                    <a:pt x="1618" y="252"/>
                  </a:cubicBezTo>
                  <a:cubicBezTo>
                    <a:pt x="1576" y="249"/>
                    <a:pt x="1562" y="284"/>
                    <a:pt x="1522" y="300"/>
                  </a:cubicBezTo>
                  <a:cubicBezTo>
                    <a:pt x="1482" y="316"/>
                    <a:pt x="1426" y="348"/>
                    <a:pt x="1378" y="348"/>
                  </a:cubicBezTo>
                  <a:cubicBezTo>
                    <a:pt x="1330" y="348"/>
                    <a:pt x="1322" y="332"/>
                    <a:pt x="1234" y="300"/>
                  </a:cubicBezTo>
                  <a:cubicBezTo>
                    <a:pt x="1146" y="268"/>
                    <a:pt x="923" y="180"/>
                    <a:pt x="850" y="156"/>
                  </a:cubicBezTo>
                  <a:cubicBezTo>
                    <a:pt x="777" y="132"/>
                    <a:pt x="806" y="144"/>
                    <a:pt x="796" y="156"/>
                  </a:cubicBezTo>
                  <a:cubicBezTo>
                    <a:pt x="786" y="168"/>
                    <a:pt x="808" y="214"/>
                    <a:pt x="792" y="231"/>
                  </a:cubicBezTo>
                  <a:cubicBezTo>
                    <a:pt x="776" y="248"/>
                    <a:pt x="743" y="269"/>
                    <a:pt x="701" y="260"/>
                  </a:cubicBezTo>
                  <a:cubicBezTo>
                    <a:pt x="659" y="251"/>
                    <a:pt x="612" y="212"/>
                    <a:pt x="538" y="178"/>
                  </a:cubicBezTo>
                  <a:cubicBezTo>
                    <a:pt x="464" y="144"/>
                    <a:pt x="350" y="88"/>
                    <a:pt x="260" y="58"/>
                  </a:cubicBezTo>
                  <a:cubicBezTo>
                    <a:pt x="170" y="28"/>
                    <a:pt x="54" y="12"/>
                    <a:pt x="0" y="0"/>
                  </a:cubicBezTo>
                </a:path>
              </a:pathLst>
            </a:custGeom>
            <a:noFill/>
            <a:ln w="19050" cmpd="sng">
              <a:solidFill>
                <a:schemeClr val="tx1"/>
              </a:solidFill>
              <a:round/>
              <a:headEnd/>
              <a:tailEnd/>
            </a:ln>
            <a:effectLst/>
          </p:spPr>
          <p:txBody>
            <a:bodyPr/>
            <a:lstStyle/>
            <a:p>
              <a:endParaRPr lang="en-CA"/>
            </a:p>
          </p:txBody>
        </p:sp>
        <p:grpSp>
          <p:nvGrpSpPr>
            <p:cNvPr id="9" name="Group 68"/>
            <p:cNvGrpSpPr/>
            <p:nvPr/>
          </p:nvGrpSpPr>
          <p:grpSpPr>
            <a:xfrm>
              <a:off x="76202" y="3573464"/>
              <a:ext cx="7747812" cy="1755775"/>
              <a:chOff x="76202" y="3573464"/>
              <a:chExt cx="7747812" cy="1755775"/>
            </a:xfrm>
          </p:grpSpPr>
          <p:grpSp>
            <p:nvGrpSpPr>
              <p:cNvPr id="10" name="Group 46"/>
              <p:cNvGrpSpPr>
                <a:grpSpLocks/>
              </p:cNvGrpSpPr>
              <p:nvPr/>
            </p:nvGrpSpPr>
            <p:grpSpPr bwMode="auto">
              <a:xfrm>
                <a:off x="304800" y="3573464"/>
                <a:ext cx="4572000" cy="1755775"/>
                <a:chOff x="192" y="2251"/>
                <a:chExt cx="2880" cy="1106"/>
              </a:xfrm>
            </p:grpSpPr>
            <p:sp>
              <p:nvSpPr>
                <p:cNvPr id="57361" name="Freeform 17"/>
                <p:cNvSpPr>
                  <a:spLocks/>
                </p:cNvSpPr>
                <p:nvPr/>
              </p:nvSpPr>
              <p:spPr bwMode="auto">
                <a:xfrm>
                  <a:off x="192" y="2251"/>
                  <a:ext cx="2880" cy="1106"/>
                </a:xfrm>
                <a:custGeom>
                  <a:avLst/>
                  <a:gdLst/>
                  <a:ahLst/>
                  <a:cxnLst>
                    <a:cxn ang="0">
                      <a:pos x="427" y="163"/>
                    </a:cxn>
                    <a:cxn ang="0">
                      <a:pos x="1044" y="467"/>
                    </a:cxn>
                    <a:cxn ang="0">
                      <a:pos x="1605" y="534"/>
                    </a:cxn>
                    <a:cxn ang="0">
                      <a:pos x="2305" y="618"/>
                    </a:cxn>
                    <a:cxn ang="0">
                      <a:pos x="2857" y="631"/>
                    </a:cxn>
                    <a:cxn ang="0">
                      <a:pos x="2850" y="1088"/>
                    </a:cxn>
                    <a:cxn ang="0">
                      <a:pos x="6" y="1106"/>
                    </a:cxn>
                    <a:cxn ang="0">
                      <a:pos x="0" y="399"/>
                    </a:cxn>
                    <a:cxn ang="0">
                      <a:pos x="19" y="0"/>
                    </a:cxn>
                    <a:cxn ang="0">
                      <a:pos x="427" y="163"/>
                    </a:cxn>
                  </a:cxnLst>
                  <a:rect l="0" t="0" r="r" b="b"/>
                  <a:pathLst>
                    <a:path w="2880" h="1106">
                      <a:moveTo>
                        <a:pt x="427" y="163"/>
                      </a:moveTo>
                      <a:cubicBezTo>
                        <a:pt x="450" y="190"/>
                        <a:pt x="923" y="446"/>
                        <a:pt x="1044" y="467"/>
                      </a:cubicBezTo>
                      <a:cubicBezTo>
                        <a:pt x="1217" y="509"/>
                        <a:pt x="1344" y="502"/>
                        <a:pt x="1605" y="534"/>
                      </a:cubicBezTo>
                      <a:cubicBezTo>
                        <a:pt x="1846" y="555"/>
                        <a:pt x="2158" y="616"/>
                        <a:pt x="2305" y="618"/>
                      </a:cubicBezTo>
                      <a:cubicBezTo>
                        <a:pt x="2620" y="613"/>
                        <a:pt x="2544" y="627"/>
                        <a:pt x="2857" y="631"/>
                      </a:cubicBezTo>
                      <a:cubicBezTo>
                        <a:pt x="2880" y="743"/>
                        <a:pt x="2850" y="1088"/>
                        <a:pt x="2850" y="1088"/>
                      </a:cubicBezTo>
                      <a:lnTo>
                        <a:pt x="6" y="1106"/>
                      </a:lnTo>
                      <a:lnTo>
                        <a:pt x="0" y="399"/>
                      </a:lnTo>
                      <a:cubicBezTo>
                        <a:pt x="21" y="422"/>
                        <a:pt x="14" y="47"/>
                        <a:pt x="19" y="0"/>
                      </a:cubicBezTo>
                      <a:cubicBezTo>
                        <a:pt x="94" y="16"/>
                        <a:pt x="385" y="155"/>
                        <a:pt x="427" y="163"/>
                      </a:cubicBezTo>
                      <a:close/>
                    </a:path>
                  </a:pathLst>
                </a:custGeom>
                <a:gradFill rotWithShape="0">
                  <a:gsLst>
                    <a:gs pos="0">
                      <a:srgbClr val="CC9900"/>
                    </a:gs>
                    <a:gs pos="100000">
                      <a:schemeClr val="folHlink">
                        <a:alpha val="5000"/>
                      </a:schemeClr>
                    </a:gs>
                  </a:gsLst>
                  <a:lin ang="5400000" scaled="1"/>
                </a:gradFill>
                <a:ln w="9525">
                  <a:noFill/>
                  <a:round/>
                  <a:headEnd/>
                  <a:tailEnd/>
                </a:ln>
                <a:effectLst/>
              </p:spPr>
              <p:txBody>
                <a:bodyPr wrap="none" anchor="ctr"/>
                <a:lstStyle/>
                <a:p>
                  <a:endParaRPr lang="en-CA"/>
                </a:p>
              </p:txBody>
            </p:sp>
            <p:sp>
              <p:nvSpPr>
                <p:cNvPr id="57362" name="Freeform 18"/>
                <p:cNvSpPr>
                  <a:spLocks/>
                </p:cNvSpPr>
                <p:nvPr/>
              </p:nvSpPr>
              <p:spPr bwMode="auto">
                <a:xfrm>
                  <a:off x="1296" y="2736"/>
                  <a:ext cx="1776" cy="144"/>
                </a:xfrm>
                <a:custGeom>
                  <a:avLst/>
                  <a:gdLst/>
                  <a:ahLst/>
                  <a:cxnLst>
                    <a:cxn ang="0">
                      <a:pos x="48" y="0"/>
                    </a:cxn>
                    <a:cxn ang="0">
                      <a:pos x="1776" y="0"/>
                    </a:cxn>
                    <a:cxn ang="0">
                      <a:pos x="1776" y="144"/>
                    </a:cxn>
                    <a:cxn ang="0">
                      <a:pos x="1152" y="144"/>
                    </a:cxn>
                    <a:cxn ang="0">
                      <a:pos x="576" y="48"/>
                    </a:cxn>
                    <a:cxn ang="0">
                      <a:pos x="0" y="0"/>
                    </a:cxn>
                  </a:cxnLst>
                  <a:rect l="0" t="0" r="r" b="b"/>
                  <a:pathLst>
                    <a:path w="1776" h="144">
                      <a:moveTo>
                        <a:pt x="48" y="0"/>
                      </a:moveTo>
                      <a:lnTo>
                        <a:pt x="1776" y="0"/>
                      </a:lnTo>
                      <a:lnTo>
                        <a:pt x="1776" y="144"/>
                      </a:lnTo>
                      <a:lnTo>
                        <a:pt x="1152" y="144"/>
                      </a:lnTo>
                      <a:lnTo>
                        <a:pt x="576" y="48"/>
                      </a:lnTo>
                      <a:lnTo>
                        <a:pt x="0" y="0"/>
                      </a:lnTo>
                    </a:path>
                  </a:pathLst>
                </a:custGeom>
                <a:solidFill>
                  <a:srgbClr val="3399FF"/>
                </a:solidFill>
                <a:ln w="9525">
                  <a:noFill/>
                  <a:round/>
                  <a:headEnd/>
                  <a:tailEnd/>
                </a:ln>
                <a:effectLst/>
              </p:spPr>
              <p:txBody>
                <a:bodyPr/>
                <a:lstStyle/>
                <a:p>
                  <a:endParaRPr lang="en-CA"/>
                </a:p>
              </p:txBody>
            </p:sp>
            <p:sp>
              <p:nvSpPr>
                <p:cNvPr id="57363" name="Line 19"/>
                <p:cNvSpPr>
                  <a:spLocks noChangeShapeType="1"/>
                </p:cNvSpPr>
                <p:nvPr/>
              </p:nvSpPr>
              <p:spPr bwMode="auto">
                <a:xfrm flipH="1">
                  <a:off x="1296" y="2738"/>
                  <a:ext cx="1776" cy="0"/>
                </a:xfrm>
                <a:prstGeom prst="line">
                  <a:avLst/>
                </a:prstGeom>
                <a:noFill/>
                <a:ln w="28575">
                  <a:solidFill>
                    <a:schemeClr val="accent2"/>
                  </a:solidFill>
                  <a:round/>
                  <a:headEnd/>
                  <a:tailEnd/>
                </a:ln>
                <a:effectLst/>
              </p:spPr>
              <p:txBody>
                <a:bodyPr/>
                <a:lstStyle/>
                <a:p>
                  <a:endParaRPr lang="en-CA"/>
                </a:p>
              </p:txBody>
            </p:sp>
          </p:grpSp>
          <p:sp>
            <p:nvSpPr>
              <p:cNvPr id="57368" name="Text Box 24"/>
              <p:cNvSpPr txBox="1">
                <a:spLocks noChangeArrowheads="1"/>
              </p:cNvSpPr>
              <p:nvPr/>
            </p:nvSpPr>
            <p:spPr bwMode="auto">
              <a:xfrm>
                <a:off x="76202" y="3794125"/>
                <a:ext cx="1055097" cy="553998"/>
              </a:xfrm>
              <a:prstGeom prst="rect">
                <a:avLst/>
              </a:prstGeom>
              <a:noFill/>
              <a:ln w="9525">
                <a:noFill/>
                <a:miter lim="800000"/>
                <a:headEnd/>
                <a:tailEnd/>
              </a:ln>
              <a:effectLst/>
            </p:spPr>
            <p:txBody>
              <a:bodyPr wrap="none">
                <a:spAutoFit/>
              </a:bodyPr>
              <a:lstStyle/>
              <a:p>
                <a:pPr>
                  <a:lnSpc>
                    <a:spcPct val="75000"/>
                  </a:lnSpc>
                </a:pPr>
                <a:r>
                  <a:rPr lang="en-GB" sz="2000" b="1">
                    <a:latin typeface="Arial" charset="0"/>
                  </a:rPr>
                  <a:t>4 ft</a:t>
                </a:r>
              </a:p>
              <a:p>
                <a:pPr>
                  <a:lnSpc>
                    <a:spcPct val="75000"/>
                  </a:lnSpc>
                </a:pPr>
                <a:r>
                  <a:rPr lang="en-GB" sz="2000" b="1">
                    <a:latin typeface="Arial" charset="0"/>
                  </a:rPr>
                  <a:t>uprush</a:t>
                </a:r>
              </a:p>
            </p:txBody>
          </p:sp>
          <p:grpSp>
            <p:nvGrpSpPr>
              <p:cNvPr id="11" name="Group 43"/>
              <p:cNvGrpSpPr>
                <a:grpSpLocks/>
              </p:cNvGrpSpPr>
              <p:nvPr/>
            </p:nvGrpSpPr>
            <p:grpSpPr bwMode="auto">
              <a:xfrm>
                <a:off x="1143000" y="3810000"/>
                <a:ext cx="685800" cy="533400"/>
                <a:chOff x="720" y="2400"/>
                <a:chExt cx="432" cy="336"/>
              </a:xfrm>
            </p:grpSpPr>
            <p:grpSp>
              <p:nvGrpSpPr>
                <p:cNvPr id="12" name="Group 21"/>
                <p:cNvGrpSpPr>
                  <a:grpSpLocks/>
                </p:cNvGrpSpPr>
                <p:nvPr/>
              </p:nvGrpSpPr>
              <p:grpSpPr bwMode="auto">
                <a:xfrm>
                  <a:off x="720" y="2400"/>
                  <a:ext cx="432" cy="336"/>
                  <a:chOff x="432" y="2160"/>
                  <a:chExt cx="432" cy="240"/>
                </a:xfrm>
              </p:grpSpPr>
              <p:sp>
                <p:nvSpPr>
                  <p:cNvPr id="57366" name="Line 22"/>
                  <p:cNvSpPr>
                    <a:spLocks noChangeShapeType="1"/>
                  </p:cNvSpPr>
                  <p:nvPr/>
                </p:nvSpPr>
                <p:spPr bwMode="auto">
                  <a:xfrm flipH="1">
                    <a:off x="432" y="2160"/>
                    <a:ext cx="288" cy="0"/>
                  </a:xfrm>
                  <a:prstGeom prst="line">
                    <a:avLst/>
                  </a:prstGeom>
                  <a:noFill/>
                  <a:ln w="9525">
                    <a:solidFill>
                      <a:schemeClr val="tx1"/>
                    </a:solidFill>
                    <a:round/>
                    <a:headEnd/>
                    <a:tailEnd/>
                  </a:ln>
                  <a:effectLst/>
                </p:spPr>
                <p:txBody>
                  <a:bodyPr wrap="none" anchor="ctr"/>
                  <a:lstStyle/>
                  <a:p>
                    <a:endParaRPr lang="en-CA"/>
                  </a:p>
                </p:txBody>
              </p:sp>
              <p:sp>
                <p:nvSpPr>
                  <p:cNvPr id="57367" name="Line 23"/>
                  <p:cNvSpPr>
                    <a:spLocks noChangeShapeType="1"/>
                  </p:cNvSpPr>
                  <p:nvPr/>
                </p:nvSpPr>
                <p:spPr bwMode="auto">
                  <a:xfrm>
                    <a:off x="480" y="2400"/>
                    <a:ext cx="384" cy="0"/>
                  </a:xfrm>
                  <a:prstGeom prst="line">
                    <a:avLst/>
                  </a:prstGeom>
                  <a:noFill/>
                  <a:ln w="9525">
                    <a:solidFill>
                      <a:schemeClr val="tx1"/>
                    </a:solidFill>
                    <a:round/>
                    <a:headEnd/>
                    <a:tailEnd/>
                  </a:ln>
                  <a:effectLst/>
                </p:spPr>
                <p:txBody>
                  <a:bodyPr wrap="none" anchor="ctr"/>
                  <a:lstStyle/>
                  <a:p>
                    <a:endParaRPr lang="en-CA"/>
                  </a:p>
                </p:txBody>
              </p:sp>
            </p:grpSp>
            <p:sp>
              <p:nvSpPr>
                <p:cNvPr id="57369" name="Line 25"/>
                <p:cNvSpPr>
                  <a:spLocks noChangeShapeType="1"/>
                </p:cNvSpPr>
                <p:nvPr/>
              </p:nvSpPr>
              <p:spPr bwMode="auto">
                <a:xfrm flipV="1">
                  <a:off x="864" y="2400"/>
                  <a:ext cx="0" cy="336"/>
                </a:xfrm>
                <a:prstGeom prst="line">
                  <a:avLst/>
                </a:prstGeom>
                <a:noFill/>
                <a:ln w="9525">
                  <a:solidFill>
                    <a:schemeClr val="tx1"/>
                  </a:solidFill>
                  <a:round/>
                  <a:headEnd type="triangle" w="med" len="med"/>
                  <a:tailEnd type="triangle" w="med" len="med"/>
                </a:ln>
                <a:effectLst/>
              </p:spPr>
              <p:txBody>
                <a:bodyPr wrap="none" anchor="ctr"/>
                <a:lstStyle/>
                <a:p>
                  <a:endParaRPr lang="en-CA"/>
                </a:p>
              </p:txBody>
            </p:sp>
          </p:grpSp>
          <p:sp>
            <p:nvSpPr>
              <p:cNvPr id="57370" name="Text Box 26"/>
              <p:cNvSpPr txBox="1">
                <a:spLocks noChangeArrowheads="1"/>
              </p:cNvSpPr>
              <p:nvPr/>
            </p:nvSpPr>
            <p:spPr bwMode="auto">
              <a:xfrm>
                <a:off x="6172200" y="3581400"/>
                <a:ext cx="1265090" cy="323165"/>
              </a:xfrm>
              <a:prstGeom prst="rect">
                <a:avLst/>
              </a:prstGeom>
              <a:noFill/>
              <a:ln w="9525">
                <a:noFill/>
                <a:miter lim="800000"/>
                <a:headEnd/>
                <a:tailEnd/>
              </a:ln>
              <a:effectLst/>
            </p:spPr>
            <p:txBody>
              <a:bodyPr wrap="none">
                <a:spAutoFit/>
              </a:bodyPr>
              <a:lstStyle/>
              <a:p>
                <a:pPr>
                  <a:lnSpc>
                    <a:spcPct val="75000"/>
                  </a:lnSpc>
                </a:pPr>
                <a:r>
                  <a:rPr lang="en-GB" sz="2000" b="1" dirty="0">
                    <a:latin typeface="Arial" charset="0"/>
                  </a:rPr>
                  <a:t>3 ft wave</a:t>
                </a:r>
              </a:p>
            </p:txBody>
          </p:sp>
          <p:sp>
            <p:nvSpPr>
              <p:cNvPr id="57384" name="Text Box 40"/>
              <p:cNvSpPr txBox="1">
                <a:spLocks noChangeArrowheads="1"/>
              </p:cNvSpPr>
              <p:nvPr/>
            </p:nvSpPr>
            <p:spPr bwMode="auto">
              <a:xfrm>
                <a:off x="5638800" y="3854451"/>
                <a:ext cx="2185214" cy="646331"/>
              </a:xfrm>
              <a:prstGeom prst="rect">
                <a:avLst/>
              </a:prstGeom>
              <a:noFill/>
              <a:ln w="9525">
                <a:noFill/>
                <a:miter lim="800000"/>
                <a:headEnd/>
                <a:tailEnd/>
              </a:ln>
              <a:effectLst/>
            </p:spPr>
            <p:txBody>
              <a:bodyPr wrap="none">
                <a:spAutoFit/>
              </a:bodyPr>
              <a:lstStyle/>
              <a:p>
                <a:r>
                  <a:rPr lang="en-US" sz="3600" b="1" i="1" dirty="0">
                    <a:solidFill>
                      <a:schemeClr val="bg1">
                        <a:lumMod val="65000"/>
                      </a:schemeClr>
                    </a:solidFill>
                    <a:effectLst>
                      <a:outerShdw blurRad="38100" dist="38100" dir="2700000" algn="tl">
                        <a:srgbClr val="000000"/>
                      </a:outerShdw>
                    </a:effectLst>
                    <a:latin typeface="Arial" charset="0"/>
                  </a:rPr>
                  <a:t>1:5 slope</a:t>
                </a:r>
              </a:p>
            </p:txBody>
          </p:sp>
        </p:grpSp>
      </p:grpSp>
      <p:grpSp>
        <p:nvGrpSpPr>
          <p:cNvPr id="13" name="Group 72"/>
          <p:cNvGrpSpPr/>
          <p:nvPr/>
        </p:nvGrpSpPr>
        <p:grpSpPr>
          <a:xfrm>
            <a:off x="203201" y="5334001"/>
            <a:ext cx="7877293" cy="1470025"/>
            <a:chOff x="203201" y="5334001"/>
            <a:chExt cx="7877293" cy="1470025"/>
          </a:xfrm>
        </p:grpSpPr>
        <p:grpSp>
          <p:nvGrpSpPr>
            <p:cNvPr id="14" name="Group 71"/>
            <p:cNvGrpSpPr/>
            <p:nvPr/>
          </p:nvGrpSpPr>
          <p:grpSpPr>
            <a:xfrm>
              <a:off x="203201" y="5334001"/>
              <a:ext cx="7234089" cy="1470025"/>
              <a:chOff x="203201" y="5334001"/>
              <a:chExt cx="7234089" cy="1470025"/>
            </a:xfrm>
          </p:grpSpPr>
          <p:grpSp>
            <p:nvGrpSpPr>
              <p:cNvPr id="15" name="Group 47"/>
              <p:cNvGrpSpPr>
                <a:grpSpLocks/>
              </p:cNvGrpSpPr>
              <p:nvPr/>
            </p:nvGrpSpPr>
            <p:grpSpPr bwMode="auto">
              <a:xfrm>
                <a:off x="304800" y="5867401"/>
                <a:ext cx="4572000" cy="936625"/>
                <a:chOff x="192" y="3696"/>
                <a:chExt cx="2880" cy="590"/>
              </a:xfrm>
            </p:grpSpPr>
            <p:sp>
              <p:nvSpPr>
                <p:cNvPr id="57349" name="Freeform 5"/>
                <p:cNvSpPr>
                  <a:spLocks/>
                </p:cNvSpPr>
                <p:nvPr/>
              </p:nvSpPr>
              <p:spPr bwMode="auto">
                <a:xfrm>
                  <a:off x="192" y="3696"/>
                  <a:ext cx="2880" cy="590"/>
                </a:xfrm>
                <a:custGeom>
                  <a:avLst/>
                  <a:gdLst/>
                  <a:ahLst/>
                  <a:cxnLst>
                    <a:cxn ang="0">
                      <a:pos x="177" y="37"/>
                    </a:cxn>
                    <a:cxn ang="0">
                      <a:pos x="899" y="126"/>
                    </a:cxn>
                    <a:cxn ang="0">
                      <a:pos x="1382" y="193"/>
                    </a:cxn>
                    <a:cxn ang="0">
                      <a:pos x="1985" y="277"/>
                    </a:cxn>
                    <a:cxn ang="0">
                      <a:pos x="2460" y="290"/>
                    </a:cxn>
                    <a:cxn ang="0">
                      <a:pos x="2460" y="590"/>
                    </a:cxn>
                    <a:cxn ang="0">
                      <a:pos x="6" y="572"/>
                    </a:cxn>
                    <a:cxn ang="0">
                      <a:pos x="0" y="58"/>
                    </a:cxn>
                    <a:cxn ang="0">
                      <a:pos x="4" y="0"/>
                    </a:cxn>
                    <a:cxn ang="0">
                      <a:pos x="177" y="37"/>
                    </a:cxn>
                  </a:cxnLst>
                  <a:rect l="0" t="0" r="r" b="b"/>
                  <a:pathLst>
                    <a:path w="2480" h="590">
                      <a:moveTo>
                        <a:pt x="177" y="37"/>
                      </a:moveTo>
                      <a:cubicBezTo>
                        <a:pt x="197" y="64"/>
                        <a:pt x="795" y="105"/>
                        <a:pt x="899" y="126"/>
                      </a:cubicBezTo>
                      <a:cubicBezTo>
                        <a:pt x="1048" y="168"/>
                        <a:pt x="1157" y="161"/>
                        <a:pt x="1382" y="193"/>
                      </a:cubicBezTo>
                      <a:cubicBezTo>
                        <a:pt x="1590" y="214"/>
                        <a:pt x="1858" y="275"/>
                        <a:pt x="1985" y="277"/>
                      </a:cubicBezTo>
                      <a:cubicBezTo>
                        <a:pt x="2256" y="272"/>
                        <a:pt x="2191" y="286"/>
                        <a:pt x="2460" y="290"/>
                      </a:cubicBezTo>
                      <a:cubicBezTo>
                        <a:pt x="2480" y="402"/>
                        <a:pt x="2460" y="590"/>
                        <a:pt x="2460" y="590"/>
                      </a:cubicBezTo>
                      <a:lnTo>
                        <a:pt x="6" y="572"/>
                      </a:lnTo>
                      <a:lnTo>
                        <a:pt x="0" y="58"/>
                      </a:lnTo>
                      <a:cubicBezTo>
                        <a:pt x="18" y="81"/>
                        <a:pt x="0" y="47"/>
                        <a:pt x="4" y="0"/>
                      </a:cubicBezTo>
                      <a:cubicBezTo>
                        <a:pt x="69" y="16"/>
                        <a:pt x="141" y="29"/>
                        <a:pt x="177" y="37"/>
                      </a:cubicBezTo>
                      <a:close/>
                    </a:path>
                  </a:pathLst>
                </a:custGeom>
                <a:gradFill rotWithShape="0">
                  <a:gsLst>
                    <a:gs pos="0">
                      <a:srgbClr val="CC9900"/>
                    </a:gs>
                    <a:gs pos="100000">
                      <a:schemeClr val="folHlink">
                        <a:alpha val="5000"/>
                      </a:schemeClr>
                    </a:gs>
                  </a:gsLst>
                  <a:lin ang="5400000" scaled="1"/>
                </a:gradFill>
                <a:ln w="9525">
                  <a:noFill/>
                  <a:round/>
                  <a:headEnd/>
                  <a:tailEnd/>
                </a:ln>
                <a:effectLst/>
              </p:spPr>
              <p:txBody>
                <a:bodyPr wrap="none" anchor="ctr"/>
                <a:lstStyle/>
                <a:p>
                  <a:endParaRPr lang="en-CA"/>
                </a:p>
              </p:txBody>
            </p:sp>
            <p:sp>
              <p:nvSpPr>
                <p:cNvPr id="57354" name="Freeform 10"/>
                <p:cNvSpPr>
                  <a:spLocks/>
                </p:cNvSpPr>
                <p:nvPr/>
              </p:nvSpPr>
              <p:spPr bwMode="auto">
                <a:xfrm>
                  <a:off x="1296" y="3840"/>
                  <a:ext cx="1776" cy="144"/>
                </a:xfrm>
                <a:custGeom>
                  <a:avLst/>
                  <a:gdLst/>
                  <a:ahLst/>
                  <a:cxnLst>
                    <a:cxn ang="0">
                      <a:pos x="48" y="0"/>
                    </a:cxn>
                    <a:cxn ang="0">
                      <a:pos x="1776" y="0"/>
                    </a:cxn>
                    <a:cxn ang="0">
                      <a:pos x="1776" y="144"/>
                    </a:cxn>
                    <a:cxn ang="0">
                      <a:pos x="1152" y="144"/>
                    </a:cxn>
                    <a:cxn ang="0">
                      <a:pos x="576" y="48"/>
                    </a:cxn>
                    <a:cxn ang="0">
                      <a:pos x="0" y="0"/>
                    </a:cxn>
                  </a:cxnLst>
                  <a:rect l="0" t="0" r="r" b="b"/>
                  <a:pathLst>
                    <a:path w="1776" h="144">
                      <a:moveTo>
                        <a:pt x="48" y="0"/>
                      </a:moveTo>
                      <a:lnTo>
                        <a:pt x="1776" y="0"/>
                      </a:lnTo>
                      <a:lnTo>
                        <a:pt x="1776" y="144"/>
                      </a:lnTo>
                      <a:lnTo>
                        <a:pt x="1152" y="144"/>
                      </a:lnTo>
                      <a:lnTo>
                        <a:pt x="576" y="48"/>
                      </a:lnTo>
                      <a:lnTo>
                        <a:pt x="0" y="0"/>
                      </a:lnTo>
                    </a:path>
                  </a:pathLst>
                </a:custGeom>
                <a:solidFill>
                  <a:srgbClr val="3399FF"/>
                </a:solidFill>
                <a:ln w="9525">
                  <a:noFill/>
                  <a:round/>
                  <a:headEnd/>
                  <a:tailEnd/>
                </a:ln>
                <a:effectLst/>
              </p:spPr>
              <p:txBody>
                <a:bodyPr/>
                <a:lstStyle/>
                <a:p>
                  <a:endParaRPr lang="en-CA"/>
                </a:p>
              </p:txBody>
            </p:sp>
            <p:sp>
              <p:nvSpPr>
                <p:cNvPr id="57351" name="Line 7"/>
                <p:cNvSpPr>
                  <a:spLocks noChangeShapeType="1"/>
                </p:cNvSpPr>
                <p:nvPr/>
              </p:nvSpPr>
              <p:spPr bwMode="auto">
                <a:xfrm flipH="1">
                  <a:off x="1296" y="3842"/>
                  <a:ext cx="1776" cy="0"/>
                </a:xfrm>
                <a:prstGeom prst="line">
                  <a:avLst/>
                </a:prstGeom>
                <a:noFill/>
                <a:ln w="28575">
                  <a:solidFill>
                    <a:schemeClr val="accent2"/>
                  </a:solidFill>
                  <a:round/>
                  <a:headEnd/>
                  <a:tailEnd/>
                </a:ln>
                <a:effectLst/>
              </p:spPr>
              <p:txBody>
                <a:bodyPr/>
                <a:lstStyle/>
                <a:p>
                  <a:endParaRPr lang="en-CA"/>
                </a:p>
              </p:txBody>
            </p:sp>
          </p:grpSp>
          <p:sp>
            <p:nvSpPr>
              <p:cNvPr id="57352" name="Freeform 8"/>
              <p:cNvSpPr>
                <a:spLocks/>
              </p:cNvSpPr>
              <p:nvPr/>
            </p:nvSpPr>
            <p:spPr bwMode="auto">
              <a:xfrm>
                <a:off x="457200" y="5756276"/>
                <a:ext cx="4124325" cy="439738"/>
              </a:xfrm>
              <a:custGeom>
                <a:avLst/>
                <a:gdLst/>
                <a:ahLst/>
                <a:cxnLst>
                  <a:cxn ang="0">
                    <a:pos x="2598" y="132"/>
                  </a:cxn>
                  <a:cxn ang="0">
                    <a:pos x="2448" y="144"/>
                  </a:cxn>
                  <a:cxn ang="0">
                    <a:pos x="2352" y="216"/>
                  </a:cxn>
                  <a:cxn ang="0">
                    <a:pos x="2256" y="264"/>
                  </a:cxn>
                  <a:cxn ang="0">
                    <a:pos x="2112" y="264"/>
                  </a:cxn>
                  <a:cxn ang="0">
                    <a:pos x="2028" y="186"/>
                  </a:cxn>
                  <a:cxn ang="0">
                    <a:pos x="1872" y="120"/>
                  </a:cxn>
                  <a:cxn ang="0">
                    <a:pos x="1776" y="168"/>
                  </a:cxn>
                  <a:cxn ang="0">
                    <a:pos x="1632" y="216"/>
                  </a:cxn>
                  <a:cxn ang="0">
                    <a:pos x="1488" y="168"/>
                  </a:cxn>
                  <a:cxn ang="0">
                    <a:pos x="1104" y="24"/>
                  </a:cxn>
                  <a:cxn ang="0">
                    <a:pos x="1050" y="24"/>
                  </a:cxn>
                  <a:cxn ang="0">
                    <a:pos x="1104" y="120"/>
                  </a:cxn>
                  <a:cxn ang="0">
                    <a:pos x="1056" y="168"/>
                  </a:cxn>
                  <a:cxn ang="0">
                    <a:pos x="816" y="120"/>
                  </a:cxn>
                  <a:cxn ang="0">
                    <a:pos x="384" y="120"/>
                  </a:cxn>
                  <a:cxn ang="0">
                    <a:pos x="0" y="72"/>
                  </a:cxn>
                </a:cxnLst>
                <a:rect l="0" t="0" r="r" b="b"/>
                <a:pathLst>
                  <a:path w="2598" h="277">
                    <a:moveTo>
                      <a:pt x="2598" y="132"/>
                    </a:moveTo>
                    <a:cubicBezTo>
                      <a:pt x="2573" y="135"/>
                      <a:pt x="2489" y="130"/>
                      <a:pt x="2448" y="144"/>
                    </a:cubicBezTo>
                    <a:cubicBezTo>
                      <a:pt x="2407" y="158"/>
                      <a:pt x="2384" y="196"/>
                      <a:pt x="2352" y="216"/>
                    </a:cubicBezTo>
                    <a:cubicBezTo>
                      <a:pt x="2320" y="236"/>
                      <a:pt x="2296" y="256"/>
                      <a:pt x="2256" y="264"/>
                    </a:cubicBezTo>
                    <a:cubicBezTo>
                      <a:pt x="2216" y="272"/>
                      <a:pt x="2150" y="277"/>
                      <a:pt x="2112" y="264"/>
                    </a:cubicBezTo>
                    <a:cubicBezTo>
                      <a:pt x="2074" y="251"/>
                      <a:pt x="2068" y="210"/>
                      <a:pt x="2028" y="186"/>
                    </a:cubicBezTo>
                    <a:cubicBezTo>
                      <a:pt x="1988" y="162"/>
                      <a:pt x="1914" y="123"/>
                      <a:pt x="1872" y="120"/>
                    </a:cubicBezTo>
                    <a:cubicBezTo>
                      <a:pt x="1830" y="117"/>
                      <a:pt x="1816" y="152"/>
                      <a:pt x="1776" y="168"/>
                    </a:cubicBezTo>
                    <a:cubicBezTo>
                      <a:pt x="1736" y="184"/>
                      <a:pt x="1680" y="216"/>
                      <a:pt x="1632" y="216"/>
                    </a:cubicBezTo>
                    <a:cubicBezTo>
                      <a:pt x="1584" y="216"/>
                      <a:pt x="1576" y="200"/>
                      <a:pt x="1488" y="168"/>
                    </a:cubicBezTo>
                    <a:cubicBezTo>
                      <a:pt x="1400" y="136"/>
                      <a:pt x="1177" y="48"/>
                      <a:pt x="1104" y="24"/>
                    </a:cubicBezTo>
                    <a:cubicBezTo>
                      <a:pt x="1031" y="0"/>
                      <a:pt x="1050" y="8"/>
                      <a:pt x="1050" y="24"/>
                    </a:cubicBezTo>
                    <a:cubicBezTo>
                      <a:pt x="1050" y="40"/>
                      <a:pt x="1103" y="96"/>
                      <a:pt x="1104" y="120"/>
                    </a:cubicBezTo>
                    <a:cubicBezTo>
                      <a:pt x="1105" y="144"/>
                      <a:pt x="1104" y="168"/>
                      <a:pt x="1056" y="168"/>
                    </a:cubicBezTo>
                    <a:cubicBezTo>
                      <a:pt x="1008" y="168"/>
                      <a:pt x="928" y="128"/>
                      <a:pt x="816" y="120"/>
                    </a:cubicBezTo>
                    <a:cubicBezTo>
                      <a:pt x="704" y="112"/>
                      <a:pt x="520" y="128"/>
                      <a:pt x="384" y="120"/>
                    </a:cubicBezTo>
                    <a:cubicBezTo>
                      <a:pt x="248" y="112"/>
                      <a:pt x="124" y="92"/>
                      <a:pt x="0" y="72"/>
                    </a:cubicBezTo>
                  </a:path>
                </a:pathLst>
              </a:custGeom>
              <a:noFill/>
              <a:ln w="19050" cmpd="sng">
                <a:solidFill>
                  <a:schemeClr val="tx1"/>
                </a:solidFill>
                <a:round/>
                <a:headEnd/>
                <a:tailEnd/>
              </a:ln>
              <a:effectLst/>
            </p:spPr>
            <p:txBody>
              <a:bodyPr/>
              <a:lstStyle/>
              <a:p>
                <a:endParaRPr lang="en-CA"/>
              </a:p>
            </p:txBody>
          </p:sp>
          <p:sp>
            <p:nvSpPr>
              <p:cNvPr id="57358" name="Text Box 14"/>
              <p:cNvSpPr txBox="1">
                <a:spLocks noChangeArrowheads="1"/>
              </p:cNvSpPr>
              <p:nvPr/>
            </p:nvSpPr>
            <p:spPr bwMode="auto">
              <a:xfrm>
                <a:off x="838200" y="5334001"/>
                <a:ext cx="1508746" cy="323165"/>
              </a:xfrm>
              <a:prstGeom prst="rect">
                <a:avLst/>
              </a:prstGeom>
              <a:noFill/>
              <a:ln w="9525">
                <a:noFill/>
                <a:miter lim="800000"/>
                <a:headEnd/>
                <a:tailEnd/>
              </a:ln>
              <a:effectLst/>
            </p:spPr>
            <p:txBody>
              <a:bodyPr wrap="none">
                <a:spAutoFit/>
              </a:bodyPr>
              <a:lstStyle/>
              <a:p>
                <a:pPr>
                  <a:lnSpc>
                    <a:spcPct val="75000"/>
                  </a:lnSpc>
                </a:pPr>
                <a:r>
                  <a:rPr lang="en-GB" sz="2000" b="1">
                    <a:latin typeface="Arial" charset="0"/>
                  </a:rPr>
                  <a:t>1 ft uprush</a:t>
                </a:r>
              </a:p>
            </p:txBody>
          </p:sp>
          <p:grpSp>
            <p:nvGrpSpPr>
              <p:cNvPr id="16" name="Group 44"/>
              <p:cNvGrpSpPr>
                <a:grpSpLocks/>
              </p:cNvGrpSpPr>
              <p:nvPr/>
            </p:nvGrpSpPr>
            <p:grpSpPr bwMode="auto">
              <a:xfrm>
                <a:off x="601665" y="5867400"/>
                <a:ext cx="1150937" cy="228600"/>
                <a:chOff x="379" y="3696"/>
                <a:chExt cx="725" cy="144"/>
              </a:xfrm>
            </p:grpSpPr>
            <p:grpSp>
              <p:nvGrpSpPr>
                <p:cNvPr id="17" name="Group 37"/>
                <p:cNvGrpSpPr>
                  <a:grpSpLocks/>
                </p:cNvGrpSpPr>
                <p:nvPr/>
              </p:nvGrpSpPr>
              <p:grpSpPr bwMode="auto">
                <a:xfrm>
                  <a:off x="379" y="3696"/>
                  <a:ext cx="725" cy="144"/>
                  <a:chOff x="379" y="3648"/>
                  <a:chExt cx="725" cy="192"/>
                </a:xfrm>
              </p:grpSpPr>
              <p:sp>
                <p:nvSpPr>
                  <p:cNvPr id="57356" name="Line 12"/>
                  <p:cNvSpPr>
                    <a:spLocks noChangeShapeType="1"/>
                  </p:cNvSpPr>
                  <p:nvPr/>
                </p:nvSpPr>
                <p:spPr bwMode="auto">
                  <a:xfrm flipH="1">
                    <a:off x="384" y="3648"/>
                    <a:ext cx="448" cy="0"/>
                  </a:xfrm>
                  <a:prstGeom prst="line">
                    <a:avLst/>
                  </a:prstGeom>
                  <a:noFill/>
                  <a:ln w="9525">
                    <a:solidFill>
                      <a:schemeClr val="tx1"/>
                    </a:solidFill>
                    <a:round/>
                    <a:headEnd/>
                    <a:tailEnd/>
                  </a:ln>
                  <a:effectLst/>
                </p:spPr>
                <p:txBody>
                  <a:bodyPr wrap="none" anchor="ctr"/>
                  <a:lstStyle/>
                  <a:p>
                    <a:endParaRPr lang="en-CA"/>
                  </a:p>
                </p:txBody>
              </p:sp>
              <p:sp>
                <p:nvSpPr>
                  <p:cNvPr id="57357" name="Line 13"/>
                  <p:cNvSpPr>
                    <a:spLocks noChangeShapeType="1"/>
                  </p:cNvSpPr>
                  <p:nvPr/>
                </p:nvSpPr>
                <p:spPr bwMode="auto">
                  <a:xfrm>
                    <a:off x="379" y="3840"/>
                    <a:ext cx="725" cy="0"/>
                  </a:xfrm>
                  <a:prstGeom prst="line">
                    <a:avLst/>
                  </a:prstGeom>
                  <a:noFill/>
                  <a:ln w="9525">
                    <a:solidFill>
                      <a:schemeClr val="tx1"/>
                    </a:solidFill>
                    <a:round/>
                    <a:headEnd/>
                    <a:tailEnd/>
                  </a:ln>
                  <a:effectLst/>
                </p:spPr>
                <p:txBody>
                  <a:bodyPr wrap="none" anchor="ctr"/>
                  <a:lstStyle/>
                  <a:p>
                    <a:endParaRPr lang="en-CA"/>
                  </a:p>
                </p:txBody>
              </p:sp>
            </p:grpSp>
            <p:sp>
              <p:nvSpPr>
                <p:cNvPr id="57359" name="Line 15"/>
                <p:cNvSpPr>
                  <a:spLocks noChangeShapeType="1"/>
                </p:cNvSpPr>
                <p:nvPr/>
              </p:nvSpPr>
              <p:spPr bwMode="auto">
                <a:xfrm flipV="1">
                  <a:off x="432" y="3696"/>
                  <a:ext cx="0" cy="144"/>
                </a:xfrm>
                <a:prstGeom prst="line">
                  <a:avLst/>
                </a:prstGeom>
                <a:noFill/>
                <a:ln w="9525">
                  <a:solidFill>
                    <a:schemeClr val="tx1"/>
                  </a:solidFill>
                  <a:round/>
                  <a:headEnd type="triangle" w="med" len="med"/>
                  <a:tailEnd type="triangle" w="med" len="med"/>
                </a:ln>
                <a:effectLst/>
              </p:spPr>
              <p:txBody>
                <a:bodyPr wrap="none" anchor="ctr"/>
                <a:lstStyle/>
                <a:p>
                  <a:endParaRPr lang="en-CA"/>
                </a:p>
              </p:txBody>
            </p:sp>
          </p:grpSp>
          <p:sp>
            <p:nvSpPr>
              <p:cNvPr id="57360" name="Text Box 16"/>
              <p:cNvSpPr txBox="1">
                <a:spLocks noChangeArrowheads="1"/>
              </p:cNvSpPr>
              <p:nvPr/>
            </p:nvSpPr>
            <p:spPr bwMode="auto">
              <a:xfrm>
                <a:off x="6172200" y="5562600"/>
                <a:ext cx="1265090" cy="323165"/>
              </a:xfrm>
              <a:prstGeom prst="rect">
                <a:avLst/>
              </a:prstGeom>
              <a:noFill/>
              <a:ln w="9525">
                <a:noFill/>
                <a:miter lim="800000"/>
                <a:headEnd/>
                <a:tailEnd/>
              </a:ln>
              <a:effectLst/>
            </p:spPr>
            <p:txBody>
              <a:bodyPr wrap="none">
                <a:spAutoFit/>
              </a:bodyPr>
              <a:lstStyle/>
              <a:p>
                <a:pPr>
                  <a:lnSpc>
                    <a:spcPct val="75000"/>
                  </a:lnSpc>
                </a:pPr>
                <a:r>
                  <a:rPr lang="en-GB" sz="2000" b="1" dirty="0">
                    <a:latin typeface="Arial" charset="0"/>
                  </a:rPr>
                  <a:t>3 ft wave</a:t>
                </a:r>
              </a:p>
            </p:txBody>
          </p:sp>
          <p:sp>
            <p:nvSpPr>
              <p:cNvPr id="57382" name="Freeform 38"/>
              <p:cNvSpPr>
                <a:spLocks/>
              </p:cNvSpPr>
              <p:nvPr/>
            </p:nvSpPr>
            <p:spPr bwMode="auto">
              <a:xfrm>
                <a:off x="203201" y="5476876"/>
                <a:ext cx="673100" cy="504825"/>
              </a:xfrm>
              <a:custGeom>
                <a:avLst/>
                <a:gdLst/>
                <a:ahLst/>
                <a:cxnLst>
                  <a:cxn ang="0">
                    <a:pos x="424" y="0"/>
                  </a:cxn>
                  <a:cxn ang="0">
                    <a:pos x="172" y="84"/>
                  </a:cxn>
                  <a:cxn ang="0">
                    <a:pos x="16" y="258"/>
                  </a:cxn>
                  <a:cxn ang="0">
                    <a:pos x="268" y="318"/>
                  </a:cxn>
                </a:cxnLst>
                <a:rect l="0" t="0" r="r" b="b"/>
                <a:pathLst>
                  <a:path w="424" h="318">
                    <a:moveTo>
                      <a:pt x="424" y="0"/>
                    </a:moveTo>
                    <a:cubicBezTo>
                      <a:pt x="382" y="14"/>
                      <a:pt x="240" y="41"/>
                      <a:pt x="172" y="84"/>
                    </a:cubicBezTo>
                    <a:cubicBezTo>
                      <a:pt x="104" y="127"/>
                      <a:pt x="0" y="219"/>
                      <a:pt x="16" y="258"/>
                    </a:cubicBezTo>
                    <a:cubicBezTo>
                      <a:pt x="32" y="297"/>
                      <a:pt x="216" y="306"/>
                      <a:pt x="268" y="318"/>
                    </a:cubicBezTo>
                  </a:path>
                </a:pathLst>
              </a:custGeom>
              <a:noFill/>
              <a:ln w="9525">
                <a:solidFill>
                  <a:schemeClr val="tx1"/>
                </a:solidFill>
                <a:round/>
                <a:headEnd type="none" w="med" len="med"/>
                <a:tailEnd type="triangle" w="med" len="med"/>
              </a:ln>
              <a:effectLst/>
            </p:spPr>
            <p:txBody>
              <a:bodyPr/>
              <a:lstStyle/>
              <a:p>
                <a:endParaRPr lang="en-CA"/>
              </a:p>
            </p:txBody>
          </p:sp>
        </p:grpSp>
        <p:sp>
          <p:nvSpPr>
            <p:cNvPr id="57385" name="Text Box 41"/>
            <p:cNvSpPr txBox="1">
              <a:spLocks noChangeArrowheads="1"/>
            </p:cNvSpPr>
            <p:nvPr/>
          </p:nvSpPr>
          <p:spPr bwMode="auto">
            <a:xfrm>
              <a:off x="5638800" y="5835651"/>
              <a:ext cx="2441694" cy="646331"/>
            </a:xfrm>
            <a:prstGeom prst="rect">
              <a:avLst/>
            </a:prstGeom>
            <a:noFill/>
            <a:ln w="9525">
              <a:noFill/>
              <a:miter lim="800000"/>
              <a:headEnd/>
              <a:tailEnd/>
            </a:ln>
            <a:effectLst/>
          </p:spPr>
          <p:txBody>
            <a:bodyPr wrap="none">
              <a:spAutoFit/>
            </a:bodyPr>
            <a:lstStyle/>
            <a:p>
              <a:r>
                <a:rPr lang="en-US" sz="3600" b="1" i="1" dirty="0">
                  <a:solidFill>
                    <a:schemeClr val="bg1">
                      <a:lumMod val="65000"/>
                    </a:schemeClr>
                  </a:solidFill>
                  <a:effectLst>
                    <a:outerShdw blurRad="38100" dist="38100" dir="2700000" algn="tl">
                      <a:srgbClr val="000000"/>
                    </a:outerShdw>
                  </a:effectLst>
                  <a:latin typeface="Arial" charset="0"/>
                </a:rPr>
                <a:t>1:20 slope</a:t>
              </a:r>
            </a:p>
          </p:txBody>
        </p:sp>
      </p:grpSp>
      <p:grpSp>
        <p:nvGrpSpPr>
          <p:cNvPr id="18" name="Group 61"/>
          <p:cNvGrpSpPr/>
          <p:nvPr/>
        </p:nvGrpSpPr>
        <p:grpSpPr>
          <a:xfrm>
            <a:off x="3124200" y="1905000"/>
            <a:ext cx="609600" cy="4343400"/>
            <a:chOff x="3124200" y="1905000"/>
            <a:chExt cx="609600" cy="4343400"/>
          </a:xfrm>
        </p:grpSpPr>
        <p:grpSp>
          <p:nvGrpSpPr>
            <p:cNvPr id="19" name="Group 50"/>
            <p:cNvGrpSpPr/>
            <p:nvPr/>
          </p:nvGrpSpPr>
          <p:grpSpPr>
            <a:xfrm>
              <a:off x="3124200" y="1905000"/>
              <a:ext cx="533400" cy="914400"/>
              <a:chOff x="3124200" y="1905000"/>
              <a:chExt cx="533400" cy="914400"/>
            </a:xfrm>
          </p:grpSpPr>
          <p:cxnSp>
            <p:nvCxnSpPr>
              <p:cNvPr id="46" name="Straight Connector 45"/>
              <p:cNvCxnSpPr/>
              <p:nvPr/>
            </p:nvCxnSpPr>
            <p:spPr bwMode="auto">
              <a:xfrm>
                <a:off x="3276600" y="2057400"/>
                <a:ext cx="0" cy="762000"/>
              </a:xfrm>
              <a:prstGeom prst="line">
                <a:avLst/>
              </a:prstGeom>
              <a:solidFill>
                <a:schemeClr val="accent1"/>
              </a:solidFill>
              <a:ln w="34925" cap="flat" cmpd="sng" algn="ctr">
                <a:solidFill>
                  <a:srgbClr val="7030A0"/>
                </a:solidFill>
                <a:prstDash val="solid"/>
                <a:round/>
                <a:headEnd type="none" w="med" len="med"/>
                <a:tailEnd type="none" w="med" len="med"/>
              </a:ln>
              <a:effectLst/>
            </p:spPr>
          </p:cxnSp>
          <p:cxnSp>
            <p:nvCxnSpPr>
              <p:cNvPr id="47" name="Straight Connector 46"/>
              <p:cNvCxnSpPr/>
              <p:nvPr/>
            </p:nvCxnSpPr>
            <p:spPr bwMode="auto">
              <a:xfrm>
                <a:off x="3505200" y="2057400"/>
                <a:ext cx="0" cy="762000"/>
              </a:xfrm>
              <a:prstGeom prst="line">
                <a:avLst/>
              </a:prstGeom>
              <a:solidFill>
                <a:schemeClr val="accent1"/>
              </a:solidFill>
              <a:ln w="34925" cap="flat" cmpd="sng" algn="ctr">
                <a:solidFill>
                  <a:srgbClr val="7030A0"/>
                </a:solidFill>
                <a:prstDash val="solid"/>
                <a:round/>
                <a:headEnd type="none" w="med" len="med"/>
                <a:tailEnd type="none" w="med" len="med"/>
              </a:ln>
              <a:effectLst/>
            </p:spPr>
          </p:cxnSp>
          <p:sp>
            <p:nvSpPr>
              <p:cNvPr id="50" name="Isosceles Triangle 49"/>
              <p:cNvSpPr/>
              <p:nvPr/>
            </p:nvSpPr>
            <p:spPr bwMode="auto">
              <a:xfrm>
                <a:off x="3124200" y="1905000"/>
                <a:ext cx="533400" cy="304800"/>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grpSp>
        <p:grpSp>
          <p:nvGrpSpPr>
            <p:cNvPr id="20" name="Group 53"/>
            <p:cNvGrpSpPr/>
            <p:nvPr/>
          </p:nvGrpSpPr>
          <p:grpSpPr>
            <a:xfrm>
              <a:off x="3200400" y="3581400"/>
              <a:ext cx="533400" cy="914400"/>
              <a:chOff x="3124200" y="1905000"/>
              <a:chExt cx="533400" cy="914400"/>
            </a:xfrm>
          </p:grpSpPr>
          <p:cxnSp>
            <p:nvCxnSpPr>
              <p:cNvPr id="55" name="Straight Connector 54"/>
              <p:cNvCxnSpPr/>
              <p:nvPr/>
            </p:nvCxnSpPr>
            <p:spPr bwMode="auto">
              <a:xfrm>
                <a:off x="3276600" y="2057400"/>
                <a:ext cx="0" cy="762000"/>
              </a:xfrm>
              <a:prstGeom prst="line">
                <a:avLst/>
              </a:prstGeom>
              <a:solidFill>
                <a:schemeClr val="accent1"/>
              </a:solidFill>
              <a:ln w="34925" cap="flat" cmpd="sng" algn="ctr">
                <a:solidFill>
                  <a:srgbClr val="7030A0"/>
                </a:solidFill>
                <a:prstDash val="solid"/>
                <a:round/>
                <a:headEnd type="none" w="med" len="med"/>
                <a:tailEnd type="none" w="med" len="med"/>
              </a:ln>
              <a:effectLst/>
            </p:spPr>
          </p:cxnSp>
          <p:cxnSp>
            <p:nvCxnSpPr>
              <p:cNvPr id="56" name="Straight Connector 55"/>
              <p:cNvCxnSpPr/>
              <p:nvPr/>
            </p:nvCxnSpPr>
            <p:spPr bwMode="auto">
              <a:xfrm>
                <a:off x="3505200" y="2057400"/>
                <a:ext cx="0" cy="762000"/>
              </a:xfrm>
              <a:prstGeom prst="line">
                <a:avLst/>
              </a:prstGeom>
              <a:solidFill>
                <a:schemeClr val="accent1"/>
              </a:solidFill>
              <a:ln w="34925" cap="flat" cmpd="sng" algn="ctr">
                <a:solidFill>
                  <a:srgbClr val="7030A0"/>
                </a:solidFill>
                <a:prstDash val="solid"/>
                <a:round/>
                <a:headEnd type="none" w="med" len="med"/>
                <a:tailEnd type="none" w="med" len="med"/>
              </a:ln>
              <a:effectLst/>
            </p:spPr>
          </p:cxnSp>
          <p:sp>
            <p:nvSpPr>
              <p:cNvPr id="57" name="Isosceles Triangle 56"/>
              <p:cNvSpPr/>
              <p:nvPr/>
            </p:nvSpPr>
            <p:spPr bwMode="auto">
              <a:xfrm>
                <a:off x="3124200" y="1905000"/>
                <a:ext cx="533400" cy="304800"/>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grpSp>
        <p:grpSp>
          <p:nvGrpSpPr>
            <p:cNvPr id="21" name="Group 57"/>
            <p:cNvGrpSpPr/>
            <p:nvPr/>
          </p:nvGrpSpPr>
          <p:grpSpPr>
            <a:xfrm>
              <a:off x="3200400" y="5334000"/>
              <a:ext cx="533400" cy="914400"/>
              <a:chOff x="3124200" y="1905000"/>
              <a:chExt cx="533400" cy="914400"/>
            </a:xfrm>
          </p:grpSpPr>
          <p:cxnSp>
            <p:nvCxnSpPr>
              <p:cNvPr id="59" name="Straight Connector 58"/>
              <p:cNvCxnSpPr/>
              <p:nvPr/>
            </p:nvCxnSpPr>
            <p:spPr bwMode="auto">
              <a:xfrm>
                <a:off x="3276600" y="2057400"/>
                <a:ext cx="0" cy="762000"/>
              </a:xfrm>
              <a:prstGeom prst="line">
                <a:avLst/>
              </a:prstGeom>
              <a:solidFill>
                <a:schemeClr val="accent1"/>
              </a:solidFill>
              <a:ln w="34925" cap="flat" cmpd="sng" algn="ctr">
                <a:solidFill>
                  <a:srgbClr val="7030A0"/>
                </a:solidFill>
                <a:prstDash val="solid"/>
                <a:round/>
                <a:headEnd type="none" w="med" len="med"/>
                <a:tailEnd type="none" w="med" len="med"/>
              </a:ln>
              <a:effectLst/>
            </p:spPr>
          </p:cxnSp>
          <p:cxnSp>
            <p:nvCxnSpPr>
              <p:cNvPr id="60" name="Straight Connector 59"/>
              <p:cNvCxnSpPr/>
              <p:nvPr/>
            </p:nvCxnSpPr>
            <p:spPr bwMode="auto">
              <a:xfrm>
                <a:off x="3505200" y="2057400"/>
                <a:ext cx="0" cy="762000"/>
              </a:xfrm>
              <a:prstGeom prst="line">
                <a:avLst/>
              </a:prstGeom>
              <a:solidFill>
                <a:schemeClr val="accent1"/>
              </a:solidFill>
              <a:ln w="34925" cap="flat" cmpd="sng" algn="ctr">
                <a:solidFill>
                  <a:srgbClr val="7030A0"/>
                </a:solidFill>
                <a:prstDash val="solid"/>
                <a:round/>
                <a:headEnd type="none" w="med" len="med"/>
                <a:tailEnd type="none" w="med" len="med"/>
              </a:ln>
              <a:effectLst/>
            </p:spPr>
          </p:cxnSp>
          <p:sp>
            <p:nvSpPr>
              <p:cNvPr id="61" name="Isosceles Triangle 60"/>
              <p:cNvSpPr/>
              <p:nvPr/>
            </p:nvSpPr>
            <p:spPr bwMode="auto">
              <a:xfrm>
                <a:off x="3124200" y="1905000"/>
                <a:ext cx="533400" cy="304800"/>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grpSp>
      </p:grpSp>
      <p:grpSp>
        <p:nvGrpSpPr>
          <p:cNvPr id="22" name="Group 65"/>
          <p:cNvGrpSpPr/>
          <p:nvPr/>
        </p:nvGrpSpPr>
        <p:grpSpPr>
          <a:xfrm>
            <a:off x="3886200" y="1981200"/>
            <a:ext cx="762000" cy="3810000"/>
            <a:chOff x="3886200" y="1981200"/>
            <a:chExt cx="762000" cy="3810000"/>
          </a:xfrm>
        </p:grpSpPr>
        <p:sp>
          <p:nvSpPr>
            <p:cNvPr id="63" name="Rectangular Callout 62"/>
            <p:cNvSpPr/>
            <p:nvPr/>
          </p:nvSpPr>
          <p:spPr bwMode="auto">
            <a:xfrm>
              <a:off x="3886200" y="1981200"/>
              <a:ext cx="685800" cy="304800"/>
            </a:xfrm>
            <a:prstGeom prst="wedgeRectCallout">
              <a:avLst>
                <a:gd name="adj1" fmla="val -102194"/>
                <a:gd name="adj2" fmla="val 108215"/>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CA" sz="1800" b="0" i="0" u="none" strike="noStrike" cap="none" normalizeH="0" baseline="0" dirty="0" smtClean="0">
                  <a:ln>
                    <a:noFill/>
                  </a:ln>
                  <a:solidFill>
                    <a:schemeClr val="tx1"/>
                  </a:solidFill>
                  <a:effectLst/>
                  <a:latin typeface="Times New Roman" pitchFamily="18" charset="0"/>
                </a:rPr>
                <a:t>1.5 ft</a:t>
              </a:r>
            </a:p>
          </p:txBody>
        </p:sp>
        <p:sp>
          <p:nvSpPr>
            <p:cNvPr id="64" name="Rectangular Callout 63"/>
            <p:cNvSpPr/>
            <p:nvPr/>
          </p:nvSpPr>
          <p:spPr bwMode="auto">
            <a:xfrm>
              <a:off x="3886200" y="3733800"/>
              <a:ext cx="685800" cy="304800"/>
            </a:xfrm>
            <a:prstGeom prst="wedgeRectCallout">
              <a:avLst>
                <a:gd name="adj1" fmla="val -102194"/>
                <a:gd name="adj2" fmla="val 108215"/>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CA" sz="1800" b="0" i="0" u="none" strike="noStrike" cap="none" normalizeH="0" baseline="0" dirty="0" smtClean="0">
                  <a:ln>
                    <a:noFill/>
                  </a:ln>
                  <a:solidFill>
                    <a:schemeClr val="tx1"/>
                  </a:solidFill>
                  <a:effectLst/>
                  <a:latin typeface="Times New Roman" pitchFamily="18" charset="0"/>
                </a:rPr>
                <a:t>1.5 ft</a:t>
              </a:r>
            </a:p>
          </p:txBody>
        </p:sp>
        <p:sp>
          <p:nvSpPr>
            <p:cNvPr id="65" name="Rectangular Callout 64"/>
            <p:cNvSpPr/>
            <p:nvPr/>
          </p:nvSpPr>
          <p:spPr bwMode="auto">
            <a:xfrm>
              <a:off x="3962400" y="5486400"/>
              <a:ext cx="685800" cy="304800"/>
            </a:xfrm>
            <a:prstGeom prst="wedgeRectCallout">
              <a:avLst>
                <a:gd name="adj1" fmla="val -102194"/>
                <a:gd name="adj2" fmla="val 108215"/>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CA" sz="1800" b="0" i="0" u="none" strike="noStrike" cap="none" normalizeH="0" baseline="0" dirty="0" smtClean="0">
                  <a:ln>
                    <a:noFill/>
                  </a:ln>
                  <a:solidFill>
                    <a:schemeClr val="tx1"/>
                  </a:solidFill>
                  <a:effectLst/>
                  <a:latin typeface="Times New Roman" pitchFamily="18" charset="0"/>
                </a:rPr>
                <a:t>1.5 ft</a:t>
              </a:r>
            </a:p>
          </p:txBody>
        </p:sp>
      </p:grpSp>
      <p:sp>
        <p:nvSpPr>
          <p:cNvPr id="67" name="Title 66"/>
          <p:cNvSpPr>
            <a:spLocks noGrp="1"/>
          </p:cNvSpPr>
          <p:nvPr>
            <p:ph type="title"/>
          </p:nvPr>
        </p:nvSpPr>
        <p:spPr/>
        <p:txBody>
          <a:bodyPr/>
          <a:lstStyle/>
          <a:p>
            <a:r>
              <a:rPr lang="en-CA" dirty="0" smtClean="0"/>
              <a:t>Wave </a:t>
            </a:r>
            <a:r>
              <a:rPr lang="en-CA" dirty="0" smtClean="0"/>
              <a:t>Action</a:t>
            </a:r>
            <a:endParaRPr lang="en-CA" dirty="0"/>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1+#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smtClean="0">
                <a:solidFill>
                  <a:schemeClr val="tx1"/>
                </a:solidFill>
              </a:rPr>
              <a:t>Wave Height and Period</a:t>
            </a:r>
            <a:endParaRPr lang="en-CA" sz="3600" dirty="0">
              <a:solidFill>
                <a:schemeClr val="tx1"/>
              </a:solidFill>
            </a:endParaRPr>
          </a:p>
        </p:txBody>
      </p:sp>
      <p:sp>
        <p:nvSpPr>
          <p:cNvPr id="3" name="Slide Number Placeholder 2"/>
          <p:cNvSpPr>
            <a:spLocks noGrp="1"/>
          </p:cNvSpPr>
          <p:nvPr>
            <p:ph type="sldNum" sz="quarter" idx="12"/>
          </p:nvPr>
        </p:nvSpPr>
        <p:spPr/>
        <p:txBody>
          <a:bodyPr/>
          <a:lstStyle/>
          <a:p>
            <a:pPr>
              <a:defRPr/>
            </a:pPr>
            <a:fld id="{383F26A4-A447-4A6A-BDE0-F13EDBF7A8AF}" type="slidenum">
              <a:rPr lang="en-US" smtClean="0"/>
              <a:pPr>
                <a:defRPr/>
              </a:pPr>
              <a:t>22</a:t>
            </a:fld>
            <a:endParaRPr lang="en-US"/>
          </a:p>
        </p:txBody>
      </p:sp>
      <p:pic>
        <p:nvPicPr>
          <p:cNvPr id="4" name="Picture 3" descr="wave plot.tiff"/>
          <p:cNvPicPr>
            <a:picLocks noChangeAspect="1"/>
          </p:cNvPicPr>
          <p:nvPr/>
        </p:nvPicPr>
        <p:blipFill>
          <a:blip r:embed="rId3" cstate="print"/>
          <a:srcRect l="21465" t="11111" b="34444"/>
          <a:stretch>
            <a:fillRect/>
          </a:stretch>
        </p:blipFill>
        <p:spPr>
          <a:xfrm>
            <a:off x="1107141" y="1752600"/>
            <a:ext cx="6970059" cy="3733800"/>
          </a:xfrm>
          <a:prstGeom prst="rect">
            <a:avLst/>
          </a:prstGeom>
        </p:spPr>
      </p:pic>
    </p:spTree>
  </p:cSld>
  <p:clrMapOvr>
    <a:masterClrMapping/>
  </p:clrMapOvr>
  <p:transition spd="med">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Incident Wave Height</a:t>
            </a:r>
            <a:endParaRPr lang="en-CA" dirty="0"/>
          </a:p>
        </p:txBody>
      </p:sp>
      <p:pic>
        <p:nvPicPr>
          <p:cNvPr id="3" name="Picture 3"/>
          <p:cNvPicPr>
            <a:picLocks noChangeAspect="1" noChangeArrowheads="1"/>
          </p:cNvPicPr>
          <p:nvPr/>
        </p:nvPicPr>
        <p:blipFill>
          <a:blip r:embed="rId2" cstate="print"/>
          <a:srcRect l="10245" t="39793" r="76948" b="36331"/>
          <a:stretch>
            <a:fillRect/>
          </a:stretch>
        </p:blipFill>
        <p:spPr bwMode="auto">
          <a:xfrm>
            <a:off x="533400" y="1905000"/>
            <a:ext cx="8001000" cy="4800600"/>
          </a:xfrm>
          <a:prstGeom prst="rect">
            <a:avLst/>
          </a:prstGeom>
          <a:noFill/>
          <a:ln w="9525">
            <a:noFill/>
            <a:miter lim="800000"/>
            <a:headEnd/>
            <a:tailEnd/>
          </a:ln>
        </p:spPr>
      </p:pic>
      <p:grpSp>
        <p:nvGrpSpPr>
          <p:cNvPr id="11" name="Group 10"/>
          <p:cNvGrpSpPr/>
          <p:nvPr/>
        </p:nvGrpSpPr>
        <p:grpSpPr>
          <a:xfrm>
            <a:off x="533400" y="1981200"/>
            <a:ext cx="3505200" cy="2057400"/>
            <a:chOff x="533400" y="1981200"/>
            <a:chExt cx="3505200" cy="2057400"/>
          </a:xfrm>
        </p:grpSpPr>
        <p:sp>
          <p:nvSpPr>
            <p:cNvPr id="5" name="Oval 4"/>
            <p:cNvSpPr/>
            <p:nvPr/>
          </p:nvSpPr>
          <p:spPr bwMode="auto">
            <a:xfrm>
              <a:off x="3505200" y="3581400"/>
              <a:ext cx="533400" cy="457200"/>
            </a:xfrm>
            <a:prstGeom prst="ellipse">
              <a:avLst/>
            </a:prstGeom>
            <a:noFill/>
            <a:ln w="349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14" name="Oval Callout 13"/>
            <p:cNvSpPr/>
            <p:nvPr/>
          </p:nvSpPr>
          <p:spPr bwMode="auto">
            <a:xfrm>
              <a:off x="533400" y="1981200"/>
              <a:ext cx="2362200" cy="838200"/>
            </a:xfrm>
            <a:prstGeom prst="wedgeEllipseCallout">
              <a:avLst>
                <a:gd name="adj1" fmla="val 78350"/>
                <a:gd name="adj2" fmla="val 144733"/>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CA" sz="1800" b="1" dirty="0" smtClean="0"/>
                <a:t>Incident Wave</a:t>
              </a:r>
            </a:p>
            <a:p>
              <a:pPr eaLnBrk="0" hangingPunct="0"/>
              <a:r>
                <a:rPr lang="en-CA" sz="1800" b="1" dirty="0" smtClean="0"/>
                <a:t>Height</a:t>
              </a:r>
              <a:br>
                <a:rPr lang="en-CA" sz="1800" b="1" dirty="0" smtClean="0"/>
              </a:br>
              <a:endParaRPr kumimoji="0" lang="en-CA" sz="1800" b="1" i="0" u="none" strike="noStrike" cap="none" normalizeH="0" baseline="0" dirty="0" smtClean="0">
                <a:ln>
                  <a:noFill/>
                </a:ln>
                <a:solidFill>
                  <a:schemeClr val="tx1"/>
                </a:solidFill>
                <a:effectLst/>
                <a:latin typeface="Times" charset="0"/>
              </a:endParaRPr>
            </a:p>
          </p:txBody>
        </p:sp>
      </p:grpSp>
    </p:spTree>
  </p:cSld>
  <p:clrMapOvr>
    <a:masterClrMapping/>
  </p:clrMapOvr>
  <p:transition spd="med">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772400" cy="1143000"/>
          </a:xfrm>
        </p:spPr>
        <p:txBody>
          <a:bodyPr/>
          <a:lstStyle/>
          <a:p>
            <a:r>
              <a:rPr lang="en-CA" dirty="0" smtClean="0"/>
              <a:t>Wave Refraction</a:t>
            </a:r>
            <a:endParaRPr lang="en-CA" dirty="0"/>
          </a:p>
        </p:txBody>
      </p:sp>
      <p:sp>
        <p:nvSpPr>
          <p:cNvPr id="3" name="Slide Number Placeholder 2"/>
          <p:cNvSpPr>
            <a:spLocks noGrp="1"/>
          </p:cNvSpPr>
          <p:nvPr>
            <p:ph type="sldNum" sz="quarter" idx="12"/>
          </p:nvPr>
        </p:nvSpPr>
        <p:spPr/>
        <p:txBody>
          <a:bodyPr/>
          <a:lstStyle/>
          <a:p>
            <a:pPr>
              <a:defRPr/>
            </a:pPr>
            <a:fld id="{383F26A4-A447-4A6A-BDE0-F13EDBF7A8AF}" type="slidenum">
              <a:rPr lang="en-US" smtClean="0"/>
              <a:pPr>
                <a:defRPr/>
              </a:pPr>
              <a:t>24</a:t>
            </a:fld>
            <a:endParaRPr lang="en-US"/>
          </a:p>
        </p:txBody>
      </p:sp>
      <p:pic>
        <p:nvPicPr>
          <p:cNvPr id="4" name="Picture 3" descr="Lake Winnipeg.tif"/>
          <p:cNvPicPr>
            <a:picLocks noChangeAspect="1"/>
          </p:cNvPicPr>
          <p:nvPr/>
        </p:nvPicPr>
        <p:blipFill>
          <a:blip r:embed="rId2" cstate="print"/>
          <a:srcRect l="32500" r="26667"/>
          <a:stretch>
            <a:fillRect/>
          </a:stretch>
        </p:blipFill>
        <p:spPr>
          <a:xfrm>
            <a:off x="381000" y="1219200"/>
            <a:ext cx="3733800" cy="5559396"/>
          </a:xfrm>
          <a:prstGeom prst="rect">
            <a:avLst/>
          </a:prstGeom>
        </p:spPr>
      </p:pic>
      <p:pic>
        <p:nvPicPr>
          <p:cNvPr id="5" name="Picture 4" descr="Wave Refraction.tiff"/>
          <p:cNvPicPr>
            <a:picLocks noChangeAspect="1"/>
          </p:cNvPicPr>
          <p:nvPr/>
        </p:nvPicPr>
        <p:blipFill>
          <a:blip r:embed="rId3" cstate="print"/>
          <a:srcRect l="4838" t="2222" r="3241" b="25556"/>
          <a:stretch>
            <a:fillRect/>
          </a:stretch>
        </p:blipFill>
        <p:spPr>
          <a:xfrm>
            <a:off x="4267200" y="1219200"/>
            <a:ext cx="4677508" cy="5334000"/>
          </a:xfrm>
          <a:prstGeom prst="rect">
            <a:avLst/>
          </a:prstGeom>
        </p:spPr>
      </p:pic>
      <p:sp>
        <p:nvSpPr>
          <p:cNvPr id="6" name="Rectangle 5"/>
          <p:cNvSpPr/>
          <p:nvPr/>
        </p:nvSpPr>
        <p:spPr>
          <a:xfrm>
            <a:off x="0" y="5562600"/>
            <a:ext cx="609600" cy="923330"/>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2819400" y="5934670"/>
            <a:ext cx="457200" cy="923330"/>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spd="med">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p:cNvSpPr>
            <a:spLocks/>
          </p:cNvSpPr>
          <p:nvPr/>
        </p:nvSpPr>
        <p:spPr bwMode="auto">
          <a:xfrm>
            <a:off x="520233" y="1971243"/>
            <a:ext cx="8385962" cy="4228795"/>
          </a:xfrm>
          <a:custGeom>
            <a:avLst/>
            <a:gdLst>
              <a:gd name="connsiteX0" fmla="*/ 714 w 10000"/>
              <a:gd name="connsiteY0" fmla="*/ 627 h 9695"/>
              <a:gd name="connsiteX1" fmla="*/ 3625 w 10000"/>
              <a:gd name="connsiteY1" fmla="*/ 2136 h 9695"/>
              <a:gd name="connsiteX2" fmla="*/ 5573 w 10000"/>
              <a:gd name="connsiteY2" fmla="*/ 3271 h 9695"/>
              <a:gd name="connsiteX3" fmla="*/ 8004 w 10000"/>
              <a:gd name="connsiteY3" fmla="*/ 4695 h 9695"/>
              <a:gd name="connsiteX4" fmla="*/ 9919 w 10000"/>
              <a:gd name="connsiteY4" fmla="*/ 4915 h 9695"/>
              <a:gd name="connsiteX5" fmla="*/ 9907 w 10000"/>
              <a:gd name="connsiteY5" fmla="*/ 7714 h 9695"/>
              <a:gd name="connsiteX6" fmla="*/ 24 w 10000"/>
              <a:gd name="connsiteY6" fmla="*/ 9695 h 9695"/>
              <a:gd name="connsiteX7" fmla="*/ 0 w 10000"/>
              <a:gd name="connsiteY7" fmla="*/ 983 h 9695"/>
              <a:gd name="connsiteX8" fmla="*/ 16 w 10000"/>
              <a:gd name="connsiteY8" fmla="*/ 0 h 9695"/>
              <a:gd name="connsiteX9" fmla="*/ 714 w 10000"/>
              <a:gd name="connsiteY9" fmla="*/ 627 h 9695"/>
              <a:gd name="connsiteX0" fmla="*/ 714 w 10000"/>
              <a:gd name="connsiteY0" fmla="*/ 647 h 7957"/>
              <a:gd name="connsiteX1" fmla="*/ 3625 w 10000"/>
              <a:gd name="connsiteY1" fmla="*/ 2203 h 7957"/>
              <a:gd name="connsiteX2" fmla="*/ 5573 w 10000"/>
              <a:gd name="connsiteY2" fmla="*/ 3374 h 7957"/>
              <a:gd name="connsiteX3" fmla="*/ 8004 w 10000"/>
              <a:gd name="connsiteY3" fmla="*/ 4843 h 7957"/>
              <a:gd name="connsiteX4" fmla="*/ 9919 w 10000"/>
              <a:gd name="connsiteY4" fmla="*/ 5070 h 7957"/>
              <a:gd name="connsiteX5" fmla="*/ 9907 w 10000"/>
              <a:gd name="connsiteY5" fmla="*/ 7957 h 7957"/>
              <a:gd name="connsiteX6" fmla="*/ 93 w 10000"/>
              <a:gd name="connsiteY6" fmla="*/ 6778 h 7957"/>
              <a:gd name="connsiteX7" fmla="*/ 0 w 10000"/>
              <a:gd name="connsiteY7" fmla="*/ 1014 h 7957"/>
              <a:gd name="connsiteX8" fmla="*/ 16 w 10000"/>
              <a:gd name="connsiteY8" fmla="*/ 0 h 7957"/>
              <a:gd name="connsiteX9" fmla="*/ 714 w 10000"/>
              <a:gd name="connsiteY9" fmla="*/ 647 h 7957"/>
              <a:gd name="connsiteX0" fmla="*/ 722 w 10008"/>
              <a:gd name="connsiteY0" fmla="*/ 813 h 10000"/>
              <a:gd name="connsiteX1" fmla="*/ 3633 w 10008"/>
              <a:gd name="connsiteY1" fmla="*/ 2769 h 10000"/>
              <a:gd name="connsiteX2" fmla="*/ 5581 w 10008"/>
              <a:gd name="connsiteY2" fmla="*/ 4240 h 10000"/>
              <a:gd name="connsiteX3" fmla="*/ 8012 w 10008"/>
              <a:gd name="connsiteY3" fmla="*/ 6086 h 10000"/>
              <a:gd name="connsiteX4" fmla="*/ 9927 w 10008"/>
              <a:gd name="connsiteY4" fmla="*/ 6372 h 10000"/>
              <a:gd name="connsiteX5" fmla="*/ 9915 w 10008"/>
              <a:gd name="connsiteY5" fmla="*/ 10000 h 10000"/>
              <a:gd name="connsiteX6" fmla="*/ 8 w 10008"/>
              <a:gd name="connsiteY6" fmla="*/ 9630 h 10000"/>
              <a:gd name="connsiteX7" fmla="*/ 8 w 10008"/>
              <a:gd name="connsiteY7" fmla="*/ 1274 h 10000"/>
              <a:gd name="connsiteX8" fmla="*/ 24 w 10008"/>
              <a:gd name="connsiteY8" fmla="*/ 0 h 10000"/>
              <a:gd name="connsiteX9" fmla="*/ 722 w 10008"/>
              <a:gd name="connsiteY9" fmla="*/ 813 h 10000"/>
              <a:gd name="connsiteX0" fmla="*/ 714 w 10000"/>
              <a:gd name="connsiteY0" fmla="*/ 813 h 10000"/>
              <a:gd name="connsiteX1" fmla="*/ 3625 w 10000"/>
              <a:gd name="connsiteY1" fmla="*/ 2769 h 10000"/>
              <a:gd name="connsiteX2" fmla="*/ 5573 w 10000"/>
              <a:gd name="connsiteY2" fmla="*/ 4240 h 10000"/>
              <a:gd name="connsiteX3" fmla="*/ 8004 w 10000"/>
              <a:gd name="connsiteY3" fmla="*/ 6086 h 10000"/>
              <a:gd name="connsiteX4" fmla="*/ 9919 w 10000"/>
              <a:gd name="connsiteY4" fmla="*/ 6372 h 10000"/>
              <a:gd name="connsiteX5" fmla="*/ 9907 w 10000"/>
              <a:gd name="connsiteY5" fmla="*/ 10000 h 10000"/>
              <a:gd name="connsiteX6" fmla="*/ 0 w 10000"/>
              <a:gd name="connsiteY6" fmla="*/ 1274 h 10000"/>
              <a:gd name="connsiteX7" fmla="*/ 16 w 10000"/>
              <a:gd name="connsiteY7" fmla="*/ 0 h 10000"/>
              <a:gd name="connsiteX8" fmla="*/ 714 w 10000"/>
              <a:gd name="connsiteY8" fmla="*/ 813 h 10000"/>
              <a:gd name="connsiteX0" fmla="*/ 714 w 10000"/>
              <a:gd name="connsiteY0" fmla="*/ 813 h 10136"/>
              <a:gd name="connsiteX1" fmla="*/ 3625 w 10000"/>
              <a:gd name="connsiteY1" fmla="*/ 2769 h 10136"/>
              <a:gd name="connsiteX2" fmla="*/ 5573 w 10000"/>
              <a:gd name="connsiteY2" fmla="*/ 4240 h 10136"/>
              <a:gd name="connsiteX3" fmla="*/ 8004 w 10000"/>
              <a:gd name="connsiteY3" fmla="*/ 6086 h 10136"/>
              <a:gd name="connsiteX4" fmla="*/ 9919 w 10000"/>
              <a:gd name="connsiteY4" fmla="*/ 6372 h 10136"/>
              <a:gd name="connsiteX5" fmla="*/ 9907 w 10000"/>
              <a:gd name="connsiteY5" fmla="*/ 10000 h 10136"/>
              <a:gd name="connsiteX6" fmla="*/ 0 w 10000"/>
              <a:gd name="connsiteY6" fmla="*/ 9630 h 10136"/>
              <a:gd name="connsiteX7" fmla="*/ 16 w 10000"/>
              <a:gd name="connsiteY7" fmla="*/ 0 h 10136"/>
              <a:gd name="connsiteX8" fmla="*/ 714 w 10000"/>
              <a:gd name="connsiteY8" fmla="*/ 813 h 10136"/>
              <a:gd name="connsiteX0" fmla="*/ 714 w 10000"/>
              <a:gd name="connsiteY0" fmla="*/ 813 h 10000"/>
              <a:gd name="connsiteX1" fmla="*/ 3625 w 10000"/>
              <a:gd name="connsiteY1" fmla="*/ 2769 h 10000"/>
              <a:gd name="connsiteX2" fmla="*/ 5573 w 10000"/>
              <a:gd name="connsiteY2" fmla="*/ 4240 h 10000"/>
              <a:gd name="connsiteX3" fmla="*/ 8004 w 10000"/>
              <a:gd name="connsiteY3" fmla="*/ 6086 h 10000"/>
              <a:gd name="connsiteX4" fmla="*/ 9919 w 10000"/>
              <a:gd name="connsiteY4" fmla="*/ 6372 h 10000"/>
              <a:gd name="connsiteX5" fmla="*/ 9907 w 10000"/>
              <a:gd name="connsiteY5" fmla="*/ 10000 h 10000"/>
              <a:gd name="connsiteX6" fmla="*/ 0 w 10000"/>
              <a:gd name="connsiteY6" fmla="*/ 9259 h 10000"/>
              <a:gd name="connsiteX7" fmla="*/ 16 w 10000"/>
              <a:gd name="connsiteY7" fmla="*/ 0 h 10000"/>
              <a:gd name="connsiteX8" fmla="*/ 714 w 10000"/>
              <a:gd name="connsiteY8" fmla="*/ 813 h 10000"/>
              <a:gd name="connsiteX0" fmla="*/ 714 w 10000"/>
              <a:gd name="connsiteY0" fmla="*/ 813 h 10136"/>
              <a:gd name="connsiteX1" fmla="*/ 3625 w 10000"/>
              <a:gd name="connsiteY1" fmla="*/ 2769 h 10136"/>
              <a:gd name="connsiteX2" fmla="*/ 5573 w 10000"/>
              <a:gd name="connsiteY2" fmla="*/ 4240 h 10136"/>
              <a:gd name="connsiteX3" fmla="*/ 8004 w 10000"/>
              <a:gd name="connsiteY3" fmla="*/ 6086 h 10136"/>
              <a:gd name="connsiteX4" fmla="*/ 9919 w 10000"/>
              <a:gd name="connsiteY4" fmla="*/ 6372 h 10136"/>
              <a:gd name="connsiteX5" fmla="*/ 9907 w 10000"/>
              <a:gd name="connsiteY5" fmla="*/ 10000 h 10136"/>
              <a:gd name="connsiteX6" fmla="*/ 0 w 10000"/>
              <a:gd name="connsiteY6" fmla="*/ 9630 h 10136"/>
              <a:gd name="connsiteX7" fmla="*/ 16 w 10000"/>
              <a:gd name="connsiteY7" fmla="*/ 0 h 10136"/>
              <a:gd name="connsiteX8" fmla="*/ 714 w 10000"/>
              <a:gd name="connsiteY8" fmla="*/ 813 h 10136"/>
              <a:gd name="connsiteX0" fmla="*/ 730 w 10016"/>
              <a:gd name="connsiteY0" fmla="*/ 5257 h 14580"/>
              <a:gd name="connsiteX1" fmla="*/ 3641 w 10016"/>
              <a:gd name="connsiteY1" fmla="*/ 7213 h 14580"/>
              <a:gd name="connsiteX2" fmla="*/ 5589 w 10016"/>
              <a:gd name="connsiteY2" fmla="*/ 8684 h 14580"/>
              <a:gd name="connsiteX3" fmla="*/ 8020 w 10016"/>
              <a:gd name="connsiteY3" fmla="*/ 10530 h 14580"/>
              <a:gd name="connsiteX4" fmla="*/ 9935 w 10016"/>
              <a:gd name="connsiteY4" fmla="*/ 10816 h 14580"/>
              <a:gd name="connsiteX5" fmla="*/ 9923 w 10016"/>
              <a:gd name="connsiteY5" fmla="*/ 14444 h 14580"/>
              <a:gd name="connsiteX6" fmla="*/ 16 w 10016"/>
              <a:gd name="connsiteY6" fmla="*/ 14074 h 14580"/>
              <a:gd name="connsiteX7" fmla="*/ 16 w 10016"/>
              <a:gd name="connsiteY7" fmla="*/ 0 h 14580"/>
              <a:gd name="connsiteX8" fmla="*/ 730 w 10016"/>
              <a:gd name="connsiteY8" fmla="*/ 5257 h 14580"/>
              <a:gd name="connsiteX0" fmla="*/ 2609 w 10016"/>
              <a:gd name="connsiteY0" fmla="*/ 6296 h 14580"/>
              <a:gd name="connsiteX1" fmla="*/ 3641 w 10016"/>
              <a:gd name="connsiteY1" fmla="*/ 7213 h 14580"/>
              <a:gd name="connsiteX2" fmla="*/ 5589 w 10016"/>
              <a:gd name="connsiteY2" fmla="*/ 8684 h 14580"/>
              <a:gd name="connsiteX3" fmla="*/ 8020 w 10016"/>
              <a:gd name="connsiteY3" fmla="*/ 10530 h 14580"/>
              <a:gd name="connsiteX4" fmla="*/ 9935 w 10016"/>
              <a:gd name="connsiteY4" fmla="*/ 10816 h 14580"/>
              <a:gd name="connsiteX5" fmla="*/ 9923 w 10016"/>
              <a:gd name="connsiteY5" fmla="*/ 14444 h 14580"/>
              <a:gd name="connsiteX6" fmla="*/ 16 w 10016"/>
              <a:gd name="connsiteY6" fmla="*/ 14074 h 14580"/>
              <a:gd name="connsiteX7" fmla="*/ 16 w 10016"/>
              <a:gd name="connsiteY7" fmla="*/ 0 h 14580"/>
              <a:gd name="connsiteX8" fmla="*/ 2609 w 10016"/>
              <a:gd name="connsiteY8" fmla="*/ 6296 h 14580"/>
              <a:gd name="connsiteX0" fmla="*/ 2609 w 10016"/>
              <a:gd name="connsiteY0" fmla="*/ 6296 h 14580"/>
              <a:gd name="connsiteX1" fmla="*/ 3720 w 10016"/>
              <a:gd name="connsiteY1" fmla="*/ 8888 h 14580"/>
              <a:gd name="connsiteX2" fmla="*/ 5589 w 10016"/>
              <a:gd name="connsiteY2" fmla="*/ 8684 h 14580"/>
              <a:gd name="connsiteX3" fmla="*/ 8020 w 10016"/>
              <a:gd name="connsiteY3" fmla="*/ 10530 h 14580"/>
              <a:gd name="connsiteX4" fmla="*/ 9935 w 10016"/>
              <a:gd name="connsiteY4" fmla="*/ 10816 h 14580"/>
              <a:gd name="connsiteX5" fmla="*/ 9923 w 10016"/>
              <a:gd name="connsiteY5" fmla="*/ 14444 h 14580"/>
              <a:gd name="connsiteX6" fmla="*/ 16 w 10016"/>
              <a:gd name="connsiteY6" fmla="*/ 14074 h 14580"/>
              <a:gd name="connsiteX7" fmla="*/ 16 w 10016"/>
              <a:gd name="connsiteY7" fmla="*/ 0 h 14580"/>
              <a:gd name="connsiteX8" fmla="*/ 2609 w 10016"/>
              <a:gd name="connsiteY8" fmla="*/ 6296 h 14580"/>
              <a:gd name="connsiteX0" fmla="*/ 2609 w 10016"/>
              <a:gd name="connsiteY0" fmla="*/ 6296 h 14580"/>
              <a:gd name="connsiteX1" fmla="*/ 3720 w 10016"/>
              <a:gd name="connsiteY1" fmla="*/ 8888 h 14580"/>
              <a:gd name="connsiteX2" fmla="*/ 5849 w 10016"/>
              <a:gd name="connsiteY2" fmla="*/ 10370 h 14580"/>
              <a:gd name="connsiteX3" fmla="*/ 8020 w 10016"/>
              <a:gd name="connsiteY3" fmla="*/ 10530 h 14580"/>
              <a:gd name="connsiteX4" fmla="*/ 9935 w 10016"/>
              <a:gd name="connsiteY4" fmla="*/ 10816 h 14580"/>
              <a:gd name="connsiteX5" fmla="*/ 9923 w 10016"/>
              <a:gd name="connsiteY5" fmla="*/ 14444 h 14580"/>
              <a:gd name="connsiteX6" fmla="*/ 16 w 10016"/>
              <a:gd name="connsiteY6" fmla="*/ 14074 h 14580"/>
              <a:gd name="connsiteX7" fmla="*/ 16 w 10016"/>
              <a:gd name="connsiteY7" fmla="*/ 0 h 14580"/>
              <a:gd name="connsiteX8" fmla="*/ 2609 w 10016"/>
              <a:gd name="connsiteY8" fmla="*/ 6296 h 14580"/>
              <a:gd name="connsiteX0" fmla="*/ 2609 w 10016"/>
              <a:gd name="connsiteY0" fmla="*/ 6296 h 14580"/>
              <a:gd name="connsiteX1" fmla="*/ 3720 w 10016"/>
              <a:gd name="connsiteY1" fmla="*/ 8888 h 14580"/>
              <a:gd name="connsiteX2" fmla="*/ 5849 w 10016"/>
              <a:gd name="connsiteY2" fmla="*/ 10370 h 14580"/>
              <a:gd name="connsiteX3" fmla="*/ 7979 w 10016"/>
              <a:gd name="connsiteY3" fmla="*/ 11111 h 14580"/>
              <a:gd name="connsiteX4" fmla="*/ 9935 w 10016"/>
              <a:gd name="connsiteY4" fmla="*/ 10816 h 14580"/>
              <a:gd name="connsiteX5" fmla="*/ 9923 w 10016"/>
              <a:gd name="connsiteY5" fmla="*/ 14444 h 14580"/>
              <a:gd name="connsiteX6" fmla="*/ 16 w 10016"/>
              <a:gd name="connsiteY6" fmla="*/ 14074 h 14580"/>
              <a:gd name="connsiteX7" fmla="*/ 16 w 10016"/>
              <a:gd name="connsiteY7" fmla="*/ 0 h 14580"/>
              <a:gd name="connsiteX8" fmla="*/ 2609 w 10016"/>
              <a:gd name="connsiteY8" fmla="*/ 6296 h 14580"/>
              <a:gd name="connsiteX0" fmla="*/ 2609 w 10016"/>
              <a:gd name="connsiteY0" fmla="*/ 6296 h 14580"/>
              <a:gd name="connsiteX1" fmla="*/ 3720 w 10016"/>
              <a:gd name="connsiteY1" fmla="*/ 8888 h 14580"/>
              <a:gd name="connsiteX2" fmla="*/ 5849 w 10016"/>
              <a:gd name="connsiteY2" fmla="*/ 10370 h 14580"/>
              <a:gd name="connsiteX3" fmla="*/ 7979 w 10016"/>
              <a:gd name="connsiteY3" fmla="*/ 11111 h 14580"/>
              <a:gd name="connsiteX4" fmla="*/ 9935 w 10016"/>
              <a:gd name="connsiteY4" fmla="*/ 10816 h 14580"/>
              <a:gd name="connsiteX5" fmla="*/ 9923 w 10016"/>
              <a:gd name="connsiteY5" fmla="*/ 14444 h 14580"/>
              <a:gd name="connsiteX6" fmla="*/ 16 w 10016"/>
              <a:gd name="connsiteY6" fmla="*/ 14074 h 14580"/>
              <a:gd name="connsiteX7" fmla="*/ 16 w 10016"/>
              <a:gd name="connsiteY7" fmla="*/ 0 h 14580"/>
              <a:gd name="connsiteX8" fmla="*/ 2609 w 10016"/>
              <a:gd name="connsiteY8" fmla="*/ 6296 h 14580"/>
              <a:gd name="connsiteX0" fmla="*/ 2609 w 10097"/>
              <a:gd name="connsiteY0" fmla="*/ 6296 h 14580"/>
              <a:gd name="connsiteX1" fmla="*/ 3720 w 10097"/>
              <a:gd name="connsiteY1" fmla="*/ 8888 h 14580"/>
              <a:gd name="connsiteX2" fmla="*/ 5849 w 10097"/>
              <a:gd name="connsiteY2" fmla="*/ 10370 h 14580"/>
              <a:gd name="connsiteX3" fmla="*/ 7979 w 10097"/>
              <a:gd name="connsiteY3" fmla="*/ 11111 h 14580"/>
              <a:gd name="connsiteX4" fmla="*/ 10016 w 10097"/>
              <a:gd name="connsiteY4" fmla="*/ 11111 h 14580"/>
              <a:gd name="connsiteX5" fmla="*/ 9923 w 10097"/>
              <a:gd name="connsiteY5" fmla="*/ 14444 h 14580"/>
              <a:gd name="connsiteX6" fmla="*/ 16 w 10097"/>
              <a:gd name="connsiteY6" fmla="*/ 14074 h 14580"/>
              <a:gd name="connsiteX7" fmla="*/ 16 w 10097"/>
              <a:gd name="connsiteY7" fmla="*/ 0 h 14580"/>
              <a:gd name="connsiteX8" fmla="*/ 2609 w 10097"/>
              <a:gd name="connsiteY8" fmla="*/ 6296 h 14580"/>
              <a:gd name="connsiteX0" fmla="*/ 2609 w 10097"/>
              <a:gd name="connsiteY0" fmla="*/ 6296 h 14580"/>
              <a:gd name="connsiteX1" fmla="*/ 4275 w 10097"/>
              <a:gd name="connsiteY1" fmla="*/ 8888 h 14580"/>
              <a:gd name="connsiteX2" fmla="*/ 5849 w 10097"/>
              <a:gd name="connsiteY2" fmla="*/ 10370 h 14580"/>
              <a:gd name="connsiteX3" fmla="*/ 7979 w 10097"/>
              <a:gd name="connsiteY3" fmla="*/ 11111 h 14580"/>
              <a:gd name="connsiteX4" fmla="*/ 10016 w 10097"/>
              <a:gd name="connsiteY4" fmla="*/ 11111 h 14580"/>
              <a:gd name="connsiteX5" fmla="*/ 9923 w 10097"/>
              <a:gd name="connsiteY5" fmla="*/ 14444 h 14580"/>
              <a:gd name="connsiteX6" fmla="*/ 16 w 10097"/>
              <a:gd name="connsiteY6" fmla="*/ 14074 h 14580"/>
              <a:gd name="connsiteX7" fmla="*/ 16 w 10097"/>
              <a:gd name="connsiteY7" fmla="*/ 0 h 14580"/>
              <a:gd name="connsiteX8" fmla="*/ 2609 w 10097"/>
              <a:gd name="connsiteY8" fmla="*/ 6296 h 14580"/>
              <a:gd name="connsiteX0" fmla="*/ 2609 w 10097"/>
              <a:gd name="connsiteY0" fmla="*/ 6296 h 14580"/>
              <a:gd name="connsiteX1" fmla="*/ 4368 w 10097"/>
              <a:gd name="connsiteY1" fmla="*/ 6062 h 14580"/>
              <a:gd name="connsiteX2" fmla="*/ 5849 w 10097"/>
              <a:gd name="connsiteY2" fmla="*/ 10370 h 14580"/>
              <a:gd name="connsiteX3" fmla="*/ 7979 w 10097"/>
              <a:gd name="connsiteY3" fmla="*/ 11111 h 14580"/>
              <a:gd name="connsiteX4" fmla="*/ 10016 w 10097"/>
              <a:gd name="connsiteY4" fmla="*/ 11111 h 14580"/>
              <a:gd name="connsiteX5" fmla="*/ 9923 w 10097"/>
              <a:gd name="connsiteY5" fmla="*/ 14444 h 14580"/>
              <a:gd name="connsiteX6" fmla="*/ 16 w 10097"/>
              <a:gd name="connsiteY6" fmla="*/ 14074 h 14580"/>
              <a:gd name="connsiteX7" fmla="*/ 16 w 10097"/>
              <a:gd name="connsiteY7" fmla="*/ 0 h 14580"/>
              <a:gd name="connsiteX8" fmla="*/ 2609 w 10097"/>
              <a:gd name="connsiteY8" fmla="*/ 6296 h 14580"/>
              <a:gd name="connsiteX0" fmla="*/ 2701 w 10097"/>
              <a:gd name="connsiteY0" fmla="*/ 5691 h 14580"/>
              <a:gd name="connsiteX1" fmla="*/ 4368 w 10097"/>
              <a:gd name="connsiteY1" fmla="*/ 6062 h 14580"/>
              <a:gd name="connsiteX2" fmla="*/ 5849 w 10097"/>
              <a:gd name="connsiteY2" fmla="*/ 10370 h 14580"/>
              <a:gd name="connsiteX3" fmla="*/ 7979 w 10097"/>
              <a:gd name="connsiteY3" fmla="*/ 11111 h 14580"/>
              <a:gd name="connsiteX4" fmla="*/ 10016 w 10097"/>
              <a:gd name="connsiteY4" fmla="*/ 11111 h 14580"/>
              <a:gd name="connsiteX5" fmla="*/ 9923 w 10097"/>
              <a:gd name="connsiteY5" fmla="*/ 14444 h 14580"/>
              <a:gd name="connsiteX6" fmla="*/ 16 w 10097"/>
              <a:gd name="connsiteY6" fmla="*/ 14074 h 14580"/>
              <a:gd name="connsiteX7" fmla="*/ 16 w 10097"/>
              <a:gd name="connsiteY7" fmla="*/ 0 h 14580"/>
              <a:gd name="connsiteX8" fmla="*/ 2701 w 10097"/>
              <a:gd name="connsiteY8" fmla="*/ 5691 h 14580"/>
              <a:gd name="connsiteX0" fmla="*/ 2701 w 10097"/>
              <a:gd name="connsiteY0" fmla="*/ 5691 h 14580"/>
              <a:gd name="connsiteX1" fmla="*/ 4368 w 10097"/>
              <a:gd name="connsiteY1" fmla="*/ 6062 h 14580"/>
              <a:gd name="connsiteX2" fmla="*/ 5942 w 10097"/>
              <a:gd name="connsiteY2" fmla="*/ 7173 h 14580"/>
              <a:gd name="connsiteX3" fmla="*/ 7979 w 10097"/>
              <a:gd name="connsiteY3" fmla="*/ 11111 h 14580"/>
              <a:gd name="connsiteX4" fmla="*/ 10016 w 10097"/>
              <a:gd name="connsiteY4" fmla="*/ 11111 h 14580"/>
              <a:gd name="connsiteX5" fmla="*/ 9923 w 10097"/>
              <a:gd name="connsiteY5" fmla="*/ 14444 h 14580"/>
              <a:gd name="connsiteX6" fmla="*/ 16 w 10097"/>
              <a:gd name="connsiteY6" fmla="*/ 14074 h 14580"/>
              <a:gd name="connsiteX7" fmla="*/ 16 w 10097"/>
              <a:gd name="connsiteY7" fmla="*/ 0 h 14580"/>
              <a:gd name="connsiteX8" fmla="*/ 2701 w 10097"/>
              <a:gd name="connsiteY8" fmla="*/ 5691 h 14580"/>
              <a:gd name="connsiteX0" fmla="*/ 2701 w 10097"/>
              <a:gd name="connsiteY0" fmla="*/ 5691 h 14580"/>
              <a:gd name="connsiteX1" fmla="*/ 4368 w 10097"/>
              <a:gd name="connsiteY1" fmla="*/ 6062 h 14580"/>
              <a:gd name="connsiteX2" fmla="*/ 5012 w 10097"/>
              <a:gd name="connsiteY2" fmla="*/ 6696 h 14580"/>
              <a:gd name="connsiteX3" fmla="*/ 5942 w 10097"/>
              <a:gd name="connsiteY3" fmla="*/ 7173 h 14580"/>
              <a:gd name="connsiteX4" fmla="*/ 7979 w 10097"/>
              <a:gd name="connsiteY4" fmla="*/ 11111 h 14580"/>
              <a:gd name="connsiteX5" fmla="*/ 10016 w 10097"/>
              <a:gd name="connsiteY5" fmla="*/ 11111 h 14580"/>
              <a:gd name="connsiteX6" fmla="*/ 9923 w 10097"/>
              <a:gd name="connsiteY6" fmla="*/ 14444 h 14580"/>
              <a:gd name="connsiteX7" fmla="*/ 16 w 10097"/>
              <a:gd name="connsiteY7" fmla="*/ 14074 h 14580"/>
              <a:gd name="connsiteX8" fmla="*/ 16 w 10097"/>
              <a:gd name="connsiteY8" fmla="*/ 0 h 14580"/>
              <a:gd name="connsiteX9" fmla="*/ 2701 w 10097"/>
              <a:gd name="connsiteY9" fmla="*/ 5691 h 14580"/>
              <a:gd name="connsiteX0" fmla="*/ 2701 w 10097"/>
              <a:gd name="connsiteY0" fmla="*/ 5691 h 14580"/>
              <a:gd name="connsiteX1" fmla="*/ 4368 w 10097"/>
              <a:gd name="connsiteY1" fmla="*/ 6062 h 14580"/>
              <a:gd name="connsiteX2" fmla="*/ 5012 w 10097"/>
              <a:gd name="connsiteY2" fmla="*/ 6696 h 14580"/>
              <a:gd name="connsiteX3" fmla="*/ 5942 w 10097"/>
              <a:gd name="connsiteY3" fmla="*/ 7173 h 14580"/>
              <a:gd name="connsiteX4" fmla="*/ 7979 w 10097"/>
              <a:gd name="connsiteY4" fmla="*/ 11111 h 14580"/>
              <a:gd name="connsiteX5" fmla="*/ 10016 w 10097"/>
              <a:gd name="connsiteY5" fmla="*/ 11111 h 14580"/>
              <a:gd name="connsiteX6" fmla="*/ 9923 w 10097"/>
              <a:gd name="connsiteY6" fmla="*/ 14444 h 14580"/>
              <a:gd name="connsiteX7" fmla="*/ 16 w 10097"/>
              <a:gd name="connsiteY7" fmla="*/ 14074 h 14580"/>
              <a:gd name="connsiteX8" fmla="*/ 16 w 10097"/>
              <a:gd name="connsiteY8" fmla="*/ 0 h 14580"/>
              <a:gd name="connsiteX9" fmla="*/ 2701 w 10097"/>
              <a:gd name="connsiteY9" fmla="*/ 5691 h 14580"/>
              <a:gd name="connsiteX0" fmla="*/ 2701 w 10097"/>
              <a:gd name="connsiteY0" fmla="*/ 5691 h 14580"/>
              <a:gd name="connsiteX1" fmla="*/ 4368 w 10097"/>
              <a:gd name="connsiteY1" fmla="*/ 6062 h 14580"/>
              <a:gd name="connsiteX2" fmla="*/ 5012 w 10097"/>
              <a:gd name="connsiteY2" fmla="*/ 6696 h 14580"/>
              <a:gd name="connsiteX3" fmla="*/ 5942 w 10097"/>
              <a:gd name="connsiteY3" fmla="*/ 7173 h 14580"/>
              <a:gd name="connsiteX4" fmla="*/ 7979 w 10097"/>
              <a:gd name="connsiteY4" fmla="*/ 11111 h 14580"/>
              <a:gd name="connsiteX5" fmla="*/ 10016 w 10097"/>
              <a:gd name="connsiteY5" fmla="*/ 11111 h 14580"/>
              <a:gd name="connsiteX6" fmla="*/ 9923 w 10097"/>
              <a:gd name="connsiteY6" fmla="*/ 14444 h 14580"/>
              <a:gd name="connsiteX7" fmla="*/ 16 w 10097"/>
              <a:gd name="connsiteY7" fmla="*/ 14074 h 14580"/>
              <a:gd name="connsiteX8" fmla="*/ 16 w 10097"/>
              <a:gd name="connsiteY8" fmla="*/ 0 h 14580"/>
              <a:gd name="connsiteX9" fmla="*/ 2701 w 10097"/>
              <a:gd name="connsiteY9" fmla="*/ 5691 h 14580"/>
              <a:gd name="connsiteX0" fmla="*/ 2701 w 10097"/>
              <a:gd name="connsiteY0" fmla="*/ 5691 h 14580"/>
              <a:gd name="connsiteX1" fmla="*/ 4368 w 10097"/>
              <a:gd name="connsiteY1" fmla="*/ 6062 h 14580"/>
              <a:gd name="connsiteX2" fmla="*/ 5012 w 10097"/>
              <a:gd name="connsiteY2" fmla="*/ 6696 h 14580"/>
              <a:gd name="connsiteX3" fmla="*/ 5942 w 10097"/>
              <a:gd name="connsiteY3" fmla="*/ 7173 h 14580"/>
              <a:gd name="connsiteX4" fmla="*/ 6722 w 10097"/>
              <a:gd name="connsiteY4" fmla="*/ 8248 h 14580"/>
              <a:gd name="connsiteX5" fmla="*/ 7979 w 10097"/>
              <a:gd name="connsiteY5" fmla="*/ 11111 h 14580"/>
              <a:gd name="connsiteX6" fmla="*/ 10016 w 10097"/>
              <a:gd name="connsiteY6" fmla="*/ 11111 h 14580"/>
              <a:gd name="connsiteX7" fmla="*/ 9923 w 10097"/>
              <a:gd name="connsiteY7" fmla="*/ 14444 h 14580"/>
              <a:gd name="connsiteX8" fmla="*/ 16 w 10097"/>
              <a:gd name="connsiteY8" fmla="*/ 14074 h 14580"/>
              <a:gd name="connsiteX9" fmla="*/ 16 w 10097"/>
              <a:gd name="connsiteY9" fmla="*/ 0 h 14580"/>
              <a:gd name="connsiteX10" fmla="*/ 2701 w 10097"/>
              <a:gd name="connsiteY10" fmla="*/ 5691 h 14580"/>
              <a:gd name="connsiteX0" fmla="*/ 2701 w 10097"/>
              <a:gd name="connsiteY0" fmla="*/ 5691 h 14580"/>
              <a:gd name="connsiteX1" fmla="*/ 4368 w 10097"/>
              <a:gd name="connsiteY1" fmla="*/ 6062 h 14580"/>
              <a:gd name="connsiteX2" fmla="*/ 5012 w 10097"/>
              <a:gd name="connsiteY2" fmla="*/ 6696 h 14580"/>
              <a:gd name="connsiteX3" fmla="*/ 5942 w 10097"/>
              <a:gd name="connsiteY3" fmla="*/ 7173 h 14580"/>
              <a:gd name="connsiteX4" fmla="*/ 6722 w 10097"/>
              <a:gd name="connsiteY4" fmla="*/ 8248 h 14580"/>
              <a:gd name="connsiteX5" fmla="*/ 7979 w 10097"/>
              <a:gd name="connsiteY5" fmla="*/ 11111 h 14580"/>
              <a:gd name="connsiteX6" fmla="*/ 10016 w 10097"/>
              <a:gd name="connsiteY6" fmla="*/ 11111 h 14580"/>
              <a:gd name="connsiteX7" fmla="*/ 9923 w 10097"/>
              <a:gd name="connsiteY7" fmla="*/ 14444 h 14580"/>
              <a:gd name="connsiteX8" fmla="*/ 16 w 10097"/>
              <a:gd name="connsiteY8" fmla="*/ 14074 h 14580"/>
              <a:gd name="connsiteX9" fmla="*/ 16 w 10097"/>
              <a:gd name="connsiteY9" fmla="*/ 0 h 14580"/>
              <a:gd name="connsiteX10" fmla="*/ 2701 w 10097"/>
              <a:gd name="connsiteY10" fmla="*/ 5691 h 14580"/>
              <a:gd name="connsiteX0" fmla="*/ 2701 w 10097"/>
              <a:gd name="connsiteY0" fmla="*/ 5691 h 14580"/>
              <a:gd name="connsiteX1" fmla="*/ 4368 w 10097"/>
              <a:gd name="connsiteY1" fmla="*/ 6062 h 14580"/>
              <a:gd name="connsiteX2" fmla="*/ 5012 w 10097"/>
              <a:gd name="connsiteY2" fmla="*/ 6696 h 14580"/>
              <a:gd name="connsiteX3" fmla="*/ 5942 w 10097"/>
              <a:gd name="connsiteY3" fmla="*/ 7173 h 14580"/>
              <a:gd name="connsiteX4" fmla="*/ 6683 w 10097"/>
              <a:gd name="connsiteY4" fmla="*/ 8654 h 14580"/>
              <a:gd name="connsiteX5" fmla="*/ 7979 w 10097"/>
              <a:gd name="connsiteY5" fmla="*/ 11111 h 14580"/>
              <a:gd name="connsiteX6" fmla="*/ 10016 w 10097"/>
              <a:gd name="connsiteY6" fmla="*/ 11111 h 14580"/>
              <a:gd name="connsiteX7" fmla="*/ 9923 w 10097"/>
              <a:gd name="connsiteY7" fmla="*/ 14444 h 14580"/>
              <a:gd name="connsiteX8" fmla="*/ 16 w 10097"/>
              <a:gd name="connsiteY8" fmla="*/ 14074 h 14580"/>
              <a:gd name="connsiteX9" fmla="*/ 16 w 10097"/>
              <a:gd name="connsiteY9" fmla="*/ 0 h 14580"/>
              <a:gd name="connsiteX10" fmla="*/ 2701 w 10097"/>
              <a:gd name="connsiteY10" fmla="*/ 5691 h 14580"/>
              <a:gd name="connsiteX0" fmla="*/ 2701 w 10097"/>
              <a:gd name="connsiteY0" fmla="*/ 7438 h 16327"/>
              <a:gd name="connsiteX1" fmla="*/ 4368 w 10097"/>
              <a:gd name="connsiteY1" fmla="*/ 7809 h 16327"/>
              <a:gd name="connsiteX2" fmla="*/ 5012 w 10097"/>
              <a:gd name="connsiteY2" fmla="*/ 8443 h 16327"/>
              <a:gd name="connsiteX3" fmla="*/ 5942 w 10097"/>
              <a:gd name="connsiteY3" fmla="*/ 8920 h 16327"/>
              <a:gd name="connsiteX4" fmla="*/ 6683 w 10097"/>
              <a:gd name="connsiteY4" fmla="*/ 10401 h 16327"/>
              <a:gd name="connsiteX5" fmla="*/ 7979 w 10097"/>
              <a:gd name="connsiteY5" fmla="*/ 12858 h 16327"/>
              <a:gd name="connsiteX6" fmla="*/ 10016 w 10097"/>
              <a:gd name="connsiteY6" fmla="*/ 12858 h 16327"/>
              <a:gd name="connsiteX7" fmla="*/ 9923 w 10097"/>
              <a:gd name="connsiteY7" fmla="*/ 16191 h 16327"/>
              <a:gd name="connsiteX8" fmla="*/ 16 w 10097"/>
              <a:gd name="connsiteY8" fmla="*/ 15821 h 16327"/>
              <a:gd name="connsiteX9" fmla="*/ 16 w 10097"/>
              <a:gd name="connsiteY9" fmla="*/ 1747 h 16327"/>
              <a:gd name="connsiteX10" fmla="*/ 1696 w 10097"/>
              <a:gd name="connsiteY10" fmla="*/ 5339 h 16327"/>
              <a:gd name="connsiteX11" fmla="*/ 2701 w 10097"/>
              <a:gd name="connsiteY11" fmla="*/ 7438 h 16327"/>
              <a:gd name="connsiteX0" fmla="*/ 2701 w 10097"/>
              <a:gd name="connsiteY0" fmla="*/ 7438 h 16327"/>
              <a:gd name="connsiteX1" fmla="*/ 4368 w 10097"/>
              <a:gd name="connsiteY1" fmla="*/ 7809 h 16327"/>
              <a:gd name="connsiteX2" fmla="*/ 5012 w 10097"/>
              <a:gd name="connsiteY2" fmla="*/ 8443 h 16327"/>
              <a:gd name="connsiteX3" fmla="*/ 5942 w 10097"/>
              <a:gd name="connsiteY3" fmla="*/ 8920 h 16327"/>
              <a:gd name="connsiteX4" fmla="*/ 6683 w 10097"/>
              <a:gd name="connsiteY4" fmla="*/ 10401 h 16327"/>
              <a:gd name="connsiteX5" fmla="*/ 7979 w 10097"/>
              <a:gd name="connsiteY5" fmla="*/ 12858 h 16327"/>
              <a:gd name="connsiteX6" fmla="*/ 10016 w 10097"/>
              <a:gd name="connsiteY6" fmla="*/ 12858 h 16327"/>
              <a:gd name="connsiteX7" fmla="*/ 9923 w 10097"/>
              <a:gd name="connsiteY7" fmla="*/ 16191 h 16327"/>
              <a:gd name="connsiteX8" fmla="*/ 16 w 10097"/>
              <a:gd name="connsiteY8" fmla="*/ 15821 h 16327"/>
              <a:gd name="connsiteX9" fmla="*/ 16 w 10097"/>
              <a:gd name="connsiteY9" fmla="*/ 1747 h 16327"/>
              <a:gd name="connsiteX10" fmla="*/ 1683 w 10097"/>
              <a:gd name="connsiteY10" fmla="*/ 5957 h 16327"/>
              <a:gd name="connsiteX11" fmla="*/ 2701 w 10097"/>
              <a:gd name="connsiteY11" fmla="*/ 7438 h 16327"/>
              <a:gd name="connsiteX0" fmla="*/ 2701 w 10097"/>
              <a:gd name="connsiteY0" fmla="*/ 7826 h 16715"/>
              <a:gd name="connsiteX1" fmla="*/ 4368 w 10097"/>
              <a:gd name="connsiteY1" fmla="*/ 8197 h 16715"/>
              <a:gd name="connsiteX2" fmla="*/ 5012 w 10097"/>
              <a:gd name="connsiteY2" fmla="*/ 8831 h 16715"/>
              <a:gd name="connsiteX3" fmla="*/ 5942 w 10097"/>
              <a:gd name="connsiteY3" fmla="*/ 9308 h 16715"/>
              <a:gd name="connsiteX4" fmla="*/ 6683 w 10097"/>
              <a:gd name="connsiteY4" fmla="*/ 10789 h 16715"/>
              <a:gd name="connsiteX5" fmla="*/ 7979 w 10097"/>
              <a:gd name="connsiteY5" fmla="*/ 13246 h 16715"/>
              <a:gd name="connsiteX6" fmla="*/ 10016 w 10097"/>
              <a:gd name="connsiteY6" fmla="*/ 13246 h 16715"/>
              <a:gd name="connsiteX7" fmla="*/ 9923 w 10097"/>
              <a:gd name="connsiteY7" fmla="*/ 16579 h 16715"/>
              <a:gd name="connsiteX8" fmla="*/ 16 w 10097"/>
              <a:gd name="connsiteY8" fmla="*/ 16209 h 16715"/>
              <a:gd name="connsiteX9" fmla="*/ 16 w 10097"/>
              <a:gd name="connsiteY9" fmla="*/ 2135 h 16715"/>
              <a:gd name="connsiteX10" fmla="*/ 814 w 10097"/>
              <a:gd name="connsiteY10" fmla="*/ 3399 h 16715"/>
              <a:gd name="connsiteX11" fmla="*/ 1683 w 10097"/>
              <a:gd name="connsiteY11" fmla="*/ 6345 h 16715"/>
              <a:gd name="connsiteX12" fmla="*/ 2701 w 10097"/>
              <a:gd name="connsiteY12" fmla="*/ 7826 h 16715"/>
              <a:gd name="connsiteX0" fmla="*/ 2701 w 10097"/>
              <a:gd name="connsiteY0" fmla="*/ 7826 h 16715"/>
              <a:gd name="connsiteX1" fmla="*/ 4368 w 10097"/>
              <a:gd name="connsiteY1" fmla="*/ 8197 h 16715"/>
              <a:gd name="connsiteX2" fmla="*/ 5012 w 10097"/>
              <a:gd name="connsiteY2" fmla="*/ 8831 h 16715"/>
              <a:gd name="connsiteX3" fmla="*/ 5942 w 10097"/>
              <a:gd name="connsiteY3" fmla="*/ 9308 h 16715"/>
              <a:gd name="connsiteX4" fmla="*/ 6683 w 10097"/>
              <a:gd name="connsiteY4" fmla="*/ 10789 h 16715"/>
              <a:gd name="connsiteX5" fmla="*/ 7979 w 10097"/>
              <a:gd name="connsiteY5" fmla="*/ 13246 h 16715"/>
              <a:gd name="connsiteX6" fmla="*/ 10016 w 10097"/>
              <a:gd name="connsiteY6" fmla="*/ 13246 h 16715"/>
              <a:gd name="connsiteX7" fmla="*/ 9923 w 10097"/>
              <a:gd name="connsiteY7" fmla="*/ 16579 h 16715"/>
              <a:gd name="connsiteX8" fmla="*/ 16 w 10097"/>
              <a:gd name="connsiteY8" fmla="*/ 16209 h 16715"/>
              <a:gd name="connsiteX9" fmla="*/ 16 w 10097"/>
              <a:gd name="connsiteY9" fmla="*/ 2135 h 16715"/>
              <a:gd name="connsiteX10" fmla="*/ 757 w 10097"/>
              <a:gd name="connsiteY10" fmla="*/ 4122 h 16715"/>
              <a:gd name="connsiteX11" fmla="*/ 1683 w 10097"/>
              <a:gd name="connsiteY11" fmla="*/ 6345 h 16715"/>
              <a:gd name="connsiteX12" fmla="*/ 2701 w 10097"/>
              <a:gd name="connsiteY12" fmla="*/ 7826 h 16715"/>
              <a:gd name="connsiteX0" fmla="*/ 2701 w 10190"/>
              <a:gd name="connsiteY0" fmla="*/ 7826 h 16715"/>
              <a:gd name="connsiteX1" fmla="*/ 4368 w 10190"/>
              <a:gd name="connsiteY1" fmla="*/ 8197 h 16715"/>
              <a:gd name="connsiteX2" fmla="*/ 5012 w 10190"/>
              <a:gd name="connsiteY2" fmla="*/ 8831 h 16715"/>
              <a:gd name="connsiteX3" fmla="*/ 5942 w 10190"/>
              <a:gd name="connsiteY3" fmla="*/ 9308 h 16715"/>
              <a:gd name="connsiteX4" fmla="*/ 6683 w 10190"/>
              <a:gd name="connsiteY4" fmla="*/ 10789 h 16715"/>
              <a:gd name="connsiteX5" fmla="*/ 7979 w 10190"/>
              <a:gd name="connsiteY5" fmla="*/ 13246 h 16715"/>
              <a:gd name="connsiteX6" fmla="*/ 10109 w 10190"/>
              <a:gd name="connsiteY6" fmla="*/ 13011 h 16715"/>
              <a:gd name="connsiteX7" fmla="*/ 9923 w 10190"/>
              <a:gd name="connsiteY7" fmla="*/ 16579 h 16715"/>
              <a:gd name="connsiteX8" fmla="*/ 16 w 10190"/>
              <a:gd name="connsiteY8" fmla="*/ 16209 h 16715"/>
              <a:gd name="connsiteX9" fmla="*/ 16 w 10190"/>
              <a:gd name="connsiteY9" fmla="*/ 2135 h 16715"/>
              <a:gd name="connsiteX10" fmla="*/ 757 w 10190"/>
              <a:gd name="connsiteY10" fmla="*/ 4122 h 16715"/>
              <a:gd name="connsiteX11" fmla="*/ 1683 w 10190"/>
              <a:gd name="connsiteY11" fmla="*/ 6345 h 16715"/>
              <a:gd name="connsiteX12" fmla="*/ 2701 w 10190"/>
              <a:gd name="connsiteY12" fmla="*/ 7826 h 16715"/>
              <a:gd name="connsiteX0" fmla="*/ 2701 w 10190"/>
              <a:gd name="connsiteY0" fmla="*/ 7826 h 19678"/>
              <a:gd name="connsiteX1" fmla="*/ 4368 w 10190"/>
              <a:gd name="connsiteY1" fmla="*/ 8197 h 19678"/>
              <a:gd name="connsiteX2" fmla="*/ 5012 w 10190"/>
              <a:gd name="connsiteY2" fmla="*/ 8831 h 19678"/>
              <a:gd name="connsiteX3" fmla="*/ 5942 w 10190"/>
              <a:gd name="connsiteY3" fmla="*/ 9308 h 19678"/>
              <a:gd name="connsiteX4" fmla="*/ 6683 w 10190"/>
              <a:gd name="connsiteY4" fmla="*/ 10789 h 19678"/>
              <a:gd name="connsiteX5" fmla="*/ 7979 w 10190"/>
              <a:gd name="connsiteY5" fmla="*/ 13246 h 19678"/>
              <a:gd name="connsiteX6" fmla="*/ 10109 w 10190"/>
              <a:gd name="connsiteY6" fmla="*/ 13011 h 19678"/>
              <a:gd name="connsiteX7" fmla="*/ 10109 w 10190"/>
              <a:gd name="connsiteY7" fmla="*/ 19678 h 19678"/>
              <a:gd name="connsiteX8" fmla="*/ 16 w 10190"/>
              <a:gd name="connsiteY8" fmla="*/ 16209 h 19678"/>
              <a:gd name="connsiteX9" fmla="*/ 16 w 10190"/>
              <a:gd name="connsiteY9" fmla="*/ 2135 h 19678"/>
              <a:gd name="connsiteX10" fmla="*/ 757 w 10190"/>
              <a:gd name="connsiteY10" fmla="*/ 4122 h 19678"/>
              <a:gd name="connsiteX11" fmla="*/ 1683 w 10190"/>
              <a:gd name="connsiteY11" fmla="*/ 6345 h 19678"/>
              <a:gd name="connsiteX12" fmla="*/ 2701 w 10190"/>
              <a:gd name="connsiteY12" fmla="*/ 7826 h 19678"/>
              <a:gd name="connsiteX0" fmla="*/ 2701 w 10190"/>
              <a:gd name="connsiteY0" fmla="*/ 7826 h 20554"/>
              <a:gd name="connsiteX1" fmla="*/ 4368 w 10190"/>
              <a:gd name="connsiteY1" fmla="*/ 8197 h 20554"/>
              <a:gd name="connsiteX2" fmla="*/ 5012 w 10190"/>
              <a:gd name="connsiteY2" fmla="*/ 8831 h 20554"/>
              <a:gd name="connsiteX3" fmla="*/ 5942 w 10190"/>
              <a:gd name="connsiteY3" fmla="*/ 9308 h 20554"/>
              <a:gd name="connsiteX4" fmla="*/ 6683 w 10190"/>
              <a:gd name="connsiteY4" fmla="*/ 10789 h 20554"/>
              <a:gd name="connsiteX5" fmla="*/ 7979 w 10190"/>
              <a:gd name="connsiteY5" fmla="*/ 13246 h 20554"/>
              <a:gd name="connsiteX6" fmla="*/ 10109 w 10190"/>
              <a:gd name="connsiteY6" fmla="*/ 13011 h 20554"/>
              <a:gd name="connsiteX7" fmla="*/ 10109 w 10190"/>
              <a:gd name="connsiteY7" fmla="*/ 19678 h 20554"/>
              <a:gd name="connsiteX8" fmla="*/ 109 w 10190"/>
              <a:gd name="connsiteY8" fmla="*/ 20048 h 20554"/>
              <a:gd name="connsiteX9" fmla="*/ 16 w 10190"/>
              <a:gd name="connsiteY9" fmla="*/ 2135 h 20554"/>
              <a:gd name="connsiteX10" fmla="*/ 757 w 10190"/>
              <a:gd name="connsiteY10" fmla="*/ 4122 h 20554"/>
              <a:gd name="connsiteX11" fmla="*/ 1683 w 10190"/>
              <a:gd name="connsiteY11" fmla="*/ 6345 h 20554"/>
              <a:gd name="connsiteX12" fmla="*/ 2701 w 10190"/>
              <a:gd name="connsiteY12" fmla="*/ 7826 h 20554"/>
              <a:gd name="connsiteX0" fmla="*/ 2701 w 10190"/>
              <a:gd name="connsiteY0" fmla="*/ 7826 h 20554"/>
              <a:gd name="connsiteX1" fmla="*/ 4368 w 10190"/>
              <a:gd name="connsiteY1" fmla="*/ 8197 h 20554"/>
              <a:gd name="connsiteX2" fmla="*/ 5012 w 10190"/>
              <a:gd name="connsiteY2" fmla="*/ 8831 h 20554"/>
              <a:gd name="connsiteX3" fmla="*/ 5942 w 10190"/>
              <a:gd name="connsiteY3" fmla="*/ 9308 h 20554"/>
              <a:gd name="connsiteX4" fmla="*/ 6683 w 10190"/>
              <a:gd name="connsiteY4" fmla="*/ 10789 h 20554"/>
              <a:gd name="connsiteX5" fmla="*/ 7979 w 10190"/>
              <a:gd name="connsiteY5" fmla="*/ 13246 h 20554"/>
              <a:gd name="connsiteX6" fmla="*/ 10109 w 10190"/>
              <a:gd name="connsiteY6" fmla="*/ 13011 h 20554"/>
              <a:gd name="connsiteX7" fmla="*/ 10109 w 10190"/>
              <a:gd name="connsiteY7" fmla="*/ 19678 h 20554"/>
              <a:gd name="connsiteX8" fmla="*/ 109 w 10190"/>
              <a:gd name="connsiteY8" fmla="*/ 20048 h 20554"/>
              <a:gd name="connsiteX9" fmla="*/ 16 w 10190"/>
              <a:gd name="connsiteY9" fmla="*/ 2135 h 20554"/>
              <a:gd name="connsiteX10" fmla="*/ 757 w 10190"/>
              <a:gd name="connsiteY10" fmla="*/ 4122 h 20554"/>
              <a:gd name="connsiteX11" fmla="*/ 1683 w 10190"/>
              <a:gd name="connsiteY11" fmla="*/ 6345 h 20554"/>
              <a:gd name="connsiteX12" fmla="*/ 2701 w 10190"/>
              <a:gd name="connsiteY12" fmla="*/ 7826 h 2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90" h="20554">
                <a:moveTo>
                  <a:pt x="2701" y="7826"/>
                </a:moveTo>
                <a:cubicBezTo>
                  <a:pt x="2781" y="8419"/>
                  <a:pt x="3949" y="7735"/>
                  <a:pt x="4368" y="8197"/>
                </a:cubicBezTo>
                <a:cubicBezTo>
                  <a:pt x="4753" y="8365"/>
                  <a:pt x="4834" y="8487"/>
                  <a:pt x="5012" y="8831"/>
                </a:cubicBezTo>
                <a:cubicBezTo>
                  <a:pt x="5274" y="9016"/>
                  <a:pt x="5448" y="8572"/>
                  <a:pt x="5942" y="9308"/>
                </a:cubicBezTo>
                <a:cubicBezTo>
                  <a:pt x="6227" y="9567"/>
                  <a:pt x="6344" y="10133"/>
                  <a:pt x="6683" y="10789"/>
                </a:cubicBezTo>
                <a:cubicBezTo>
                  <a:pt x="7009" y="11939"/>
                  <a:pt x="7430" y="12769"/>
                  <a:pt x="7979" y="13246"/>
                </a:cubicBezTo>
                <a:cubicBezTo>
                  <a:pt x="9096" y="13369"/>
                  <a:pt x="9025" y="12922"/>
                  <a:pt x="10109" y="13011"/>
                </a:cubicBezTo>
                <a:cubicBezTo>
                  <a:pt x="10190" y="15471"/>
                  <a:pt x="10109" y="19678"/>
                  <a:pt x="10109" y="19678"/>
                </a:cubicBezTo>
                <a:lnTo>
                  <a:pt x="109" y="20048"/>
                </a:lnTo>
                <a:cubicBezTo>
                  <a:pt x="182" y="20554"/>
                  <a:pt x="0" y="3168"/>
                  <a:pt x="16" y="2135"/>
                </a:cubicBezTo>
                <a:cubicBezTo>
                  <a:pt x="149" y="0"/>
                  <a:pt x="479" y="3420"/>
                  <a:pt x="757" y="4122"/>
                </a:cubicBezTo>
                <a:cubicBezTo>
                  <a:pt x="1035" y="4824"/>
                  <a:pt x="1359" y="5728"/>
                  <a:pt x="1683" y="6345"/>
                </a:cubicBezTo>
                <a:cubicBezTo>
                  <a:pt x="2007" y="6962"/>
                  <a:pt x="2256" y="7414"/>
                  <a:pt x="2701" y="7826"/>
                </a:cubicBezTo>
                <a:close/>
              </a:path>
            </a:pathLst>
          </a:custGeom>
          <a:gradFill rotWithShape="0">
            <a:gsLst>
              <a:gs pos="0">
                <a:srgbClr val="CC9900"/>
              </a:gs>
              <a:gs pos="100000">
                <a:schemeClr val="folHlink">
                  <a:alpha val="5000"/>
                </a:schemeClr>
              </a:gs>
            </a:gsLst>
            <a:lin ang="5400000" scaled="1"/>
          </a:gradFill>
          <a:ln w="9525">
            <a:noFill/>
            <a:round/>
            <a:headEnd/>
            <a:tailEnd/>
          </a:ln>
          <a:effectLst/>
        </p:spPr>
        <p:txBody>
          <a:bodyPr wrap="none" anchor="ctr"/>
          <a:lstStyle/>
          <a:p>
            <a:endParaRPr lang="en-CA"/>
          </a:p>
        </p:txBody>
      </p:sp>
      <p:sp>
        <p:nvSpPr>
          <p:cNvPr id="2" name="Title 1"/>
          <p:cNvSpPr>
            <a:spLocks noGrp="1"/>
          </p:cNvSpPr>
          <p:nvPr>
            <p:ph type="title"/>
          </p:nvPr>
        </p:nvSpPr>
        <p:spPr/>
        <p:txBody>
          <a:bodyPr/>
          <a:lstStyle/>
          <a:p>
            <a:r>
              <a:rPr lang="en-CA" dirty="0" smtClean="0"/>
              <a:t>Wave Decay</a:t>
            </a:r>
            <a:endParaRPr lang="en-CA" dirty="0"/>
          </a:p>
        </p:txBody>
      </p:sp>
      <p:sp>
        <p:nvSpPr>
          <p:cNvPr id="5" name="Freeform 10"/>
          <p:cNvSpPr>
            <a:spLocks/>
          </p:cNvSpPr>
          <p:nvPr/>
        </p:nvSpPr>
        <p:spPr bwMode="auto">
          <a:xfrm>
            <a:off x="832804" y="2634743"/>
            <a:ext cx="8311196" cy="2185475"/>
          </a:xfrm>
          <a:custGeom>
            <a:avLst/>
            <a:gdLst>
              <a:gd name="connsiteX0" fmla="*/ 270 w 10150"/>
              <a:gd name="connsiteY0" fmla="*/ 0 h 10873"/>
              <a:gd name="connsiteX1" fmla="*/ 10000 w 10150"/>
              <a:gd name="connsiteY1" fmla="*/ 0 h 10873"/>
              <a:gd name="connsiteX2" fmla="*/ 10150 w 10150"/>
              <a:gd name="connsiteY2" fmla="*/ 10873 h 10873"/>
              <a:gd name="connsiteX3" fmla="*/ 6486 w 10150"/>
              <a:gd name="connsiteY3" fmla="*/ 10000 h 10873"/>
              <a:gd name="connsiteX4" fmla="*/ 3243 w 10150"/>
              <a:gd name="connsiteY4" fmla="*/ 3333 h 10873"/>
              <a:gd name="connsiteX5" fmla="*/ 0 w 10150"/>
              <a:gd name="connsiteY5" fmla="*/ 0 h 10873"/>
              <a:gd name="connsiteX0" fmla="*/ 270 w 10150"/>
              <a:gd name="connsiteY0" fmla="*/ 6908 h 17781"/>
              <a:gd name="connsiteX1" fmla="*/ 10000 w 10150"/>
              <a:gd name="connsiteY1" fmla="*/ 0 h 17781"/>
              <a:gd name="connsiteX2" fmla="*/ 10150 w 10150"/>
              <a:gd name="connsiteY2" fmla="*/ 17781 h 17781"/>
              <a:gd name="connsiteX3" fmla="*/ 6486 w 10150"/>
              <a:gd name="connsiteY3" fmla="*/ 16908 h 17781"/>
              <a:gd name="connsiteX4" fmla="*/ 3243 w 10150"/>
              <a:gd name="connsiteY4" fmla="*/ 10241 h 17781"/>
              <a:gd name="connsiteX5" fmla="*/ 0 w 10150"/>
              <a:gd name="connsiteY5" fmla="*/ 6908 h 17781"/>
              <a:gd name="connsiteX0" fmla="*/ 496 w 10376"/>
              <a:gd name="connsiteY0" fmla="*/ 6908 h 17781"/>
              <a:gd name="connsiteX1" fmla="*/ 16 w 10376"/>
              <a:gd name="connsiteY1" fmla="*/ 0 h 17781"/>
              <a:gd name="connsiteX2" fmla="*/ 10226 w 10376"/>
              <a:gd name="connsiteY2" fmla="*/ 0 h 17781"/>
              <a:gd name="connsiteX3" fmla="*/ 10376 w 10376"/>
              <a:gd name="connsiteY3" fmla="*/ 17781 h 17781"/>
              <a:gd name="connsiteX4" fmla="*/ 6712 w 10376"/>
              <a:gd name="connsiteY4" fmla="*/ 16908 h 17781"/>
              <a:gd name="connsiteX5" fmla="*/ 3469 w 10376"/>
              <a:gd name="connsiteY5" fmla="*/ 10241 h 17781"/>
              <a:gd name="connsiteX6" fmla="*/ 226 w 10376"/>
              <a:gd name="connsiteY6" fmla="*/ 6908 h 17781"/>
              <a:gd name="connsiteX0" fmla="*/ 0 w 11862"/>
              <a:gd name="connsiteY0" fmla="*/ 3092 h 17781"/>
              <a:gd name="connsiteX1" fmla="*/ 1502 w 11862"/>
              <a:gd name="connsiteY1" fmla="*/ 0 h 17781"/>
              <a:gd name="connsiteX2" fmla="*/ 11712 w 11862"/>
              <a:gd name="connsiteY2" fmla="*/ 0 h 17781"/>
              <a:gd name="connsiteX3" fmla="*/ 11862 w 11862"/>
              <a:gd name="connsiteY3" fmla="*/ 17781 h 17781"/>
              <a:gd name="connsiteX4" fmla="*/ 8198 w 11862"/>
              <a:gd name="connsiteY4" fmla="*/ 16908 h 17781"/>
              <a:gd name="connsiteX5" fmla="*/ 4955 w 11862"/>
              <a:gd name="connsiteY5" fmla="*/ 10241 h 17781"/>
              <a:gd name="connsiteX6" fmla="*/ 1712 w 11862"/>
              <a:gd name="connsiteY6" fmla="*/ 6908 h 17781"/>
              <a:gd name="connsiteX0" fmla="*/ 0 w 11862"/>
              <a:gd name="connsiteY0" fmla="*/ 3092 h 17781"/>
              <a:gd name="connsiteX1" fmla="*/ 1502 w 11862"/>
              <a:gd name="connsiteY1" fmla="*/ 0 h 17781"/>
              <a:gd name="connsiteX2" fmla="*/ 11712 w 11862"/>
              <a:gd name="connsiteY2" fmla="*/ 0 h 17781"/>
              <a:gd name="connsiteX3" fmla="*/ 11862 w 11862"/>
              <a:gd name="connsiteY3" fmla="*/ 17781 h 17781"/>
              <a:gd name="connsiteX4" fmla="*/ 8198 w 11862"/>
              <a:gd name="connsiteY4" fmla="*/ 16908 h 17781"/>
              <a:gd name="connsiteX5" fmla="*/ 5256 w 11862"/>
              <a:gd name="connsiteY5" fmla="*/ 13915 h 17781"/>
              <a:gd name="connsiteX6" fmla="*/ 1712 w 11862"/>
              <a:gd name="connsiteY6" fmla="*/ 6908 h 17781"/>
              <a:gd name="connsiteX0" fmla="*/ 0 w 11862"/>
              <a:gd name="connsiteY0" fmla="*/ 3092 h 17781"/>
              <a:gd name="connsiteX1" fmla="*/ 1502 w 11862"/>
              <a:gd name="connsiteY1" fmla="*/ 0 h 17781"/>
              <a:gd name="connsiteX2" fmla="*/ 11712 w 11862"/>
              <a:gd name="connsiteY2" fmla="*/ 0 h 17781"/>
              <a:gd name="connsiteX3" fmla="*/ 11862 w 11862"/>
              <a:gd name="connsiteY3" fmla="*/ 17781 h 17781"/>
              <a:gd name="connsiteX4" fmla="*/ 8198 w 11862"/>
              <a:gd name="connsiteY4" fmla="*/ 16908 h 17781"/>
              <a:gd name="connsiteX5" fmla="*/ 5556 w 11862"/>
              <a:gd name="connsiteY5" fmla="*/ 17781 h 17781"/>
              <a:gd name="connsiteX6" fmla="*/ 1712 w 11862"/>
              <a:gd name="connsiteY6" fmla="*/ 6908 h 17781"/>
              <a:gd name="connsiteX0" fmla="*/ 0 w 11862"/>
              <a:gd name="connsiteY0" fmla="*/ 3092 h 17781"/>
              <a:gd name="connsiteX1" fmla="*/ 1502 w 11862"/>
              <a:gd name="connsiteY1" fmla="*/ 0 h 17781"/>
              <a:gd name="connsiteX2" fmla="*/ 11712 w 11862"/>
              <a:gd name="connsiteY2" fmla="*/ 0 h 17781"/>
              <a:gd name="connsiteX3" fmla="*/ 11862 w 11862"/>
              <a:gd name="connsiteY3" fmla="*/ 17781 h 17781"/>
              <a:gd name="connsiteX4" fmla="*/ 8108 w 11862"/>
              <a:gd name="connsiteY4" fmla="*/ 17781 h 17781"/>
              <a:gd name="connsiteX5" fmla="*/ 5556 w 11862"/>
              <a:gd name="connsiteY5" fmla="*/ 17781 h 17781"/>
              <a:gd name="connsiteX6" fmla="*/ 1712 w 11862"/>
              <a:gd name="connsiteY6" fmla="*/ 6908 h 17781"/>
              <a:gd name="connsiteX0" fmla="*/ 0 w 11862"/>
              <a:gd name="connsiteY0" fmla="*/ 3092 h 19173"/>
              <a:gd name="connsiteX1" fmla="*/ 1502 w 11862"/>
              <a:gd name="connsiteY1" fmla="*/ 0 h 19173"/>
              <a:gd name="connsiteX2" fmla="*/ 11712 w 11862"/>
              <a:gd name="connsiteY2" fmla="*/ 0 h 19173"/>
              <a:gd name="connsiteX3" fmla="*/ 11862 w 11862"/>
              <a:gd name="connsiteY3" fmla="*/ 17781 h 19173"/>
              <a:gd name="connsiteX4" fmla="*/ 8108 w 11862"/>
              <a:gd name="connsiteY4" fmla="*/ 17781 h 19173"/>
              <a:gd name="connsiteX5" fmla="*/ 5556 w 11862"/>
              <a:gd name="connsiteY5" fmla="*/ 17781 h 19173"/>
              <a:gd name="connsiteX6" fmla="*/ 1712 w 11862"/>
              <a:gd name="connsiteY6" fmla="*/ 6908 h 19173"/>
              <a:gd name="connsiteX0" fmla="*/ 0 w 11862"/>
              <a:gd name="connsiteY0" fmla="*/ 3092 h 19946"/>
              <a:gd name="connsiteX1" fmla="*/ 1502 w 11862"/>
              <a:gd name="connsiteY1" fmla="*/ 0 h 19946"/>
              <a:gd name="connsiteX2" fmla="*/ 11712 w 11862"/>
              <a:gd name="connsiteY2" fmla="*/ 0 h 19946"/>
              <a:gd name="connsiteX3" fmla="*/ 11862 w 11862"/>
              <a:gd name="connsiteY3" fmla="*/ 17781 h 19946"/>
              <a:gd name="connsiteX4" fmla="*/ 8108 w 11862"/>
              <a:gd name="connsiteY4" fmla="*/ 18554 h 19946"/>
              <a:gd name="connsiteX5" fmla="*/ 5556 w 11862"/>
              <a:gd name="connsiteY5" fmla="*/ 17781 h 19946"/>
              <a:gd name="connsiteX6" fmla="*/ 1712 w 11862"/>
              <a:gd name="connsiteY6" fmla="*/ 6908 h 19946"/>
              <a:gd name="connsiteX0" fmla="*/ 0 w 11862"/>
              <a:gd name="connsiteY0" fmla="*/ 3092 h 18753"/>
              <a:gd name="connsiteX1" fmla="*/ 1502 w 11862"/>
              <a:gd name="connsiteY1" fmla="*/ 0 h 18753"/>
              <a:gd name="connsiteX2" fmla="*/ 11712 w 11862"/>
              <a:gd name="connsiteY2" fmla="*/ 0 h 18753"/>
              <a:gd name="connsiteX3" fmla="*/ 11862 w 11862"/>
              <a:gd name="connsiteY3" fmla="*/ 17781 h 18753"/>
              <a:gd name="connsiteX4" fmla="*/ 8108 w 11862"/>
              <a:gd name="connsiteY4" fmla="*/ 18554 h 18753"/>
              <a:gd name="connsiteX5" fmla="*/ 5556 w 11862"/>
              <a:gd name="connsiteY5" fmla="*/ 17781 h 18753"/>
              <a:gd name="connsiteX6" fmla="*/ 1712 w 11862"/>
              <a:gd name="connsiteY6" fmla="*/ 6908 h 18753"/>
              <a:gd name="connsiteX0" fmla="*/ 0 w 11862"/>
              <a:gd name="connsiteY0" fmla="*/ 3092 h 18753"/>
              <a:gd name="connsiteX1" fmla="*/ 1502 w 11862"/>
              <a:gd name="connsiteY1" fmla="*/ 0 h 18753"/>
              <a:gd name="connsiteX2" fmla="*/ 11712 w 11862"/>
              <a:gd name="connsiteY2" fmla="*/ 0 h 18753"/>
              <a:gd name="connsiteX3" fmla="*/ 11862 w 11862"/>
              <a:gd name="connsiteY3" fmla="*/ 17781 h 18753"/>
              <a:gd name="connsiteX4" fmla="*/ 8108 w 11862"/>
              <a:gd name="connsiteY4" fmla="*/ 18554 h 18753"/>
              <a:gd name="connsiteX5" fmla="*/ 5556 w 11862"/>
              <a:gd name="connsiteY5" fmla="*/ 17781 h 18753"/>
              <a:gd name="connsiteX6" fmla="*/ 1952 w 11862"/>
              <a:gd name="connsiteY6" fmla="*/ 13142 h 18753"/>
              <a:gd name="connsiteX0" fmla="*/ 348 w 12210"/>
              <a:gd name="connsiteY0" fmla="*/ 3092 h 18753"/>
              <a:gd name="connsiteX1" fmla="*/ 962 w 12210"/>
              <a:gd name="connsiteY1" fmla="*/ 1811 h 18753"/>
              <a:gd name="connsiteX2" fmla="*/ 1850 w 12210"/>
              <a:gd name="connsiteY2" fmla="*/ 0 h 18753"/>
              <a:gd name="connsiteX3" fmla="*/ 12060 w 12210"/>
              <a:gd name="connsiteY3" fmla="*/ 0 h 18753"/>
              <a:gd name="connsiteX4" fmla="*/ 12210 w 12210"/>
              <a:gd name="connsiteY4" fmla="*/ 17781 h 18753"/>
              <a:gd name="connsiteX5" fmla="*/ 8456 w 12210"/>
              <a:gd name="connsiteY5" fmla="*/ 18554 h 18753"/>
              <a:gd name="connsiteX6" fmla="*/ 5904 w 12210"/>
              <a:gd name="connsiteY6" fmla="*/ 17781 h 18753"/>
              <a:gd name="connsiteX7" fmla="*/ 2300 w 12210"/>
              <a:gd name="connsiteY7" fmla="*/ 13142 h 18753"/>
              <a:gd name="connsiteX0" fmla="*/ 1740 w 13602"/>
              <a:gd name="connsiteY0" fmla="*/ 3092 h 18753"/>
              <a:gd name="connsiteX1" fmla="*/ 2354 w 13602"/>
              <a:gd name="connsiteY1" fmla="*/ 1811 h 18753"/>
              <a:gd name="connsiteX2" fmla="*/ 3242 w 13602"/>
              <a:gd name="connsiteY2" fmla="*/ 0 h 18753"/>
              <a:gd name="connsiteX3" fmla="*/ 13452 w 13602"/>
              <a:gd name="connsiteY3" fmla="*/ 0 h 18753"/>
              <a:gd name="connsiteX4" fmla="*/ 13602 w 13602"/>
              <a:gd name="connsiteY4" fmla="*/ 17781 h 18753"/>
              <a:gd name="connsiteX5" fmla="*/ 9848 w 13602"/>
              <a:gd name="connsiteY5" fmla="*/ 18554 h 18753"/>
              <a:gd name="connsiteX6" fmla="*/ 7296 w 13602"/>
              <a:gd name="connsiteY6" fmla="*/ 17781 h 18753"/>
              <a:gd name="connsiteX7" fmla="*/ 3692 w 13602"/>
              <a:gd name="connsiteY7" fmla="*/ 13142 h 18753"/>
              <a:gd name="connsiteX0" fmla="*/ 3855 w 15717"/>
              <a:gd name="connsiteY0" fmla="*/ 3092 h 18753"/>
              <a:gd name="connsiteX1" fmla="*/ 2354 w 15717"/>
              <a:gd name="connsiteY1" fmla="*/ 2319 h 18753"/>
              <a:gd name="connsiteX2" fmla="*/ 5357 w 15717"/>
              <a:gd name="connsiteY2" fmla="*/ 0 h 18753"/>
              <a:gd name="connsiteX3" fmla="*/ 15567 w 15717"/>
              <a:gd name="connsiteY3" fmla="*/ 0 h 18753"/>
              <a:gd name="connsiteX4" fmla="*/ 15717 w 15717"/>
              <a:gd name="connsiteY4" fmla="*/ 17781 h 18753"/>
              <a:gd name="connsiteX5" fmla="*/ 11963 w 15717"/>
              <a:gd name="connsiteY5" fmla="*/ 18554 h 18753"/>
              <a:gd name="connsiteX6" fmla="*/ 9411 w 15717"/>
              <a:gd name="connsiteY6" fmla="*/ 17781 h 18753"/>
              <a:gd name="connsiteX7" fmla="*/ 5807 w 15717"/>
              <a:gd name="connsiteY7" fmla="*/ 13142 h 18753"/>
              <a:gd name="connsiteX0" fmla="*/ 4005 w 15717"/>
              <a:gd name="connsiteY0" fmla="*/ 9277 h 18753"/>
              <a:gd name="connsiteX1" fmla="*/ 2354 w 15717"/>
              <a:gd name="connsiteY1" fmla="*/ 2319 h 18753"/>
              <a:gd name="connsiteX2" fmla="*/ 5357 w 15717"/>
              <a:gd name="connsiteY2" fmla="*/ 0 h 18753"/>
              <a:gd name="connsiteX3" fmla="*/ 15567 w 15717"/>
              <a:gd name="connsiteY3" fmla="*/ 0 h 18753"/>
              <a:gd name="connsiteX4" fmla="*/ 15717 w 15717"/>
              <a:gd name="connsiteY4" fmla="*/ 17781 h 18753"/>
              <a:gd name="connsiteX5" fmla="*/ 11963 w 15717"/>
              <a:gd name="connsiteY5" fmla="*/ 18554 h 18753"/>
              <a:gd name="connsiteX6" fmla="*/ 9411 w 15717"/>
              <a:gd name="connsiteY6" fmla="*/ 17781 h 18753"/>
              <a:gd name="connsiteX7" fmla="*/ 5807 w 15717"/>
              <a:gd name="connsiteY7" fmla="*/ 13142 h 18753"/>
              <a:gd name="connsiteX0" fmla="*/ 4005 w 15717"/>
              <a:gd name="connsiteY0" fmla="*/ 9277 h 18753"/>
              <a:gd name="connsiteX1" fmla="*/ 2354 w 15717"/>
              <a:gd name="connsiteY1" fmla="*/ 3092 h 18753"/>
              <a:gd name="connsiteX2" fmla="*/ 5357 w 15717"/>
              <a:gd name="connsiteY2" fmla="*/ 0 h 18753"/>
              <a:gd name="connsiteX3" fmla="*/ 15567 w 15717"/>
              <a:gd name="connsiteY3" fmla="*/ 0 h 18753"/>
              <a:gd name="connsiteX4" fmla="*/ 15717 w 15717"/>
              <a:gd name="connsiteY4" fmla="*/ 17781 h 18753"/>
              <a:gd name="connsiteX5" fmla="*/ 11963 w 15717"/>
              <a:gd name="connsiteY5" fmla="*/ 18554 h 18753"/>
              <a:gd name="connsiteX6" fmla="*/ 9411 w 15717"/>
              <a:gd name="connsiteY6" fmla="*/ 17781 h 18753"/>
              <a:gd name="connsiteX7" fmla="*/ 5807 w 15717"/>
              <a:gd name="connsiteY7" fmla="*/ 13142 h 18753"/>
              <a:gd name="connsiteX0" fmla="*/ 575 w 12287"/>
              <a:gd name="connsiteY0" fmla="*/ 9277 h 18753"/>
              <a:gd name="connsiteX1" fmla="*/ 1927 w 12287"/>
              <a:gd name="connsiteY1" fmla="*/ 0 h 18753"/>
              <a:gd name="connsiteX2" fmla="*/ 12137 w 12287"/>
              <a:gd name="connsiteY2" fmla="*/ 0 h 18753"/>
              <a:gd name="connsiteX3" fmla="*/ 12287 w 12287"/>
              <a:gd name="connsiteY3" fmla="*/ 17781 h 18753"/>
              <a:gd name="connsiteX4" fmla="*/ 8533 w 12287"/>
              <a:gd name="connsiteY4" fmla="*/ 18554 h 18753"/>
              <a:gd name="connsiteX5" fmla="*/ 5981 w 12287"/>
              <a:gd name="connsiteY5" fmla="*/ 17781 h 18753"/>
              <a:gd name="connsiteX6" fmla="*/ 2377 w 12287"/>
              <a:gd name="connsiteY6" fmla="*/ 13142 h 18753"/>
              <a:gd name="connsiteX0" fmla="*/ 549 w 12261"/>
              <a:gd name="connsiteY0" fmla="*/ 9277 h 18753"/>
              <a:gd name="connsiteX1" fmla="*/ 704 w 12261"/>
              <a:gd name="connsiteY1" fmla="*/ 3137 h 18753"/>
              <a:gd name="connsiteX2" fmla="*/ 1901 w 12261"/>
              <a:gd name="connsiteY2" fmla="*/ 0 h 18753"/>
              <a:gd name="connsiteX3" fmla="*/ 12111 w 12261"/>
              <a:gd name="connsiteY3" fmla="*/ 0 h 18753"/>
              <a:gd name="connsiteX4" fmla="*/ 12261 w 12261"/>
              <a:gd name="connsiteY4" fmla="*/ 17781 h 18753"/>
              <a:gd name="connsiteX5" fmla="*/ 8507 w 12261"/>
              <a:gd name="connsiteY5" fmla="*/ 18554 h 18753"/>
              <a:gd name="connsiteX6" fmla="*/ 5955 w 12261"/>
              <a:gd name="connsiteY6" fmla="*/ 17781 h 18753"/>
              <a:gd name="connsiteX7" fmla="*/ 2351 w 12261"/>
              <a:gd name="connsiteY7" fmla="*/ 13142 h 18753"/>
              <a:gd name="connsiteX0" fmla="*/ 3228 w 14940"/>
              <a:gd name="connsiteY0" fmla="*/ 10823 h 20299"/>
              <a:gd name="connsiteX1" fmla="*/ 225 w 14940"/>
              <a:gd name="connsiteY1" fmla="*/ 1546 h 20299"/>
              <a:gd name="connsiteX2" fmla="*/ 4580 w 14940"/>
              <a:gd name="connsiteY2" fmla="*/ 1546 h 20299"/>
              <a:gd name="connsiteX3" fmla="*/ 14790 w 14940"/>
              <a:gd name="connsiteY3" fmla="*/ 1546 h 20299"/>
              <a:gd name="connsiteX4" fmla="*/ 14940 w 14940"/>
              <a:gd name="connsiteY4" fmla="*/ 19327 h 20299"/>
              <a:gd name="connsiteX5" fmla="*/ 11186 w 14940"/>
              <a:gd name="connsiteY5" fmla="*/ 20100 h 20299"/>
              <a:gd name="connsiteX6" fmla="*/ 8634 w 14940"/>
              <a:gd name="connsiteY6" fmla="*/ 19327 h 20299"/>
              <a:gd name="connsiteX7" fmla="*/ 5030 w 14940"/>
              <a:gd name="connsiteY7" fmla="*/ 14688 h 20299"/>
              <a:gd name="connsiteX0" fmla="*/ 3128 w 14840"/>
              <a:gd name="connsiteY0" fmla="*/ 10952 h 20428"/>
              <a:gd name="connsiteX1" fmla="*/ 125 w 14840"/>
              <a:gd name="connsiteY1" fmla="*/ 1675 h 20428"/>
              <a:gd name="connsiteX2" fmla="*/ 3879 w 14840"/>
              <a:gd name="connsiteY2" fmla="*/ 902 h 20428"/>
              <a:gd name="connsiteX3" fmla="*/ 14690 w 14840"/>
              <a:gd name="connsiteY3" fmla="*/ 1675 h 20428"/>
              <a:gd name="connsiteX4" fmla="*/ 14840 w 14840"/>
              <a:gd name="connsiteY4" fmla="*/ 19456 h 20428"/>
              <a:gd name="connsiteX5" fmla="*/ 11086 w 14840"/>
              <a:gd name="connsiteY5" fmla="*/ 20229 h 20428"/>
              <a:gd name="connsiteX6" fmla="*/ 8534 w 14840"/>
              <a:gd name="connsiteY6" fmla="*/ 19456 h 20428"/>
              <a:gd name="connsiteX7" fmla="*/ 4930 w 14840"/>
              <a:gd name="connsiteY7" fmla="*/ 14817 h 20428"/>
              <a:gd name="connsiteX0" fmla="*/ 3128 w 14840"/>
              <a:gd name="connsiteY0" fmla="*/ 10952 h 20428"/>
              <a:gd name="connsiteX1" fmla="*/ 125 w 14840"/>
              <a:gd name="connsiteY1" fmla="*/ 1675 h 20428"/>
              <a:gd name="connsiteX2" fmla="*/ 3879 w 14840"/>
              <a:gd name="connsiteY2" fmla="*/ 902 h 20428"/>
              <a:gd name="connsiteX3" fmla="*/ 14840 w 14840"/>
              <a:gd name="connsiteY3" fmla="*/ 1675 h 20428"/>
              <a:gd name="connsiteX4" fmla="*/ 14840 w 14840"/>
              <a:gd name="connsiteY4" fmla="*/ 19456 h 20428"/>
              <a:gd name="connsiteX5" fmla="*/ 11086 w 14840"/>
              <a:gd name="connsiteY5" fmla="*/ 20229 h 20428"/>
              <a:gd name="connsiteX6" fmla="*/ 8534 w 14840"/>
              <a:gd name="connsiteY6" fmla="*/ 19456 h 20428"/>
              <a:gd name="connsiteX7" fmla="*/ 4930 w 14840"/>
              <a:gd name="connsiteY7" fmla="*/ 14817 h 20428"/>
              <a:gd name="connsiteX0" fmla="*/ 3367 w 15079"/>
              <a:gd name="connsiteY0" fmla="*/ 11007 h 20483"/>
              <a:gd name="connsiteX1" fmla="*/ 364 w 15079"/>
              <a:gd name="connsiteY1" fmla="*/ 1730 h 20483"/>
              <a:gd name="connsiteX2" fmla="*/ 1180 w 15079"/>
              <a:gd name="connsiteY2" fmla="*/ 626 h 20483"/>
              <a:gd name="connsiteX3" fmla="*/ 4118 w 15079"/>
              <a:gd name="connsiteY3" fmla="*/ 957 h 20483"/>
              <a:gd name="connsiteX4" fmla="*/ 15079 w 15079"/>
              <a:gd name="connsiteY4" fmla="*/ 1730 h 20483"/>
              <a:gd name="connsiteX5" fmla="*/ 15079 w 15079"/>
              <a:gd name="connsiteY5" fmla="*/ 19511 h 20483"/>
              <a:gd name="connsiteX6" fmla="*/ 11325 w 15079"/>
              <a:gd name="connsiteY6" fmla="*/ 20284 h 20483"/>
              <a:gd name="connsiteX7" fmla="*/ 8773 w 15079"/>
              <a:gd name="connsiteY7" fmla="*/ 19511 h 20483"/>
              <a:gd name="connsiteX8" fmla="*/ 5169 w 15079"/>
              <a:gd name="connsiteY8" fmla="*/ 14872 h 20483"/>
              <a:gd name="connsiteX0" fmla="*/ 5134 w 16846"/>
              <a:gd name="connsiteY0" fmla="*/ 15376 h 24852"/>
              <a:gd name="connsiteX1" fmla="*/ 2131 w 16846"/>
              <a:gd name="connsiteY1" fmla="*/ 6099 h 24852"/>
              <a:gd name="connsiteX2" fmla="*/ 2947 w 16846"/>
              <a:gd name="connsiteY2" fmla="*/ 4995 h 24852"/>
              <a:gd name="connsiteX3" fmla="*/ 5885 w 16846"/>
              <a:gd name="connsiteY3" fmla="*/ 5326 h 24852"/>
              <a:gd name="connsiteX4" fmla="*/ 16846 w 16846"/>
              <a:gd name="connsiteY4" fmla="*/ 6099 h 24852"/>
              <a:gd name="connsiteX5" fmla="*/ 16846 w 16846"/>
              <a:gd name="connsiteY5" fmla="*/ 23880 h 24852"/>
              <a:gd name="connsiteX6" fmla="*/ 13092 w 16846"/>
              <a:gd name="connsiteY6" fmla="*/ 24653 h 24852"/>
              <a:gd name="connsiteX7" fmla="*/ 10540 w 16846"/>
              <a:gd name="connsiteY7" fmla="*/ 23880 h 24852"/>
              <a:gd name="connsiteX8" fmla="*/ 6936 w 16846"/>
              <a:gd name="connsiteY8" fmla="*/ 19241 h 24852"/>
              <a:gd name="connsiteX0" fmla="*/ 5134 w 16996"/>
              <a:gd name="connsiteY0" fmla="*/ 15376 h 24937"/>
              <a:gd name="connsiteX1" fmla="*/ 2131 w 16996"/>
              <a:gd name="connsiteY1" fmla="*/ 6099 h 24937"/>
              <a:gd name="connsiteX2" fmla="*/ 2947 w 16996"/>
              <a:gd name="connsiteY2" fmla="*/ 4995 h 24937"/>
              <a:gd name="connsiteX3" fmla="*/ 5885 w 16996"/>
              <a:gd name="connsiteY3" fmla="*/ 5326 h 24937"/>
              <a:gd name="connsiteX4" fmla="*/ 16846 w 16996"/>
              <a:gd name="connsiteY4" fmla="*/ 6099 h 24937"/>
              <a:gd name="connsiteX5" fmla="*/ 16996 w 16996"/>
              <a:gd name="connsiteY5" fmla="*/ 24937 h 24937"/>
              <a:gd name="connsiteX6" fmla="*/ 13092 w 16996"/>
              <a:gd name="connsiteY6" fmla="*/ 24653 h 24937"/>
              <a:gd name="connsiteX7" fmla="*/ 10540 w 16996"/>
              <a:gd name="connsiteY7" fmla="*/ 23880 h 24937"/>
              <a:gd name="connsiteX8" fmla="*/ 6936 w 16996"/>
              <a:gd name="connsiteY8" fmla="*/ 19241 h 24937"/>
              <a:gd name="connsiteX0" fmla="*/ 5134 w 17146"/>
              <a:gd name="connsiteY0" fmla="*/ 15376 h 24937"/>
              <a:gd name="connsiteX1" fmla="*/ 2131 w 17146"/>
              <a:gd name="connsiteY1" fmla="*/ 6099 h 24937"/>
              <a:gd name="connsiteX2" fmla="*/ 2947 w 17146"/>
              <a:gd name="connsiteY2" fmla="*/ 4995 h 24937"/>
              <a:gd name="connsiteX3" fmla="*/ 5885 w 17146"/>
              <a:gd name="connsiteY3" fmla="*/ 5326 h 24937"/>
              <a:gd name="connsiteX4" fmla="*/ 17146 w 17146"/>
              <a:gd name="connsiteY4" fmla="*/ 5610 h 24937"/>
              <a:gd name="connsiteX5" fmla="*/ 16996 w 17146"/>
              <a:gd name="connsiteY5" fmla="*/ 24937 h 24937"/>
              <a:gd name="connsiteX6" fmla="*/ 13092 w 17146"/>
              <a:gd name="connsiteY6" fmla="*/ 24653 h 24937"/>
              <a:gd name="connsiteX7" fmla="*/ 10540 w 17146"/>
              <a:gd name="connsiteY7" fmla="*/ 23880 h 24937"/>
              <a:gd name="connsiteX8" fmla="*/ 6936 w 17146"/>
              <a:gd name="connsiteY8" fmla="*/ 19241 h 24937"/>
              <a:gd name="connsiteX0" fmla="*/ 5134 w 16996"/>
              <a:gd name="connsiteY0" fmla="*/ 15376 h 24937"/>
              <a:gd name="connsiteX1" fmla="*/ 2131 w 16996"/>
              <a:gd name="connsiteY1" fmla="*/ 6099 h 24937"/>
              <a:gd name="connsiteX2" fmla="*/ 2947 w 16996"/>
              <a:gd name="connsiteY2" fmla="*/ 4995 h 24937"/>
              <a:gd name="connsiteX3" fmla="*/ 5885 w 16996"/>
              <a:gd name="connsiteY3" fmla="*/ 5326 h 24937"/>
              <a:gd name="connsiteX4" fmla="*/ 16996 w 16996"/>
              <a:gd name="connsiteY4" fmla="*/ 5610 h 24937"/>
              <a:gd name="connsiteX5" fmla="*/ 16996 w 16996"/>
              <a:gd name="connsiteY5" fmla="*/ 24937 h 24937"/>
              <a:gd name="connsiteX6" fmla="*/ 13092 w 16996"/>
              <a:gd name="connsiteY6" fmla="*/ 24653 h 24937"/>
              <a:gd name="connsiteX7" fmla="*/ 10540 w 16996"/>
              <a:gd name="connsiteY7" fmla="*/ 23880 h 24937"/>
              <a:gd name="connsiteX8" fmla="*/ 6936 w 16996"/>
              <a:gd name="connsiteY8" fmla="*/ 19241 h 24937"/>
              <a:gd name="connsiteX0" fmla="*/ 5134 w 16996"/>
              <a:gd name="connsiteY0" fmla="*/ 15376 h 24937"/>
              <a:gd name="connsiteX1" fmla="*/ 2131 w 16996"/>
              <a:gd name="connsiteY1" fmla="*/ 6099 h 24937"/>
              <a:gd name="connsiteX2" fmla="*/ 2947 w 16996"/>
              <a:gd name="connsiteY2" fmla="*/ 4995 h 24937"/>
              <a:gd name="connsiteX3" fmla="*/ 5885 w 16996"/>
              <a:gd name="connsiteY3" fmla="*/ 5326 h 24937"/>
              <a:gd name="connsiteX4" fmla="*/ 16996 w 16996"/>
              <a:gd name="connsiteY4" fmla="*/ 5610 h 24937"/>
              <a:gd name="connsiteX5" fmla="*/ 16996 w 16996"/>
              <a:gd name="connsiteY5" fmla="*/ 24937 h 24937"/>
              <a:gd name="connsiteX6" fmla="*/ 13092 w 16996"/>
              <a:gd name="connsiteY6" fmla="*/ 24653 h 24937"/>
              <a:gd name="connsiteX7" fmla="*/ 10540 w 16996"/>
              <a:gd name="connsiteY7" fmla="*/ 23880 h 24937"/>
              <a:gd name="connsiteX8" fmla="*/ 6936 w 16996"/>
              <a:gd name="connsiteY8" fmla="*/ 19241 h 24937"/>
              <a:gd name="connsiteX0" fmla="*/ 5134 w 16996"/>
              <a:gd name="connsiteY0" fmla="*/ 15376 h 24937"/>
              <a:gd name="connsiteX1" fmla="*/ 2131 w 16996"/>
              <a:gd name="connsiteY1" fmla="*/ 6099 h 24937"/>
              <a:gd name="connsiteX2" fmla="*/ 2947 w 16996"/>
              <a:gd name="connsiteY2" fmla="*/ 4995 h 24937"/>
              <a:gd name="connsiteX3" fmla="*/ 5885 w 16996"/>
              <a:gd name="connsiteY3" fmla="*/ 5326 h 24937"/>
              <a:gd name="connsiteX4" fmla="*/ 16996 w 16996"/>
              <a:gd name="connsiteY4" fmla="*/ 5610 h 24937"/>
              <a:gd name="connsiteX5" fmla="*/ 16996 w 16996"/>
              <a:gd name="connsiteY5" fmla="*/ 24937 h 24937"/>
              <a:gd name="connsiteX6" fmla="*/ 13092 w 16996"/>
              <a:gd name="connsiteY6" fmla="*/ 24653 h 24937"/>
              <a:gd name="connsiteX7" fmla="*/ 10540 w 16996"/>
              <a:gd name="connsiteY7" fmla="*/ 23880 h 24937"/>
              <a:gd name="connsiteX8" fmla="*/ 6786 w 16996"/>
              <a:gd name="connsiteY8" fmla="*/ 15660 h 24937"/>
              <a:gd name="connsiteX0" fmla="*/ 5134 w 16996"/>
              <a:gd name="connsiteY0" fmla="*/ 15376 h 24937"/>
              <a:gd name="connsiteX1" fmla="*/ 2131 w 16996"/>
              <a:gd name="connsiteY1" fmla="*/ 6099 h 24937"/>
              <a:gd name="connsiteX2" fmla="*/ 2947 w 16996"/>
              <a:gd name="connsiteY2" fmla="*/ 4995 h 24937"/>
              <a:gd name="connsiteX3" fmla="*/ 5885 w 16996"/>
              <a:gd name="connsiteY3" fmla="*/ 5326 h 24937"/>
              <a:gd name="connsiteX4" fmla="*/ 16996 w 16996"/>
              <a:gd name="connsiteY4" fmla="*/ 5610 h 24937"/>
              <a:gd name="connsiteX5" fmla="*/ 16996 w 16996"/>
              <a:gd name="connsiteY5" fmla="*/ 24937 h 24937"/>
              <a:gd name="connsiteX6" fmla="*/ 13092 w 16996"/>
              <a:gd name="connsiteY6" fmla="*/ 24653 h 24937"/>
              <a:gd name="connsiteX7" fmla="*/ 10540 w 16996"/>
              <a:gd name="connsiteY7" fmla="*/ 23880 h 24937"/>
              <a:gd name="connsiteX8" fmla="*/ 6786 w 16996"/>
              <a:gd name="connsiteY8" fmla="*/ 15660 h 24937"/>
              <a:gd name="connsiteX0" fmla="*/ 5134 w 16996"/>
              <a:gd name="connsiteY0" fmla="*/ 15376 h 24937"/>
              <a:gd name="connsiteX1" fmla="*/ 4834 w 16996"/>
              <a:gd name="connsiteY1" fmla="*/ 12568 h 24937"/>
              <a:gd name="connsiteX2" fmla="*/ 2131 w 16996"/>
              <a:gd name="connsiteY2" fmla="*/ 6099 h 24937"/>
              <a:gd name="connsiteX3" fmla="*/ 2947 w 16996"/>
              <a:gd name="connsiteY3" fmla="*/ 4995 h 24937"/>
              <a:gd name="connsiteX4" fmla="*/ 5885 w 16996"/>
              <a:gd name="connsiteY4" fmla="*/ 5326 h 24937"/>
              <a:gd name="connsiteX5" fmla="*/ 16996 w 16996"/>
              <a:gd name="connsiteY5" fmla="*/ 5610 h 24937"/>
              <a:gd name="connsiteX6" fmla="*/ 16996 w 16996"/>
              <a:gd name="connsiteY6" fmla="*/ 24937 h 24937"/>
              <a:gd name="connsiteX7" fmla="*/ 13092 w 16996"/>
              <a:gd name="connsiteY7" fmla="*/ 24653 h 24937"/>
              <a:gd name="connsiteX8" fmla="*/ 10540 w 16996"/>
              <a:gd name="connsiteY8" fmla="*/ 23880 h 24937"/>
              <a:gd name="connsiteX9" fmla="*/ 6786 w 16996"/>
              <a:gd name="connsiteY9" fmla="*/ 15660 h 24937"/>
              <a:gd name="connsiteX0" fmla="*/ 5735 w 16996"/>
              <a:gd name="connsiteY0" fmla="*/ 14887 h 24937"/>
              <a:gd name="connsiteX1" fmla="*/ 4834 w 16996"/>
              <a:gd name="connsiteY1" fmla="*/ 12568 h 24937"/>
              <a:gd name="connsiteX2" fmla="*/ 2131 w 16996"/>
              <a:gd name="connsiteY2" fmla="*/ 6099 h 24937"/>
              <a:gd name="connsiteX3" fmla="*/ 2947 w 16996"/>
              <a:gd name="connsiteY3" fmla="*/ 4995 h 24937"/>
              <a:gd name="connsiteX4" fmla="*/ 5885 w 16996"/>
              <a:gd name="connsiteY4" fmla="*/ 5326 h 24937"/>
              <a:gd name="connsiteX5" fmla="*/ 16996 w 16996"/>
              <a:gd name="connsiteY5" fmla="*/ 5610 h 24937"/>
              <a:gd name="connsiteX6" fmla="*/ 16996 w 16996"/>
              <a:gd name="connsiteY6" fmla="*/ 24937 h 24937"/>
              <a:gd name="connsiteX7" fmla="*/ 13092 w 16996"/>
              <a:gd name="connsiteY7" fmla="*/ 24653 h 24937"/>
              <a:gd name="connsiteX8" fmla="*/ 10540 w 16996"/>
              <a:gd name="connsiteY8" fmla="*/ 23880 h 24937"/>
              <a:gd name="connsiteX9" fmla="*/ 6786 w 16996"/>
              <a:gd name="connsiteY9" fmla="*/ 15660 h 24937"/>
              <a:gd name="connsiteX0" fmla="*/ 5735 w 16996"/>
              <a:gd name="connsiteY0" fmla="*/ 14887 h 24937"/>
              <a:gd name="connsiteX1" fmla="*/ 4834 w 16996"/>
              <a:gd name="connsiteY1" fmla="*/ 12568 h 24937"/>
              <a:gd name="connsiteX2" fmla="*/ 2131 w 16996"/>
              <a:gd name="connsiteY2" fmla="*/ 6099 h 24937"/>
              <a:gd name="connsiteX3" fmla="*/ 2947 w 16996"/>
              <a:gd name="connsiteY3" fmla="*/ 4995 h 24937"/>
              <a:gd name="connsiteX4" fmla="*/ 5885 w 16996"/>
              <a:gd name="connsiteY4" fmla="*/ 5326 h 24937"/>
              <a:gd name="connsiteX5" fmla="*/ 16996 w 16996"/>
              <a:gd name="connsiteY5" fmla="*/ 5610 h 24937"/>
              <a:gd name="connsiteX6" fmla="*/ 16996 w 16996"/>
              <a:gd name="connsiteY6" fmla="*/ 24937 h 24937"/>
              <a:gd name="connsiteX7" fmla="*/ 13092 w 16996"/>
              <a:gd name="connsiteY7" fmla="*/ 24653 h 24937"/>
              <a:gd name="connsiteX8" fmla="*/ 10540 w 16996"/>
              <a:gd name="connsiteY8" fmla="*/ 23880 h 24937"/>
              <a:gd name="connsiteX9" fmla="*/ 7837 w 16996"/>
              <a:gd name="connsiteY9" fmla="*/ 14114 h 24937"/>
              <a:gd name="connsiteX0" fmla="*/ 5735 w 16996"/>
              <a:gd name="connsiteY0" fmla="*/ 14887 h 24937"/>
              <a:gd name="connsiteX1" fmla="*/ 4834 w 16996"/>
              <a:gd name="connsiteY1" fmla="*/ 12568 h 24937"/>
              <a:gd name="connsiteX2" fmla="*/ 2131 w 16996"/>
              <a:gd name="connsiteY2" fmla="*/ 6099 h 24937"/>
              <a:gd name="connsiteX3" fmla="*/ 2947 w 16996"/>
              <a:gd name="connsiteY3" fmla="*/ 4995 h 24937"/>
              <a:gd name="connsiteX4" fmla="*/ 5885 w 16996"/>
              <a:gd name="connsiteY4" fmla="*/ 5326 h 24937"/>
              <a:gd name="connsiteX5" fmla="*/ 16996 w 16996"/>
              <a:gd name="connsiteY5" fmla="*/ 5610 h 24937"/>
              <a:gd name="connsiteX6" fmla="*/ 16996 w 16996"/>
              <a:gd name="connsiteY6" fmla="*/ 24937 h 24937"/>
              <a:gd name="connsiteX7" fmla="*/ 13092 w 16996"/>
              <a:gd name="connsiteY7" fmla="*/ 24653 h 24937"/>
              <a:gd name="connsiteX8" fmla="*/ 10540 w 16996"/>
              <a:gd name="connsiteY8" fmla="*/ 23880 h 24937"/>
              <a:gd name="connsiteX9" fmla="*/ 7837 w 16996"/>
              <a:gd name="connsiteY9" fmla="*/ 14114 h 24937"/>
              <a:gd name="connsiteX0" fmla="*/ 5735 w 16996"/>
              <a:gd name="connsiteY0" fmla="*/ 14887 h 24937"/>
              <a:gd name="connsiteX1" fmla="*/ 4834 w 16996"/>
              <a:gd name="connsiteY1" fmla="*/ 12568 h 24937"/>
              <a:gd name="connsiteX2" fmla="*/ 2131 w 16996"/>
              <a:gd name="connsiteY2" fmla="*/ 6099 h 24937"/>
              <a:gd name="connsiteX3" fmla="*/ 2947 w 16996"/>
              <a:gd name="connsiteY3" fmla="*/ 4995 h 24937"/>
              <a:gd name="connsiteX4" fmla="*/ 5885 w 16996"/>
              <a:gd name="connsiteY4" fmla="*/ 5326 h 24937"/>
              <a:gd name="connsiteX5" fmla="*/ 16996 w 16996"/>
              <a:gd name="connsiteY5" fmla="*/ 5610 h 24937"/>
              <a:gd name="connsiteX6" fmla="*/ 16996 w 16996"/>
              <a:gd name="connsiteY6" fmla="*/ 24937 h 24937"/>
              <a:gd name="connsiteX7" fmla="*/ 13092 w 16996"/>
              <a:gd name="connsiteY7" fmla="*/ 24653 h 24937"/>
              <a:gd name="connsiteX8" fmla="*/ 10690 w 16996"/>
              <a:gd name="connsiteY8" fmla="*/ 21844 h 24937"/>
              <a:gd name="connsiteX9" fmla="*/ 7837 w 16996"/>
              <a:gd name="connsiteY9" fmla="*/ 14114 h 24937"/>
              <a:gd name="connsiteX0" fmla="*/ 5735 w 16996"/>
              <a:gd name="connsiteY0" fmla="*/ 14887 h 24937"/>
              <a:gd name="connsiteX1" fmla="*/ 4834 w 16996"/>
              <a:gd name="connsiteY1" fmla="*/ 12568 h 24937"/>
              <a:gd name="connsiteX2" fmla="*/ 2131 w 16996"/>
              <a:gd name="connsiteY2" fmla="*/ 6099 h 24937"/>
              <a:gd name="connsiteX3" fmla="*/ 2947 w 16996"/>
              <a:gd name="connsiteY3" fmla="*/ 4995 h 24937"/>
              <a:gd name="connsiteX4" fmla="*/ 5885 w 16996"/>
              <a:gd name="connsiteY4" fmla="*/ 5326 h 24937"/>
              <a:gd name="connsiteX5" fmla="*/ 16996 w 16996"/>
              <a:gd name="connsiteY5" fmla="*/ 5610 h 24937"/>
              <a:gd name="connsiteX6" fmla="*/ 16996 w 16996"/>
              <a:gd name="connsiteY6" fmla="*/ 24937 h 24937"/>
              <a:gd name="connsiteX7" fmla="*/ 13092 w 16996"/>
              <a:gd name="connsiteY7" fmla="*/ 24653 h 24937"/>
              <a:gd name="connsiteX8" fmla="*/ 10990 w 16996"/>
              <a:gd name="connsiteY8" fmla="*/ 21071 h 24937"/>
              <a:gd name="connsiteX9" fmla="*/ 7837 w 16996"/>
              <a:gd name="connsiteY9" fmla="*/ 14114 h 24937"/>
              <a:gd name="connsiteX0" fmla="*/ 5735 w 16996"/>
              <a:gd name="connsiteY0" fmla="*/ 14887 h 24937"/>
              <a:gd name="connsiteX1" fmla="*/ 3483 w 16996"/>
              <a:gd name="connsiteY1" fmla="*/ 11795 h 24937"/>
              <a:gd name="connsiteX2" fmla="*/ 2131 w 16996"/>
              <a:gd name="connsiteY2" fmla="*/ 6099 h 24937"/>
              <a:gd name="connsiteX3" fmla="*/ 2947 w 16996"/>
              <a:gd name="connsiteY3" fmla="*/ 4995 h 24937"/>
              <a:gd name="connsiteX4" fmla="*/ 5885 w 16996"/>
              <a:gd name="connsiteY4" fmla="*/ 5326 h 24937"/>
              <a:gd name="connsiteX5" fmla="*/ 16996 w 16996"/>
              <a:gd name="connsiteY5" fmla="*/ 5610 h 24937"/>
              <a:gd name="connsiteX6" fmla="*/ 16996 w 16996"/>
              <a:gd name="connsiteY6" fmla="*/ 24937 h 24937"/>
              <a:gd name="connsiteX7" fmla="*/ 13092 w 16996"/>
              <a:gd name="connsiteY7" fmla="*/ 24653 h 24937"/>
              <a:gd name="connsiteX8" fmla="*/ 10990 w 16996"/>
              <a:gd name="connsiteY8" fmla="*/ 21071 h 24937"/>
              <a:gd name="connsiteX9" fmla="*/ 7837 w 16996"/>
              <a:gd name="connsiteY9" fmla="*/ 14114 h 24937"/>
              <a:gd name="connsiteX0" fmla="*/ 5735 w 16996"/>
              <a:gd name="connsiteY0" fmla="*/ 14887 h 24937"/>
              <a:gd name="connsiteX1" fmla="*/ 3483 w 16996"/>
              <a:gd name="connsiteY1" fmla="*/ 11795 h 24937"/>
              <a:gd name="connsiteX2" fmla="*/ 2131 w 16996"/>
              <a:gd name="connsiteY2" fmla="*/ 6099 h 24937"/>
              <a:gd name="connsiteX3" fmla="*/ 2947 w 16996"/>
              <a:gd name="connsiteY3" fmla="*/ 4995 h 24937"/>
              <a:gd name="connsiteX4" fmla="*/ 5885 w 16996"/>
              <a:gd name="connsiteY4" fmla="*/ 5326 h 24937"/>
              <a:gd name="connsiteX5" fmla="*/ 16996 w 16996"/>
              <a:gd name="connsiteY5" fmla="*/ 5610 h 24937"/>
              <a:gd name="connsiteX6" fmla="*/ 16996 w 16996"/>
              <a:gd name="connsiteY6" fmla="*/ 24937 h 24937"/>
              <a:gd name="connsiteX7" fmla="*/ 13092 w 16996"/>
              <a:gd name="connsiteY7" fmla="*/ 24653 h 24937"/>
              <a:gd name="connsiteX8" fmla="*/ 10690 w 16996"/>
              <a:gd name="connsiteY8" fmla="*/ 17979 h 24937"/>
              <a:gd name="connsiteX9" fmla="*/ 7837 w 16996"/>
              <a:gd name="connsiteY9" fmla="*/ 14114 h 24937"/>
              <a:gd name="connsiteX0" fmla="*/ 5735 w 17297"/>
              <a:gd name="connsiteY0" fmla="*/ 14887 h 24937"/>
              <a:gd name="connsiteX1" fmla="*/ 3483 w 17297"/>
              <a:gd name="connsiteY1" fmla="*/ 11795 h 24937"/>
              <a:gd name="connsiteX2" fmla="*/ 2131 w 17297"/>
              <a:gd name="connsiteY2" fmla="*/ 6099 h 24937"/>
              <a:gd name="connsiteX3" fmla="*/ 2947 w 17297"/>
              <a:gd name="connsiteY3" fmla="*/ 4995 h 24937"/>
              <a:gd name="connsiteX4" fmla="*/ 5885 w 17297"/>
              <a:gd name="connsiteY4" fmla="*/ 5326 h 24937"/>
              <a:gd name="connsiteX5" fmla="*/ 16996 w 17297"/>
              <a:gd name="connsiteY5" fmla="*/ 5610 h 24937"/>
              <a:gd name="connsiteX6" fmla="*/ 17297 w 17297"/>
              <a:gd name="connsiteY6" fmla="*/ 24937 h 24937"/>
              <a:gd name="connsiteX7" fmla="*/ 13092 w 17297"/>
              <a:gd name="connsiteY7" fmla="*/ 24653 h 24937"/>
              <a:gd name="connsiteX8" fmla="*/ 10690 w 17297"/>
              <a:gd name="connsiteY8" fmla="*/ 17979 h 24937"/>
              <a:gd name="connsiteX9" fmla="*/ 7837 w 17297"/>
              <a:gd name="connsiteY9" fmla="*/ 14114 h 24937"/>
              <a:gd name="connsiteX0" fmla="*/ 5735 w 17397"/>
              <a:gd name="connsiteY0" fmla="*/ 14887 h 24937"/>
              <a:gd name="connsiteX1" fmla="*/ 3483 w 17397"/>
              <a:gd name="connsiteY1" fmla="*/ 11795 h 24937"/>
              <a:gd name="connsiteX2" fmla="*/ 2131 w 17397"/>
              <a:gd name="connsiteY2" fmla="*/ 6099 h 24937"/>
              <a:gd name="connsiteX3" fmla="*/ 2947 w 17397"/>
              <a:gd name="connsiteY3" fmla="*/ 4995 h 24937"/>
              <a:gd name="connsiteX4" fmla="*/ 5885 w 17397"/>
              <a:gd name="connsiteY4" fmla="*/ 5326 h 24937"/>
              <a:gd name="connsiteX5" fmla="*/ 17297 w 17397"/>
              <a:gd name="connsiteY5" fmla="*/ 5610 h 24937"/>
              <a:gd name="connsiteX6" fmla="*/ 17297 w 17397"/>
              <a:gd name="connsiteY6" fmla="*/ 24937 h 24937"/>
              <a:gd name="connsiteX7" fmla="*/ 13092 w 17397"/>
              <a:gd name="connsiteY7" fmla="*/ 24653 h 24937"/>
              <a:gd name="connsiteX8" fmla="*/ 10690 w 17397"/>
              <a:gd name="connsiteY8" fmla="*/ 17979 h 24937"/>
              <a:gd name="connsiteX9" fmla="*/ 7837 w 17397"/>
              <a:gd name="connsiteY9" fmla="*/ 14114 h 24937"/>
              <a:gd name="connsiteX0" fmla="*/ 5735 w 17397"/>
              <a:gd name="connsiteY0" fmla="*/ 14887 h 24937"/>
              <a:gd name="connsiteX1" fmla="*/ 3483 w 17397"/>
              <a:gd name="connsiteY1" fmla="*/ 11795 h 24937"/>
              <a:gd name="connsiteX2" fmla="*/ 2131 w 17397"/>
              <a:gd name="connsiteY2" fmla="*/ 6099 h 24937"/>
              <a:gd name="connsiteX3" fmla="*/ 2947 w 17397"/>
              <a:gd name="connsiteY3" fmla="*/ 4995 h 24937"/>
              <a:gd name="connsiteX4" fmla="*/ 5885 w 17397"/>
              <a:gd name="connsiteY4" fmla="*/ 5326 h 24937"/>
              <a:gd name="connsiteX5" fmla="*/ 17297 w 17397"/>
              <a:gd name="connsiteY5" fmla="*/ 5610 h 24937"/>
              <a:gd name="connsiteX6" fmla="*/ 17297 w 17397"/>
              <a:gd name="connsiteY6" fmla="*/ 24937 h 24937"/>
              <a:gd name="connsiteX7" fmla="*/ 13092 w 17397"/>
              <a:gd name="connsiteY7" fmla="*/ 24653 h 24937"/>
              <a:gd name="connsiteX8" fmla="*/ 10690 w 17397"/>
              <a:gd name="connsiteY8" fmla="*/ 17979 h 24937"/>
              <a:gd name="connsiteX9" fmla="*/ 7837 w 17397"/>
              <a:gd name="connsiteY9" fmla="*/ 14114 h 24937"/>
              <a:gd name="connsiteX0" fmla="*/ 5735 w 17297"/>
              <a:gd name="connsiteY0" fmla="*/ 14887 h 24937"/>
              <a:gd name="connsiteX1" fmla="*/ 3483 w 17297"/>
              <a:gd name="connsiteY1" fmla="*/ 11795 h 24937"/>
              <a:gd name="connsiteX2" fmla="*/ 2131 w 17297"/>
              <a:gd name="connsiteY2" fmla="*/ 6099 h 24937"/>
              <a:gd name="connsiteX3" fmla="*/ 2947 w 17297"/>
              <a:gd name="connsiteY3" fmla="*/ 4995 h 24937"/>
              <a:gd name="connsiteX4" fmla="*/ 5885 w 17297"/>
              <a:gd name="connsiteY4" fmla="*/ 5326 h 24937"/>
              <a:gd name="connsiteX5" fmla="*/ 17146 w 17297"/>
              <a:gd name="connsiteY5" fmla="*/ 5610 h 24937"/>
              <a:gd name="connsiteX6" fmla="*/ 17297 w 17297"/>
              <a:gd name="connsiteY6" fmla="*/ 24937 h 24937"/>
              <a:gd name="connsiteX7" fmla="*/ 13092 w 17297"/>
              <a:gd name="connsiteY7" fmla="*/ 24653 h 24937"/>
              <a:gd name="connsiteX8" fmla="*/ 10690 w 17297"/>
              <a:gd name="connsiteY8" fmla="*/ 17979 h 24937"/>
              <a:gd name="connsiteX9" fmla="*/ 7837 w 17297"/>
              <a:gd name="connsiteY9" fmla="*/ 14114 h 24937"/>
              <a:gd name="connsiteX0" fmla="*/ 4533 w 16095"/>
              <a:gd name="connsiteY0" fmla="*/ 11942 h 21992"/>
              <a:gd name="connsiteX1" fmla="*/ 2281 w 16095"/>
              <a:gd name="connsiteY1" fmla="*/ 8850 h 21992"/>
              <a:gd name="connsiteX2" fmla="*/ 929 w 16095"/>
              <a:gd name="connsiteY2" fmla="*/ 3154 h 21992"/>
              <a:gd name="connsiteX3" fmla="*/ 136 w 16095"/>
              <a:gd name="connsiteY3" fmla="*/ 184 h 21992"/>
              <a:gd name="connsiteX4" fmla="*/ 1745 w 16095"/>
              <a:gd name="connsiteY4" fmla="*/ 2050 h 21992"/>
              <a:gd name="connsiteX5" fmla="*/ 4683 w 16095"/>
              <a:gd name="connsiteY5" fmla="*/ 2381 h 21992"/>
              <a:gd name="connsiteX6" fmla="*/ 15944 w 16095"/>
              <a:gd name="connsiteY6" fmla="*/ 2665 h 21992"/>
              <a:gd name="connsiteX7" fmla="*/ 16095 w 16095"/>
              <a:gd name="connsiteY7" fmla="*/ 21992 h 21992"/>
              <a:gd name="connsiteX8" fmla="*/ 11890 w 16095"/>
              <a:gd name="connsiteY8" fmla="*/ 21708 h 21992"/>
              <a:gd name="connsiteX9" fmla="*/ 9488 w 16095"/>
              <a:gd name="connsiteY9" fmla="*/ 15034 h 21992"/>
              <a:gd name="connsiteX10" fmla="*/ 6635 w 16095"/>
              <a:gd name="connsiteY10" fmla="*/ 11169 h 21992"/>
              <a:gd name="connsiteX0" fmla="*/ 4790 w 16352"/>
              <a:gd name="connsiteY0" fmla="*/ 11979 h 22029"/>
              <a:gd name="connsiteX1" fmla="*/ 2538 w 16352"/>
              <a:gd name="connsiteY1" fmla="*/ 8887 h 22029"/>
              <a:gd name="connsiteX2" fmla="*/ 1186 w 16352"/>
              <a:gd name="connsiteY2" fmla="*/ 3191 h 22029"/>
              <a:gd name="connsiteX3" fmla="*/ 136 w 16352"/>
              <a:gd name="connsiteY3" fmla="*/ 184 h 22029"/>
              <a:gd name="connsiteX4" fmla="*/ 2002 w 16352"/>
              <a:gd name="connsiteY4" fmla="*/ 2087 h 22029"/>
              <a:gd name="connsiteX5" fmla="*/ 4940 w 16352"/>
              <a:gd name="connsiteY5" fmla="*/ 2418 h 22029"/>
              <a:gd name="connsiteX6" fmla="*/ 16201 w 16352"/>
              <a:gd name="connsiteY6" fmla="*/ 2702 h 22029"/>
              <a:gd name="connsiteX7" fmla="*/ 16352 w 16352"/>
              <a:gd name="connsiteY7" fmla="*/ 22029 h 22029"/>
              <a:gd name="connsiteX8" fmla="*/ 12147 w 16352"/>
              <a:gd name="connsiteY8" fmla="*/ 21745 h 22029"/>
              <a:gd name="connsiteX9" fmla="*/ 9745 w 16352"/>
              <a:gd name="connsiteY9" fmla="*/ 15071 h 22029"/>
              <a:gd name="connsiteX10" fmla="*/ 6892 w 16352"/>
              <a:gd name="connsiteY10" fmla="*/ 11206 h 22029"/>
              <a:gd name="connsiteX0" fmla="*/ 4815 w 16377"/>
              <a:gd name="connsiteY0" fmla="*/ 12122 h 22172"/>
              <a:gd name="connsiteX1" fmla="*/ 2563 w 16377"/>
              <a:gd name="connsiteY1" fmla="*/ 9030 h 22172"/>
              <a:gd name="connsiteX2" fmla="*/ 1062 w 16377"/>
              <a:gd name="connsiteY2" fmla="*/ 4193 h 22172"/>
              <a:gd name="connsiteX3" fmla="*/ 161 w 16377"/>
              <a:gd name="connsiteY3" fmla="*/ 327 h 22172"/>
              <a:gd name="connsiteX4" fmla="*/ 2027 w 16377"/>
              <a:gd name="connsiteY4" fmla="*/ 2230 h 22172"/>
              <a:gd name="connsiteX5" fmla="*/ 4965 w 16377"/>
              <a:gd name="connsiteY5" fmla="*/ 2561 h 22172"/>
              <a:gd name="connsiteX6" fmla="*/ 16226 w 16377"/>
              <a:gd name="connsiteY6" fmla="*/ 2845 h 22172"/>
              <a:gd name="connsiteX7" fmla="*/ 16377 w 16377"/>
              <a:gd name="connsiteY7" fmla="*/ 22172 h 22172"/>
              <a:gd name="connsiteX8" fmla="*/ 12172 w 16377"/>
              <a:gd name="connsiteY8" fmla="*/ 21888 h 22172"/>
              <a:gd name="connsiteX9" fmla="*/ 9770 w 16377"/>
              <a:gd name="connsiteY9" fmla="*/ 15214 h 22172"/>
              <a:gd name="connsiteX10" fmla="*/ 6917 w 16377"/>
              <a:gd name="connsiteY10" fmla="*/ 11349 h 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77" h="22172">
                <a:moveTo>
                  <a:pt x="4815" y="12122"/>
                </a:moveTo>
                <a:cubicBezTo>
                  <a:pt x="4815" y="12108"/>
                  <a:pt x="3189" y="10352"/>
                  <a:pt x="2563" y="9030"/>
                </a:cubicBezTo>
                <a:cubicBezTo>
                  <a:pt x="1938" y="7709"/>
                  <a:pt x="1462" y="5643"/>
                  <a:pt x="1062" y="4193"/>
                </a:cubicBezTo>
                <a:cubicBezTo>
                  <a:pt x="662" y="2743"/>
                  <a:pt x="0" y="654"/>
                  <a:pt x="161" y="327"/>
                </a:cubicBezTo>
                <a:cubicBezTo>
                  <a:pt x="322" y="0"/>
                  <a:pt x="1269" y="1864"/>
                  <a:pt x="2027" y="2230"/>
                </a:cubicBezTo>
                <a:cubicBezTo>
                  <a:pt x="2653" y="2101"/>
                  <a:pt x="2649" y="2377"/>
                  <a:pt x="4965" y="2561"/>
                </a:cubicBezTo>
                <a:lnTo>
                  <a:pt x="16226" y="2845"/>
                </a:lnTo>
                <a:cubicBezTo>
                  <a:pt x="16326" y="9287"/>
                  <a:pt x="16277" y="15730"/>
                  <a:pt x="16377" y="22172"/>
                </a:cubicBezTo>
                <a:cubicBezTo>
                  <a:pt x="15126" y="22172"/>
                  <a:pt x="13487" y="22087"/>
                  <a:pt x="12172" y="21888"/>
                </a:cubicBezTo>
                <a:lnTo>
                  <a:pt x="9770" y="15214"/>
                </a:lnTo>
                <a:cubicBezTo>
                  <a:pt x="8569" y="13668"/>
                  <a:pt x="8498" y="12895"/>
                  <a:pt x="6917" y="11349"/>
                </a:cubicBezTo>
              </a:path>
            </a:pathLst>
          </a:custGeom>
          <a:solidFill>
            <a:srgbClr val="3399FF"/>
          </a:solidFill>
          <a:ln w="9525">
            <a:noFill/>
            <a:round/>
            <a:headEnd/>
            <a:tailEnd/>
          </a:ln>
          <a:effectLst/>
        </p:spPr>
        <p:txBody>
          <a:bodyPr/>
          <a:lstStyle/>
          <a:p>
            <a:endParaRPr lang="en-CA" dirty="0"/>
          </a:p>
        </p:txBody>
      </p:sp>
      <p:grpSp>
        <p:nvGrpSpPr>
          <p:cNvPr id="31" name="Group 30"/>
          <p:cNvGrpSpPr/>
          <p:nvPr/>
        </p:nvGrpSpPr>
        <p:grpSpPr>
          <a:xfrm>
            <a:off x="1632857" y="1706880"/>
            <a:ext cx="7282543" cy="2179320"/>
            <a:chOff x="1632857" y="1706880"/>
            <a:chExt cx="7282543" cy="2179320"/>
          </a:xfrm>
        </p:grpSpPr>
        <p:sp>
          <p:nvSpPr>
            <p:cNvPr id="8" name="Freeform 7"/>
            <p:cNvSpPr/>
            <p:nvPr/>
          </p:nvSpPr>
          <p:spPr bwMode="auto">
            <a:xfrm>
              <a:off x="2013857" y="1706880"/>
              <a:ext cx="6901543" cy="1937657"/>
            </a:xfrm>
            <a:custGeom>
              <a:avLst/>
              <a:gdLst>
                <a:gd name="connsiteX0" fmla="*/ 0 w 6897189"/>
                <a:gd name="connsiteY0" fmla="*/ 1323703 h 1937657"/>
                <a:gd name="connsiteX1" fmla="*/ 457200 w 6897189"/>
                <a:gd name="connsiteY1" fmla="*/ 879566 h 1937657"/>
                <a:gd name="connsiteX2" fmla="*/ 979715 w 6897189"/>
                <a:gd name="connsiteY2" fmla="*/ 1336766 h 1937657"/>
                <a:gd name="connsiteX3" fmla="*/ 1423852 w 6897189"/>
                <a:gd name="connsiteY3" fmla="*/ 801189 h 1937657"/>
                <a:gd name="connsiteX4" fmla="*/ 1854926 w 6897189"/>
                <a:gd name="connsiteY4" fmla="*/ 1441269 h 1937657"/>
                <a:gd name="connsiteX5" fmla="*/ 2429692 w 6897189"/>
                <a:gd name="connsiteY5" fmla="*/ 657497 h 1937657"/>
                <a:gd name="connsiteX6" fmla="*/ 3004457 w 6897189"/>
                <a:gd name="connsiteY6" fmla="*/ 1480457 h 1937657"/>
                <a:gd name="connsiteX7" fmla="*/ 3631475 w 6897189"/>
                <a:gd name="connsiteY7" fmla="*/ 252549 h 1937657"/>
                <a:gd name="connsiteX8" fmla="*/ 4114800 w 6897189"/>
                <a:gd name="connsiteY8" fmla="*/ 1872343 h 1937657"/>
                <a:gd name="connsiteX9" fmla="*/ 4807132 w 6897189"/>
                <a:gd name="connsiteY9" fmla="*/ 43543 h 1937657"/>
                <a:gd name="connsiteX10" fmla="*/ 5368835 w 6897189"/>
                <a:gd name="connsiteY10" fmla="*/ 1911531 h 1937657"/>
                <a:gd name="connsiteX11" fmla="*/ 6087292 w 6897189"/>
                <a:gd name="connsiteY11" fmla="*/ 4354 h 1937657"/>
                <a:gd name="connsiteX12" fmla="*/ 6897189 w 6897189"/>
                <a:gd name="connsiteY12" fmla="*/ 1937657 h 1937657"/>
                <a:gd name="connsiteX0" fmla="*/ 0 w 6901543"/>
                <a:gd name="connsiteY0" fmla="*/ 1341120 h 1937657"/>
                <a:gd name="connsiteX1" fmla="*/ 461554 w 6901543"/>
                <a:gd name="connsiteY1" fmla="*/ 879566 h 1937657"/>
                <a:gd name="connsiteX2" fmla="*/ 984069 w 6901543"/>
                <a:gd name="connsiteY2" fmla="*/ 1336766 h 1937657"/>
                <a:gd name="connsiteX3" fmla="*/ 1428206 w 6901543"/>
                <a:gd name="connsiteY3" fmla="*/ 801189 h 1937657"/>
                <a:gd name="connsiteX4" fmla="*/ 1859280 w 6901543"/>
                <a:gd name="connsiteY4" fmla="*/ 1441269 h 1937657"/>
                <a:gd name="connsiteX5" fmla="*/ 2434046 w 6901543"/>
                <a:gd name="connsiteY5" fmla="*/ 657497 h 1937657"/>
                <a:gd name="connsiteX6" fmla="*/ 3008811 w 6901543"/>
                <a:gd name="connsiteY6" fmla="*/ 1480457 h 1937657"/>
                <a:gd name="connsiteX7" fmla="*/ 3635829 w 6901543"/>
                <a:gd name="connsiteY7" fmla="*/ 252549 h 1937657"/>
                <a:gd name="connsiteX8" fmla="*/ 4119154 w 6901543"/>
                <a:gd name="connsiteY8" fmla="*/ 1872343 h 1937657"/>
                <a:gd name="connsiteX9" fmla="*/ 4811486 w 6901543"/>
                <a:gd name="connsiteY9" fmla="*/ 43543 h 1937657"/>
                <a:gd name="connsiteX10" fmla="*/ 5373189 w 6901543"/>
                <a:gd name="connsiteY10" fmla="*/ 1911531 h 1937657"/>
                <a:gd name="connsiteX11" fmla="*/ 6091646 w 6901543"/>
                <a:gd name="connsiteY11" fmla="*/ 4354 h 1937657"/>
                <a:gd name="connsiteX12" fmla="*/ 6901543 w 6901543"/>
                <a:gd name="connsiteY12" fmla="*/ 1937657 h 19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01543" h="1937657">
                  <a:moveTo>
                    <a:pt x="0" y="1341120"/>
                  </a:moveTo>
                  <a:cubicBezTo>
                    <a:pt x="146957" y="1117963"/>
                    <a:pt x="297543" y="880292"/>
                    <a:pt x="461554" y="879566"/>
                  </a:cubicBezTo>
                  <a:cubicBezTo>
                    <a:pt x="625565" y="878840"/>
                    <a:pt x="822960" y="1349829"/>
                    <a:pt x="984069" y="1336766"/>
                  </a:cubicBezTo>
                  <a:cubicBezTo>
                    <a:pt x="1145178" y="1323703"/>
                    <a:pt x="1282338" y="783772"/>
                    <a:pt x="1428206" y="801189"/>
                  </a:cubicBezTo>
                  <a:cubicBezTo>
                    <a:pt x="1574074" y="818606"/>
                    <a:pt x="1691640" y="1465218"/>
                    <a:pt x="1859280" y="1441269"/>
                  </a:cubicBezTo>
                  <a:cubicBezTo>
                    <a:pt x="2026920" y="1417320"/>
                    <a:pt x="2242458" y="650966"/>
                    <a:pt x="2434046" y="657497"/>
                  </a:cubicBezTo>
                  <a:cubicBezTo>
                    <a:pt x="2625634" y="664028"/>
                    <a:pt x="2808514" y="1547948"/>
                    <a:pt x="3008811" y="1480457"/>
                  </a:cubicBezTo>
                  <a:cubicBezTo>
                    <a:pt x="3209108" y="1412966"/>
                    <a:pt x="3450772" y="187235"/>
                    <a:pt x="3635829" y="252549"/>
                  </a:cubicBezTo>
                  <a:cubicBezTo>
                    <a:pt x="3820886" y="317863"/>
                    <a:pt x="3923211" y="1907177"/>
                    <a:pt x="4119154" y="1872343"/>
                  </a:cubicBezTo>
                  <a:cubicBezTo>
                    <a:pt x="4315097" y="1837509"/>
                    <a:pt x="4602480" y="37012"/>
                    <a:pt x="4811486" y="43543"/>
                  </a:cubicBezTo>
                  <a:cubicBezTo>
                    <a:pt x="5020492" y="50074"/>
                    <a:pt x="5159829" y="1918062"/>
                    <a:pt x="5373189" y="1911531"/>
                  </a:cubicBezTo>
                  <a:cubicBezTo>
                    <a:pt x="5586549" y="1905000"/>
                    <a:pt x="5836920" y="0"/>
                    <a:pt x="6091646" y="4354"/>
                  </a:cubicBezTo>
                  <a:cubicBezTo>
                    <a:pt x="6346372" y="8708"/>
                    <a:pt x="6623957" y="973182"/>
                    <a:pt x="6901543" y="1937657"/>
                  </a:cubicBezTo>
                </a:path>
              </a:pathLst>
            </a:custGeom>
            <a:solidFill>
              <a:srgbClr val="3399FF"/>
            </a:solidFill>
            <a:ln w="412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6" name="Line 7"/>
            <p:cNvSpPr>
              <a:spLocks noChangeShapeType="1"/>
            </p:cNvSpPr>
            <p:nvPr/>
          </p:nvSpPr>
          <p:spPr bwMode="auto">
            <a:xfrm flipH="1" flipV="1">
              <a:off x="1632857" y="2867612"/>
              <a:ext cx="7086600" cy="27988"/>
            </a:xfrm>
            <a:prstGeom prst="line">
              <a:avLst/>
            </a:prstGeom>
            <a:noFill/>
            <a:ln w="44450">
              <a:solidFill>
                <a:schemeClr val="accent2"/>
              </a:solidFill>
              <a:round/>
              <a:headEnd/>
              <a:tailEnd/>
            </a:ln>
            <a:effectLst/>
          </p:spPr>
          <p:txBody>
            <a:bodyPr/>
            <a:lstStyle/>
            <a:p>
              <a:endParaRPr lang="en-CA"/>
            </a:p>
          </p:txBody>
        </p:sp>
        <p:grpSp>
          <p:nvGrpSpPr>
            <p:cNvPr id="3" name="Group 12"/>
            <p:cNvGrpSpPr/>
            <p:nvPr/>
          </p:nvGrpSpPr>
          <p:grpSpPr>
            <a:xfrm>
              <a:off x="3429000" y="2895600"/>
              <a:ext cx="609600" cy="990600"/>
              <a:chOff x="3396343" y="2926080"/>
              <a:chExt cx="609600" cy="1188720"/>
            </a:xfrm>
          </p:grpSpPr>
          <p:cxnSp>
            <p:nvCxnSpPr>
              <p:cNvPr id="10" name="Straight Arrow Connector 9"/>
              <p:cNvCxnSpPr/>
              <p:nvPr/>
            </p:nvCxnSpPr>
            <p:spPr bwMode="auto">
              <a:xfrm>
                <a:off x="3396343" y="2926080"/>
                <a:ext cx="32658" cy="1188720"/>
              </a:xfrm>
              <a:prstGeom prst="straightConnector1">
                <a:avLst/>
              </a:prstGeom>
              <a:solidFill>
                <a:schemeClr val="accent1"/>
              </a:solidFill>
              <a:ln w="41275" cap="flat" cmpd="sng" algn="ctr">
                <a:solidFill>
                  <a:schemeClr val="bg1">
                    <a:lumMod val="95000"/>
                  </a:schemeClr>
                </a:solidFill>
                <a:prstDash val="solid"/>
                <a:round/>
                <a:headEnd type="triangle"/>
                <a:tailEnd type="triangle"/>
              </a:ln>
              <a:effectLst/>
            </p:spPr>
          </p:cxnSp>
          <p:sp>
            <p:nvSpPr>
              <p:cNvPr id="12" name="Rounded Rectangular Callout 11"/>
              <p:cNvSpPr/>
              <p:nvPr/>
            </p:nvSpPr>
            <p:spPr bwMode="auto">
              <a:xfrm>
                <a:off x="3472543" y="3200400"/>
                <a:ext cx="533400" cy="533400"/>
              </a:xfrm>
              <a:prstGeom prst="wedgeRoundRectCallout">
                <a:avLst>
                  <a:gd name="adj1" fmla="val -17716"/>
                  <a:gd name="adj2" fmla="val -10561"/>
                  <a:gd name="adj3" fmla="val 16667"/>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dirty="0" smtClean="0">
                    <a:ln>
                      <a:noFill/>
                    </a:ln>
                    <a:solidFill>
                      <a:schemeClr val="bg1"/>
                    </a:solidFill>
                    <a:effectLst/>
                    <a:latin typeface="Times New Roman" pitchFamily="18" charset="0"/>
                  </a:rPr>
                  <a:t>d</a:t>
                </a:r>
                <a:r>
                  <a:rPr kumimoji="0" lang="en-CA" sz="2400" b="0" i="0" u="none" strike="noStrike" cap="none" normalizeH="0" baseline="-25000" dirty="0" smtClean="0">
                    <a:ln>
                      <a:noFill/>
                    </a:ln>
                    <a:solidFill>
                      <a:schemeClr val="bg1"/>
                    </a:solidFill>
                    <a:effectLst/>
                    <a:latin typeface="Times New Roman" pitchFamily="18" charset="0"/>
                  </a:rPr>
                  <a:t>s</a:t>
                </a:r>
              </a:p>
            </p:txBody>
          </p:sp>
        </p:grpSp>
        <p:grpSp>
          <p:nvGrpSpPr>
            <p:cNvPr id="7" name="Group 33"/>
            <p:cNvGrpSpPr/>
            <p:nvPr/>
          </p:nvGrpSpPr>
          <p:grpSpPr>
            <a:xfrm>
              <a:off x="7919753" y="1752600"/>
              <a:ext cx="661111" cy="1828800"/>
              <a:chOff x="7887096" y="1752600"/>
              <a:chExt cx="661111" cy="1828800"/>
            </a:xfrm>
          </p:grpSpPr>
          <p:cxnSp>
            <p:nvCxnSpPr>
              <p:cNvPr id="15" name="Straight Connector 14"/>
              <p:cNvCxnSpPr/>
              <p:nvPr/>
            </p:nvCxnSpPr>
            <p:spPr bwMode="auto">
              <a:xfrm>
                <a:off x="7887096" y="35814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16" name="Straight Arrow Connector 15"/>
              <p:cNvCxnSpPr/>
              <p:nvPr/>
            </p:nvCxnSpPr>
            <p:spPr bwMode="auto">
              <a:xfrm>
                <a:off x="8115696" y="1752600"/>
                <a:ext cx="0" cy="1828800"/>
              </a:xfrm>
              <a:prstGeom prst="straightConnector1">
                <a:avLst/>
              </a:prstGeom>
              <a:solidFill>
                <a:schemeClr val="accent1"/>
              </a:solidFill>
              <a:ln w="31750" cap="flat" cmpd="sng" algn="ctr">
                <a:solidFill>
                  <a:schemeClr val="tx1"/>
                </a:solidFill>
                <a:prstDash val="solid"/>
                <a:round/>
                <a:headEnd type="triangle"/>
                <a:tailEnd type="triangle"/>
              </a:ln>
              <a:effectLst/>
            </p:spPr>
          </p:cxnSp>
          <p:sp>
            <p:nvSpPr>
              <p:cNvPr id="17" name="TextBox 16"/>
              <p:cNvSpPr txBox="1"/>
              <p:nvPr/>
            </p:nvSpPr>
            <p:spPr>
              <a:xfrm>
                <a:off x="8044543" y="2419290"/>
                <a:ext cx="503664" cy="400110"/>
              </a:xfrm>
              <a:prstGeom prst="rect">
                <a:avLst/>
              </a:prstGeom>
              <a:noFill/>
              <a:ln>
                <a:noFill/>
              </a:ln>
            </p:spPr>
            <p:txBody>
              <a:bodyPr wrap="none" rtlCol="0">
                <a:spAutoFit/>
              </a:bodyPr>
              <a:lstStyle/>
              <a:p>
                <a:r>
                  <a:rPr lang="en-CA" sz="2000" dirty="0" err="1" smtClean="0">
                    <a:solidFill>
                      <a:srgbClr val="C00000"/>
                    </a:solidFill>
                  </a:rPr>
                  <a:t>H</a:t>
                </a:r>
                <a:r>
                  <a:rPr lang="en-CA" sz="2000" baseline="-25000" dirty="0" err="1" smtClean="0">
                    <a:solidFill>
                      <a:srgbClr val="C00000"/>
                    </a:solidFill>
                  </a:rPr>
                  <a:t>m</a:t>
                </a:r>
                <a:endParaRPr lang="en-CA" sz="2000" baseline="-25000" dirty="0">
                  <a:solidFill>
                    <a:srgbClr val="C00000"/>
                  </a:solidFill>
                </a:endParaRPr>
              </a:p>
            </p:txBody>
          </p:sp>
        </p:grpSp>
        <p:grpSp>
          <p:nvGrpSpPr>
            <p:cNvPr id="9" name="Group 34"/>
            <p:cNvGrpSpPr/>
            <p:nvPr/>
          </p:nvGrpSpPr>
          <p:grpSpPr>
            <a:xfrm>
              <a:off x="2629296" y="2438400"/>
              <a:ext cx="603761" cy="685800"/>
              <a:chOff x="2596639" y="2438400"/>
              <a:chExt cx="603761" cy="685800"/>
            </a:xfrm>
          </p:grpSpPr>
          <p:cxnSp>
            <p:nvCxnSpPr>
              <p:cNvPr id="28" name="Straight Connector 27"/>
              <p:cNvCxnSpPr/>
              <p:nvPr/>
            </p:nvCxnSpPr>
            <p:spPr bwMode="auto">
              <a:xfrm>
                <a:off x="2743200" y="31242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29" name="Straight Arrow Connector 28"/>
              <p:cNvCxnSpPr/>
              <p:nvPr/>
            </p:nvCxnSpPr>
            <p:spPr bwMode="auto">
              <a:xfrm>
                <a:off x="2971800" y="2514600"/>
                <a:ext cx="0" cy="609600"/>
              </a:xfrm>
              <a:prstGeom prst="straightConnector1">
                <a:avLst/>
              </a:prstGeom>
              <a:solidFill>
                <a:schemeClr val="accent1"/>
              </a:solidFill>
              <a:ln w="31750" cap="flat" cmpd="sng" algn="ctr">
                <a:solidFill>
                  <a:schemeClr val="tx1"/>
                </a:solidFill>
                <a:prstDash val="solid"/>
                <a:round/>
                <a:headEnd type="triangle"/>
                <a:tailEnd type="triangle"/>
              </a:ln>
              <a:effectLst/>
            </p:spPr>
          </p:cxnSp>
          <p:sp>
            <p:nvSpPr>
              <p:cNvPr id="30" name="TextBox 29"/>
              <p:cNvSpPr txBox="1"/>
              <p:nvPr/>
            </p:nvSpPr>
            <p:spPr>
              <a:xfrm>
                <a:off x="2596639" y="2438400"/>
                <a:ext cx="418704" cy="400110"/>
              </a:xfrm>
              <a:prstGeom prst="rect">
                <a:avLst/>
              </a:prstGeom>
              <a:noFill/>
              <a:ln>
                <a:noFill/>
              </a:ln>
            </p:spPr>
            <p:txBody>
              <a:bodyPr wrap="none" rtlCol="0">
                <a:spAutoFit/>
              </a:bodyPr>
              <a:lstStyle/>
              <a:p>
                <a:r>
                  <a:rPr lang="en-CA" sz="2000" dirty="0" smtClean="0">
                    <a:solidFill>
                      <a:srgbClr val="C00000"/>
                    </a:solidFill>
                  </a:rPr>
                  <a:t>H</a:t>
                </a:r>
                <a:r>
                  <a:rPr lang="en-CA" sz="2000" baseline="-25000" dirty="0" smtClean="0">
                    <a:solidFill>
                      <a:srgbClr val="C00000"/>
                    </a:solidFill>
                  </a:rPr>
                  <a:t>i</a:t>
                </a:r>
                <a:endParaRPr lang="en-CA" sz="2000" baseline="-25000" dirty="0">
                  <a:solidFill>
                    <a:srgbClr val="C00000"/>
                  </a:solidFill>
                </a:endParaRPr>
              </a:p>
            </p:txBody>
          </p:sp>
          <p:cxnSp>
            <p:nvCxnSpPr>
              <p:cNvPr id="32" name="Straight Connector 31"/>
              <p:cNvCxnSpPr/>
              <p:nvPr/>
            </p:nvCxnSpPr>
            <p:spPr bwMode="auto">
              <a:xfrm>
                <a:off x="2743200" y="25146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grpSp>
      </p:grpSp>
      <p:sp>
        <p:nvSpPr>
          <p:cNvPr id="51204" name="AutoShape 4" descr="data:image/jpeg;base64,/9j/4AAQSkZJRgABAQAAAQABAAD/2wCEAAkGBhQSERUTExMVFRUWGBcZGBgYGBgaGxgYGBgYFxgaGRcbGyYgGxkjGRgYHy8gIycpLCwsGh4xNTAqNSYrLCkBCQoKDgwOGg8PGjYkHyQsLCwsLCwsLywsLCwsLCwsLCwsLC8sLCwsLCwsLCwsLCwsLCwsLCwsLCwsLCwsLCwsLP/AABEIALcBEwMBIgACEQEDEQH/xAAbAAACAwEBAQAAAAAAAAAAAAADBAACBQEGB//EADoQAAECBAQDBgQFBQACAwAAAAECEQADITEEEkFRImFxBROBkaGxMsHR8BRCUuHxBhUjYnKSojNTgv/EABoBAAMBAQEBAAAAAAAAAAAAAAECAwAEBQb/xAAtEQACAgEEAgECBAcBAAAAAAAAAQIREgMhMUETUQQUIgVCUrEVMmFxgZGh8P/aAAwDAQACEQMRAD8A96kBIZ1AD4Qb2Ngx2FtouDcNYiwDMwroXcfd4T7wKQaqBsRUe+7H0joWr9QA1rbehodvuvyr1ekXSGBKcVDh3D6UqKs/lrEEjQO1qh7c7t1hXI7FyRehsL7dTBpU7IxzAto/kRUcrRPP2MkEkpzBlsGKtRY+9PeHcKqXQBQLCtftxURkzMZmZQIJcH4ajwNizCFs4C3Sw3fLehsLMw38YaM64QyPT5kbIF61fmLQCbh0M+YhtwEjkHOjG4jFm9p5XLkivECzNQ0Z2H1jhxQWXBBNHGYqp0FL0/eKPUb5iHY25chqldNizWADERZUxILZCdjm9OcefK0sM4JYhjxG5AszgXdqRdU0nQtQEZmDmj25hn891za4Rm7NJTFXCwpYE9HZrWvFCr4apYkNq4atGNaG/gYVXMcNlKhpQtqbpD6ehgKJqCAQFAEk/Eu9noov97wjvloBp90/5h/4irtrRxeKnBGpc5aMxrWwBL9fCEcNigzy1Ag1dKlG5dhrUHfaLpx+fhIWS4BoosdHAFHDG2sZp1wwtJh8pCQXcPdgdTelR08oZTiUgVKLgAgipJCQA7ipIDRnJmIrl6OH06XoGq1jHJmMEpyUkOCqiVUar0Dmh0rGWXoCTRps5LgXGwOlefj5QurMklwGBocpFLVZTk84VkzUl2Byqq4zavSwrbn8iTJ3GnhKhargpO5SWcX58qxnl6MHyvc6uQFKD1DW9jFkzihNXuSS9Wcs1mYHnCqFpBzZSHUAbhOYvViWudNTzjOHb8iWUZUzWWtcrhSpTTEMcqkgEgnM43h0pdJ/6BubHeABqgUG5I3co05vFiH+E6XYC41FPbSMr+4hKsqlpIUM0sFRDpdnqAxDHk/oU4wgA5XYsvcPtxVPJ+kB5XVGSH8hJora7b6tvu8VUQ3xEbEkFv8AyB2hLFYkAg5SxzOSVghrAAsHNmppeBTMYGzBCmJeywA73OU0LXs921X7xqNBEurnKT+pgP41hjKCQDVrVcU2ob/KMYY1DnhUGCalJHWxe1bNeKDGJdmLkhmFFMxIBYWr08IKcl0CqNpGDQ7u+jUpyZqRab2fLNHrrr5howxj0UPExalj4FTXrfkKRE9oJIZxq6WpuQWAaj1cvDqT/SHY18R2Y3EAW1NbVagveFMzHiq+xo7WfyozwicQlqEAizuAz3HWm8CTjw7cLi71DFw7ufeFb9IVo1e6oTXxrS+ivuscBNDlpVnJPUgl4yk41IOXM1XZjozNoegtFUY5ATmSsKDkODrQ73hbfSMbHdoIZif+TXzB+/SKTZIagJNQ5NvltzjMTikVcqYPc2e9TbfTWIvHW46tw8T0vc6mutvQ5P0ZjZww1QDzyJPqRWJGb/eNnI3v66xIO/oTceHaLmiVEWIzdNk/OK98eJ+FjZSlKALAP4nlCoWANfMAP10aBpWS9Wo16bmgiyJeSQwMUUk1QXcMwIHQnR4pLnKNOE3FUJ1NandvSF1BnLjl9+UDzE3MGpdGzfs0JmKWxQbEgGmwYM5LCkB75ZJCSqt6n94WRMABILOf5g8nHAAOqr28YDjqMKmu2MpEx/iNP9i/oY6ucv8A20uT9awJOPB19PnrFJk1x8fvGwm3TGc41s/+hZk6YRUzAC1lHx12fTWOKUsUzKZh1FNKxnzQr/7YSmzJj/ESOVfP1jqh8SUvzfuc0/kqPTNxU1bUUrwUQ/WLKmmjKNyzqL7v8r6CPMnGrFKvppHDilKYORyt0iv0E+5Efro+mejly1NRW2p3uRWsEEhQDlaiafmI+2jBk4CYTVSgOQb94akSFpFyrWp/eFfwpdSHXyk+jRYn9V/1KO/OLHCZnzKVZviPyMICdlAJDAc/ukHGNSRRaac/3iD+LqlVrwYREspJbMzs2brq4rUX5xyYsZviW1bE3rcmpgSZyT+dJ8Yr3iRc87xvptQ3mXQdwQxVq9VUJ3ao2hf8EhTF1UJNJiqqLOSRXSIjEyrP9+MdKQfgY+UWj8SX9US86/v/AJODDPcg0YctWqK+LwdMrTNrxB79GNIDkU9h7+0VmA6gQ6+BqSfIr+XGKDLlgm7AUZ3cHmXheaUaqADmyiBFDJf8ogS8KnaLR/DfbZKXzn+X9xj8VLcgqFbcRO46V+URUyU4ql62O96c4WldnVd4vOwYFaHqD8of+H6d8sX6zVaukHKklqv410/eKKxaQ7ltDQ7+ukKrAAfuwOYp7wqcWDQBjzPW0PH8Oh/UWXzZr1/0fm9ppFlFydlVHm1oicQlVlHZnLNb4XjMTIUqwJ6ORHTg1a00sB7RX+HafTf+yX12p2bDF3CjX/ZTG2j0tAxKyihIq9CrUxkVTQgt1P1i4nsOXU+lWgR/DI9sz/EJPg0TMf4iSRQHUChIfag9I6ovQLazB+vPmYXwykqsrL19Y0JOHOhB++cPL4Gj7YY/M1xeXKWAwWW0Y0iQ7+EP6R5D6xIn/DofrY/1ur+kx++UWdfkRr0N2jn4hX6zTofMQjMxBrUeXOBfj12LeX7x6FL9Jwq3+Y2UT1EAi0T8UXYD2PXURijtBYHPU19og7QmOC7evrEpQv8AKWtr8xo4mfMJOVQTsGBMIr7SmWzn76xJnaK92faFVqJN3jLT9oXJ9MZTj1s3elzfiZo4pazeYW3zP47kawsEuftosa3P2LW6QfGkDN+wqcUtJYF/C58oek9qfrUc22Wg8ozSrl5axEodzb7s+8Z6aZlqNDuLnhQdJ2Fi55k61eFUKWku5FObff0iqUEB/wCY6hbGoJ+94bCkK5Nux6V2qsaA/PreDp7cX+kc6n2hSXNS7u3L6Q/LUgscwrZj7vCYxXI6epLZEXjVrDcNR8+sL/hSfiIu+/yhhUpOjmnSJ3Aa5rFI4IWWnqvn9wQ7PA29vSsHk4MDfwaKhAo5J2570i+UO7nk/TrRot9nRLGSe5dKQPykwREwHRQ84CZnI+fyaOLxY/2++kGr4Qbrsb78CxPnaDCb4+UZSpwOntFEvoSPGGUBXqqzXCwb35CKrP2fpGaJiv1HzjveE3UYfGQrnH0PjFJGo6B/aATcedA/iOUBSkGLMIXxbm8zoWmkqP7xRUkw48dC9xD+NEsmKISXqB7e0RlGyj5/vDfeDpEzp1geJBzYj3JjplH2/YxoqSnd4glA2rBwFtmYMPBpRUB8Sh4ny9Ye/C6tA/w7aRsA5NAxj5gpn8zEgyZP20SNgvRvJL2edNbRxjGcMQd6ePs8Gl4w7i+7U5bRzZzXR34DjH7MW7s9IGMVY1dncB9er+0WOO1KfItA8sn0DE4UxBSOqxQIt4kk+VvWKKxLmgAbfX6fdYKlfQKZYN9vBETWsW5iKJXmdkpPIEP4DUxYtThVX31aFbi+QNEUQ8cEWMsb+dPYmOpQOv28MpaaA4s4TEjqpXI+YMRMsM9W5DwuecP5NMGDORGEFMmxALH70gSkK2by05+MZasGHxyIKWJ8DFu8VuX8YqZbXLeBiybOkKJDW0frAepDoLjJbBE4pQoR7iLfjzoNtfoIqSXYhr0IJ8OscXJJq/v84VTg+TVIurE8jFvxQZmPn+0CSgaP4/No6FXon0f79Y3liuBfE2GM2nKLBZ2MAVOpdwH2p8vsRVChdqdH+cMtYR6HtjhXyMUM7lAUTwQwZ9Xp8rRDikpoxfk3UcjGWrL0HwK+RkLG/p9D8osBUV8h9TCScYnYv5exiy8UDoa728d4LlMK04LkeQU7/dLRxZDU++sJDE6XG4DexiHFBqg1F2F+rxllYWotVQ0pTPt9+sdTMJpm9D7wsnEeJP3rTeKjFgO6fED3Bhrl0IopmiJ51q1bv6fSLpnixHq/vGX+MBvm8gffSO/jjpG+8dqCNRUxJrUeF/WOomVuD11+sZacYqxD+EWTNdgAYrFyXJCajexspmf8/fhEjJz/APX34xIa2Tpejys1Q0giSKF2HT1vCqZlGjgmRxWeriaiwA5c+f37wsJhhdM8uA+sMon3G5284yYtUQYiJLngmsKqX1g0qfQBzTakZyDQ0hTlqi+jfKOSSSaK2uprWvAJWMUHPyZvGOmYrYF6wlsFBptWFHc6n7MVkoYuVEcgR84WlTGNajX+YsucDaNuE0pmNATevQP5t1gSO1CaBJ6sDrztCkoB2JO/UdQTBJS0B7AEiigDQgh2iTUUFGlKx7Biln1AHulq13jv4qmRnoLtc0ccufpCGGxCTRiSxr7UaGRNcEpA2L+Dcm6VrEXSZS3QZE+p4SwYBmoQ1yDQVhZeOyq+HV9CfTygv4lTHichySTpy/10aIoJPxgVozDq72gqS7E3Oyse6bk33+sFVi2t01+V+kAUoUzEsbUt5ExJkxKQ3ETZmoBuC8OpJ9CU/YSbPJDsXF3Aqej1gXfOQCOWort4xWdi0AghNDvf/wBYGMUkEgVe0UjxwLTG1gsGUTsGFPeOpUqof0al9ID+LBtsaGzDY3Bji8UTo27EU/8AUGCshWg6UOeY2P1jrpb9n8qwoMQX3I3YxTioQCwim/s2IyEPFUp5wutbm1YsrNsYqm+2Ggq1tYvHUTyAxgBe5BbdjHAsQ9o2KGRPJGn3zgkld/rCQDgtHUIJ1o8Bv0BxRo92NqxwYdw4J8nhNRO/nE706+0BZ9MVQNAAJZ6+bj1g4mMfr9RGWcUdKdIomed4KjLtgemjXP8A17RIzRPO5iQ+L9kvEefWRpHEKgTxHjgyPWxDZ4slwxttWFni5mxsgOAczK19I6BmsD4NeF1LeCyFs/34xshXGlYz3/8AjANWJbxb6QCZOJLwJ4uEc/CBYMUuQsueQIEovtFZgD0+/WORrCorkKmjW+/GCYlTtaFngsuc1D6iNYHF8hZc4AF77tygGejB/OGikKqBTkD7wKfKAt9+ka0LFoF3ygXf75wX+4KYij7tWFzFpN3gNJlNqsaRjVMxJIN2LGGxJSsApJHUD60hXChKiTQdWr4XgqcRkoMqa6OR46jrCt1wRfJybgyLKSTsHf2vFEYJZcWI0dj5Q8gIPxDMacWcn9mi8iWlBcKVV3uRTkACw6HSFevQUmZ5wcwFt+d4Mez5rO1PXyjRE/hPxNStLchrvAUdqBIZ84HWoJaxcjU0J0pAWvJ8I1ezJmIWm4Ife3nDeHt8YY+nm0OYspWAWdtG8/HrCRwzfC/gD67DwikdXJbiyXQxKDGlQ2pevL6RReM/KWFdhRtrQASFu4IbmfXpEEiYCwZTdKP1r6QykhcRmWARcjpfwEFXMJHwuNS3zMKqxCgGUE1Brt50eAonaZXFdPG8FO9wYjMuYNQw8H9H84qZqQQyxXRiPW0JzZ4JccMTIAanRw31MUsbE0PxOX81PM+TRU41JMIzpSgdw/M+ZAhjDoZsoFdS/iw1jZJbmwCd6jeCSJeY0c/egaOyZiXZ6+rUYkecMzFup9TTUilqwr13wjUWOETyHJx9REiKWDqPERITySFPKBjyijQJKosFROz0qoII68DzR3PGsFF3iZoqpdtIYlSSzMCo+nSA5Ct1yUQH+/3i6VFNfpFAllM9fGO4iYyqgHwjWI93R3vaXi8lD1LsNXBbwgkqQJymQlqAGtPX3i0/BJQ7TArThq+7K/aFeouAVsVThkk1UQDbKl/MOGEXOZKal0mtQbClBDMnMlKXcB3ZQBdNiHCda7kQSZVwkpIItlryDi/MuIj5dwYt8gsOsZWAmVGhv08I5isODQImBQuL08n+UFTijshKiXdT9TxRaZjlWLbvttbW0L5HewfHFdii8CDbhdgxqX8YYOAyp+G1M139YYlySo0Ws8tNBuAR08YgkgpdpbjVVWrZrQPOzPTdGN+DXmok+LjpUwc9lKbMSDSlXD3IKmYGNz8PlBzICSwapazs4oBrFQpgym3BpQVq+3jGfyG+B6EcPgJRAYF9W001p/MMzJQS2VKglmckV6cIGj3asXKUtQkcxlU534g5r4xdZxKnJQ6CBUuWo1RYW2HjCeRvlgcUKqnAoAU56XrW7s8VM+UDkCR+oUY1ehO4+7wuteVZ4UpUTViob0Zwx6eDQNEpeYqUsvVgALsa2s3K+8VJ0PqwdcwLO7g5kn1cF33jplAg0ozuRqNj6eEAl4igCmYPmNgMzP00paDImBqBzqMzFT7Do16+UJkw+O90VlqDAA0I4mUGe7M16xJlWOUsBcOKB7sWjk0gOkIOYkcJUzH3cxQEMXSxToDudXrvFFMm4FZmLyiozDezU3taKIxjMpwHJYk+bDYRbKFuwaugBsNLg/KF8Hg2UpSy6S7MfzadCYqpqjKCLrUFVNNjp9NI4EpbM58AQPCr30Ag2Kk1oFM9RekJykbFmIZwPd4ZTtWZIdkLKnBLs7OPPntF1BNgatzq1bEN4wtJWp6kMbZaUrpqNOcERiQ7PTZq+FWs8I5PoOI3LLXDhjzHn1rvAxMNhZqO/t0i0rFZXKUgVYggEFyKMXAoBVtYpJmOag6skgk1+fMQqbDSCjNuR0LjzaJEVLHP1HtEjZAPJkEFmqLxeVLKiwEaqspBBTmbmlrGtj8oGlEsKSXVYFgBTkefhA8p1ZMWldnqIdtWa1eppBcPgypQCkFA3Z38yAfCH5s4OBLzkBLkEnrYA+cdGJtncvViaDyDebxPyyA9xKd2eoKPdmoOqanpUt4tDy57hsikqAcs19wSKQSXh0ksJaiTq9N/COzpRNVu7UYpACqHfbWrwj1bYMG1uIS+zEqOZC1OHdK5ZBDaUcE2+kER2O6rkEig3tyBbWx+cNTMUAyjLSSHcTFAZhu5LEc4ZGMIZRUGJBcZWNKkjX1t4Qr1ZjUr3EJeCuKUcMFE0YvRy77fzBsPMZiAplAtVI6sbt1g/egZSlQKXNElJsSbdXtBinMpTOrMAKlPw1LUN76bxNzb5D/YRxEoTFBJSATa9RepB9YvNwaA4MoBh+UPfV7+Lx3tBZIBSUhr5uFtgADXqeVBrVBB+LhUBWmZIcO7+1bmNboK2AypoDFkBzzcmly1E0tBJUriKhlDtmqWJNNEu/KtoZPZWZQIW4AsyXrsXJry5WgaJBQSAVBIpxJzEas2x9PGA5p8DV7CyZIUlwcwIIqoNQj4dQXakXkgJUOJOYpqm5q+m4c1EHVNKUjMoJCqgfCAfEggEOawGWsqAUFhTF81KPoXdwwPrE8hnFIqpACTciozKyhqNQObdNY5Il8EwOk2ALaC52ry5wcKKlAZgoB3I0Z6F39H6DSyFqSQZbEGhcps1bC52pzEHJiuKYml85+ENUsH1DFwSXraK8RcABStHDdaPWhu8OSWJzZUhyeElJIcilU3qSxMJ4hYcggvvUZbhiEim9tPJlLcVxRwT2U4CiAGBNWccy7esBnJqxztoCKHcW++UEXgpRUCpSioBmY1PVQb0N4JiElPGogJcfpF6/DUeVOkPkhcRWQgOq5VqNmrQAfQbQRCSXY5gujEkehNn1bSO4yehABSvMaPlHWo2oRZxS8UnTjMykKCnFCo2a42rS8Nbe5sa2CJlDMnMu4IrdLuGoLWo30i8qWgkBSM5Grt0YpINSLRMDISQk5cqquFZiDrR9msKUiSikggKIILgnRID0rS2x0gZGxKSpr58qr1IsKVDl6DlagiqZpBqBVPw8Ip/wBA16MYJj8SUlK0skKPEpvahLMwoBS7xVOETmd3SRQlgAogmg3Ba7OOsMpbWxXD0dR2ilQDCjXUxzNtlII1001gGMU7AgA1KVdXYEFnHKDJwoCkkqSATexFH5hvOK4gBRypUgs/xZQfFJTR/WGUknsK0wapKxThIOopyLGnOBKGW4FWBIOYV3eoAERNHALMRcM/S3mICrEHNrZgDY20FfOKpiOIwtJAoAK6VbmDtr5RySs5bKJNHAax5P6xaVKTMDkhJBsSbb8KS48BBUMhBSnMz1behd2e1K/zsugUHT2gRcebx2Mvvl6SZZHNQfxtEg4h39/sPYeY8tMxfDQspypwKOyXLDm0cTMHxd9LU9qBLtu5uH2iLxGRLIRlBAFX1uC+vjCM3DEceRIFknKGHTR45UrLOUUNqkMcyWKTZrUFXKQ5Y0DtrFRjCEkIy5ndwCMotThoaawbBpHdMooqLUSQ5exNQRozcoGZcsJZNG/SUnzZ2DdNd4Ca4YZbboBIxJWVJWgBN1KNnD1dw71HKGBhpZSRwy7Zcjli35ixAckChcbRSViyEsogpe9X0Ap6N+8ExWASohUtQzJ+IEBzRywOo6tWC+fQMkW/BKQC/wAL2SU+vAWs8MJky1gErIa1TQa1TQh6XEDlShlJAOYB/wBId+n3ygOCSsqIAy0UaqAG1G3PgYT/ACDf0MEAAF87Nmsq/wCnh9zFMPKXLJXkV3ZcVA+I14iSachl0h7snEpQT3asyqllqzB2e4BZmMNq7TM0BK0gF2SQM7kVoTQH7aJubW1FoxXNmKuYostSCpOYB0guNajYXuaw4ZlUpTMSQzEPxcNHYh1Ox84ZUqWqqFlQD0zZS+YAhqZTV7Va0UVh5alJUlIUTm4w4Kb01FS+mvjCuSYyjXYIyUunJcliHIGbmjLttyvBZcqYnMCnOliooADs9GahuKuGgKsKc6SmWhRLDOaiUU0cslWv+zHk0OInGvEHqDlBS5J5gXINIDYUjORNehAQKu6qvdiEki/S0EzFKMyRLU5+IhbWLXJcvrakdxfZ6XKkyzmuw+JjqU08rvC8yROUAlDAJNc2cKY1fMBoTpyhtnwJuhzEhRylSglSgGSwyhrO4YOxs7xztGUE3IYpqQFNfmA3LTnGdipxfLNYMCHJUfIU+cKKx+Z2KV20Itaj3howbFnNbjaZ3CyWuWOVQ12DvpFMPiDmZYDk1KQoFrk3AemwoLwPD4dayVJzJCasAr4jUAMSCdekWR2csLExctRLvmcIro4JoTbS9jFPtViRtjpwoCVHMog1fqTqVU/mscw2BGZ2NKZVOpLMKn11Njs8XV2n3ZUkgAuSEkqKrA1q3qYTV2pJVmCgkHKyqKz0Y1rVmA0hEpsrcUVxhWCoJyIZuB0oDEPZq2v/ABHTOSEIUAHYuQkVIPiCeVdIUkYrDpmZgVVuHfkSXdwdmpC87FB1ZT+Z7v7gC0WUL2Jt0Pq7QASQpKku/ECoEAtybza94UXi1FeUTVMUsSoA0HO9aUhMYkoJOfNmBDCtT6AiF8R2hlVwivMfvWKqHoytm2JaggFT5CSlmlpG/CVFyXG3jHZU5TZVhw1CSlw7H8xbwoecJSseJgIYO3/IA2LFvMmFV4soIBCkFPi45beBgYN7GN+Ri05TwJJD61SdNCb7PAziA4LJJqC+YkeIUDtVtIy5E8TOIuz1Lqts/wA62hSbjFOx6OFHzveMtPc272Ned2gCkpKEgnUEgNrQVzPVztAkTz8PEKXBDjqNa61jKTjGuHPQweTjlFLkUGr15sTfSKYUK4s15ctRDmgSHKk5vhcB6DUkCLysSSOFTgEjUvvRqBuQjEl4tSz8QF2JDjxD08IIcUtNiCKOmlGsUg+8bAGPQ1NIBPED/wDv6gxIh7SzVrX71iQ1sni/RpTcQiVQTFqKjYF0nUVqa0imJBSxSlQCq3o//BDlt+fhDywgJKCTmOoJcOLry0uDYGEZE0pOVa5hc0dwQBsoM4JeOJO9y7VMJOwlld2FqYCo4Gu5JDvyDRXGS8wAQzahGUtW4GV26UgnZ+KCZlcQlSSWuskB2bLa2hgw7RSqWVKUkOwqAQ7HhBZ2NL2gW0+DUmgUvBEHiAGWpFOlQ7A11GsV/t0pSVlC0PRksQoudSlWp5RfEBYTxoSAWYXf/Yu7F9GHs+filrChLUkAAPrUs92c156Q0U5dibRKS8aoBSClCRmBSHKVg6KBvSgY6NSkLL/qCeF8KzoCCEuSDcqAqIqqQXdjS+WvrD8zssZCpQLhqEEmofekWxguQrUoZ7P/AKnISAoJzGlGBdrvqTXzjuK/qNCkhMtWUqfMzA11fK/lGWnsyYECYUoyUIdSKPaju8VGDCWOdnulKwlhrUivg/WJ+PTu0Pk+GaC0iaopDGlSxUQ1ya33MGwyVSyUCWoEkKcVQQbOSeA838o5h53F3ac4SQlTh3LHn8Qb7tF8VKUpbUCknRRoCeHMDQC1gPoj9dCRdbgMV2jiC6ElactC5ALveqmApQe8G7Oxc9KXmLBCHAzJq4LtnqC78+kKr7NmIpmVUu7S3cUfM9VVENSMApc2qgtmLlfEW1ZmAoaGA8a6KJvoN2l/U/euoSzLLEBYASOYbLQgtYwsn+o+JikhgGIVemzAfzF8ZhFIJKMpSPiSsM9KqYgJUNaVtGCmYJi+FIT/AKpBL9BX9oaGnBrgDlJtj07GGbmDJDu9QxLbCEcJJCMwUvK40Ab3f0hydLGU5UNlINWcAUNm8ucclSyonKQRUt0DmjWYPF0lVIjkUwXac2TNKSslCqE1q9v4Maw7Tmy6OAFH4svlahtyvAcLgxO4Vkp/2SzDbM+jwCQFBJSo5mNAWPkTaEcIyfBnqOr4KY7E5yeLKoituIirqLO536R58FLuY0p0vMolLuD90iS8GQDwUNiRFopR2KRkktwktEopoSdeY0MCmYdCrFSa61p4F4MmQGHCA9KAgE+0BnJSktVxvV4wqe+wrP4ZhAKaUe79DBklg4yl7pU2nXWOYgJU1ADfaGJKEzGzJtsWp4Qw7exzDgFBCkgB34Q5rSgeFsZh1MTmKk7H5CCTkMLNVwK+944Z1LZlXJf9oCAru0cwU85S21aWA35VgswIBBo1xt5Ggg2A7RqAo5cxYnKSwN/415x3FzEoplSbsoISxHMaeQMC96M+Si8OhYBfrUMPvrAZ6soyhmGxvzg8qYO7rQCrMBpsOvrA5EvvTkyuS7NyBLekZOuQLkXw0vi1IZx/MdmSlOTlPWzCw5RdUlSSQQRlvcNs8GwOJNWTqDQsSUu2mgJLe9IZy9DNu7Ap7PU1M3kIkSdNm5i2ZtHFfF4kC2H7vYyjClYWoTFAJZjYObDNSv7wdZQcv+bMG4ncKcdAc3Ixt4rspc5KWUiXqJdCzB1HMKv9W6pn+lwlQzLDXV+Ubskm5iC1IvlgcX2KdnyETMUFAZUh1JTYEpDioatIBJwcwJyHIEvmcMou3Lld9o1v7cnKFS0rLafFTSoaE50nuyUt4A+dw4MFO3sI5uqOTlO+aeDYDhU7Go0ZrWgk+cvILFqBkkvR3dw3SLSMTIzJC5RSLBwTRzqSDcmrUjexGCElX+JCSo/G61OFChTlNWB9rROUsdq/YKje553DSRNJzIUkgE8Ibi0oT1NK0Ma2FwCndThIIfMOFRIainzgsLVinZ2JM1ZMsKYJ1AAAdqNT8xN4XRPVKmKSvVLqTootYk0Z7GsLJyk2gpJbnZUtCVlOaSU8TfmINcpAIepY1hTDBZXlQmWCDxd6EMC5codNALsDpA8HiJ5mAy8yA7hKSUggVIcAA0e8PS5E1XeFc8ILqoog8IerkuLQWseRkO9qYKayl94kfkJIumoSc1w9yADU6waR2S6QF5VqArT8oU7BgAK6irmFcGhaHljMu35xlWo0JCgK8tYrOx/dEkiWpQBSpISAZZNqlyrXTXpEKk/tRS0txrClCFZQop4SUlVQalTBVwbCo0G8YsntbulLGVKiSS9wHNQKvsXDWgaMct30N2pfQCwEEVggpZchNQVKZyEvUs4cgaUeLx0kryIPVtpFPx+dSipCAEpzUzvRgkOVFhmUIvM7SkSyOFZUCM1A54b5gp76avElkBM3LbhyhZCnGYfFQB2APUQlj1qUycoHRIF9zr5w6im6Mpbj03tmSrLlQouWIautQxpwlqbeEaXZmAlpnEkKUgKUkixAUkodgAAzvraMbB9kpljvFLBoKJUArcgODpciNbs3tmTKQ/EAXo5KivSrDQkOdjEp2lUCixvcB2lImSCZfCsBw9GBtnHPVukZnfoY8RDWzVJNrgW8IaV2os1FK1qouOdW5aWhTEEKWfT+CYvpprk521ddCSlAFwSd/wCLxYYg5RsH8Y6rDANmEXlSkkEG2kWGbRT8SSOrm/hAJkx9PrGhOwyQAnhfKC4NQ+h0d+Woji+ylhIOV0jnclvk0LkgppMyzMBFLxZE70hlWAymqT9/t7xY4cEuHAHKltYa0O5xKTcW6S7FoVloKnYGz3va25qG3jQQqWzZR/0Sf4i8nHS5ZTLMpS1zCySiqw/CEpDsSokaPteFt9I0GrpISTLCKPmOoFgdgdettnvHEYZZT3lCkEA1sSCRTZgawxhey55mZfwmKN2CZRzEJUUGhH6xl684awWNnJXLSMPNaaCtCFIYTEgF1Bbh0gO6nYAHaC1JcIpi7K9kSJgmCYh5mTM4BscpD9K3Zvmxg8RmlKbhUk/CmgKSybgl6UrUvFZuLUEKWnDYhOWaZZoGSrhTlYEHMFFrXUBQmpFT56VTEjDzuAJUvgRmSliqi3NSEqNHLIVsWk4Tl0LjL0L9p4uZNJQlAKWSkkJpwDKDmtQc9Iz8hTdClNpxMfFJ9QY18bNVN7lKcJOzTUZgpRHGEjMSKgJSEqSakOFJJuIxMZh1iX3qsOtKHKXKRQglOpcDMFJc0dJFw0UhCVVVDYssvFF//j88x9c0SEUBRAICWPIRIakbFH0X8eVCy3KcpGYUoWIJsoj5wtKlBIBzu1RmSC3J4kSOGq2ROUm+Q8mb3oULGwWl6Ka1W+loa7PkOjOXVQVJ4i16gBh1fxiRIXUVbIEJPkTxshOJWeES8pKgTUsbJceFWptCkmZkSvMSSC2Usbkh31cito7Eikf09bAe8cuzW/p+YiZMRmSARy4WepCQX1GvhGRjcKrIFFIUopBoycodm5tS28SJCL7dSkD+bTt/+4K/00hSlKYggMHsXNw+zUgHaaUFaxmdVQQl6bEkht7bxIkUW+qzP+QpIwzKCg9GNS9oKnApVMZRP6i2lMxd9uUSJDOT3JLcZ7QTLWlOWUGAYMcuVNLgAOos5O5hYyEFOYOHuNP4jsSAtlsCTcuTR7J7kyZiCOJRS1waV+IA0cnzhRPZq1mYXolSlKSaBKX0yvZyGD6RIkQcnFujpilJJMSxshIISTmDDRq+4tFZcmWaZTTn42jsSOtcHK+C6pIQWAFwIpOweUlxQfdI7EjJvYRumAnSXZh57RJeEcuKRIkO3SsbJkVLIVUaHW24h/s/EZHJLJLA3NDyBo0SJEp7oaL3TGMSmUcy3mLD8SaBqtR/FjAJc6QDkWhSWJ2NK6PVuukciRFK9rOhdug6v6eQoHulbZXGl/YvGJ2l/Tc5K5c6UEqykKJdgFAukEEubaRIkTjrzgy6ikskNo7ZWJmQ4NBQhQUJapgP+QLnKdSikhSXxCwzAgBLKBBJJju1piUolLwaEoQFISEzQCELk93OGYJuokTHLsQKEODyJHb9RK0hFqvcBN7bxCXWZCBMMzOlWd0hBnoxARkuWmShxPZxWhHJGLU0zJhAGld3KPfcUpBK1LYlJBKlTC5YEJoCHJMiRvqJVYz1GRWPmqyIVh0lKpZE0CaxmOiTLdKm/wAbdxLLVqVaEAI9o9pqnyVo7gImTJqps1aZlFqUtSgCkgnKnMwSFNckEl4kSGjryZvI6sFhsAciXAdhvHYkSJOTs5XN2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51206" name="AutoShape 6" descr="data:image/jpeg;base64,/9j/4AAQSkZJRgABAQAAAQABAAD/2wCEAAkGBhQSERUTExMVFRUWGBcZGBgYGBgaGxgYGBgYFxgaGRcbGyYgGxkjGRgYHy8gIycpLCwsGh4xNTAqNSYrLCkBCQoKDgwOGg8PGjYkHyQsLCwsLCwsLywsLCwsLCwsLCwsLC8sLCwsLCwsLCwsLCwsLCwsLCwsLCwsLCwsLCwsLP/AABEIALcBEwMBIgACEQEDEQH/xAAbAAACAwEBAQAAAAAAAAAAAAADBAACBQEGB//EADoQAAECBAQDBgQFBQACAwAAAAECEQADITEEEkFRImFxBROBkaGxMsHR8BRCUuHxBhUjYnKSojNTgv/EABoBAAMBAQEBAAAAAAAAAAAAAAECAwAEBQb/xAAtEQACAgEEAgECBAcBAAAAAAAAAQIREgMhMUETUQQUIgVCUrEVMmFxgZGh8P/aAAwDAQACEQMRAD8A96kBIZ1AD4Qb2Ngx2FtouDcNYiwDMwroXcfd4T7wKQaqBsRUe+7H0joWr9QA1rbehodvuvyr1ekXSGBKcVDh3D6UqKs/lrEEjQO1qh7c7t1hXI7FyRehsL7dTBpU7IxzAto/kRUcrRPP2MkEkpzBlsGKtRY+9PeHcKqXQBQLCtftxURkzMZmZQIJcH4ajwNizCFs4C3Sw3fLehsLMw38YaM64QyPT5kbIF61fmLQCbh0M+YhtwEjkHOjG4jFm9p5XLkivECzNQ0Z2H1jhxQWXBBNHGYqp0FL0/eKPUb5iHY25chqldNizWADERZUxILZCdjm9OcefK0sM4JYhjxG5AszgXdqRdU0nQtQEZmDmj25hn891za4Rm7NJTFXCwpYE9HZrWvFCr4apYkNq4atGNaG/gYVXMcNlKhpQtqbpD6ehgKJqCAQFAEk/Eu9noov97wjvloBp90/5h/4irtrRxeKnBGpc5aMxrWwBL9fCEcNigzy1Ag1dKlG5dhrUHfaLpx+fhIWS4BoosdHAFHDG2sZp1wwtJh8pCQXcPdgdTelR08oZTiUgVKLgAgipJCQA7ipIDRnJmIrl6OH06XoGq1jHJmMEpyUkOCqiVUar0Dmh0rGWXoCTRps5LgXGwOlefj5QurMklwGBocpFLVZTk84VkzUl2Byqq4zavSwrbn8iTJ3GnhKhargpO5SWcX58qxnl6MHyvc6uQFKD1DW9jFkzihNXuSS9Wcs1mYHnCqFpBzZSHUAbhOYvViWudNTzjOHb8iWUZUzWWtcrhSpTTEMcqkgEgnM43h0pdJ/6BubHeABqgUG5I3co05vFiH+E6XYC41FPbSMr+4hKsqlpIUM0sFRDpdnqAxDHk/oU4wgA5XYsvcPtxVPJ+kB5XVGSH8hJora7b6tvu8VUQ3xEbEkFv8AyB2hLFYkAg5SxzOSVghrAAsHNmppeBTMYGzBCmJeywA73OU0LXs921X7xqNBEurnKT+pgP41hjKCQDVrVcU2ob/KMYY1DnhUGCalJHWxe1bNeKDGJdmLkhmFFMxIBYWr08IKcl0CqNpGDQ7u+jUpyZqRab2fLNHrrr5howxj0UPExalj4FTXrfkKRE9oJIZxq6WpuQWAaj1cvDqT/SHY18R2Y3EAW1NbVagveFMzHiq+xo7WfyozwicQlqEAizuAz3HWm8CTjw7cLi71DFw7ufeFb9IVo1e6oTXxrS+ivuscBNDlpVnJPUgl4yk41IOXM1XZjozNoegtFUY5ATmSsKDkODrQ73hbfSMbHdoIZif+TXzB+/SKTZIagJNQ5NvltzjMTikVcqYPc2e9TbfTWIvHW46tw8T0vc6mutvQ5P0ZjZww1QDzyJPqRWJGb/eNnI3v66xIO/oTceHaLmiVEWIzdNk/OK98eJ+FjZSlKALAP4nlCoWANfMAP10aBpWS9Wo16bmgiyJeSQwMUUk1QXcMwIHQnR4pLnKNOE3FUJ1NandvSF1BnLjl9+UDzE3MGpdGzfs0JmKWxQbEgGmwYM5LCkB75ZJCSqt6n94WRMABILOf5g8nHAAOqr28YDjqMKmu2MpEx/iNP9i/oY6ucv8A20uT9awJOPB19PnrFJk1x8fvGwm3TGc41s/+hZk6YRUzAC1lHx12fTWOKUsUzKZh1FNKxnzQr/7YSmzJj/ESOVfP1jqh8SUvzfuc0/kqPTNxU1bUUrwUQ/WLKmmjKNyzqL7v8r6CPMnGrFKvppHDilKYORyt0iv0E+5Efro+mejly1NRW2p3uRWsEEhQDlaiafmI+2jBk4CYTVSgOQb94akSFpFyrWp/eFfwpdSHXyk+jRYn9V/1KO/OLHCZnzKVZviPyMICdlAJDAc/ukHGNSRRaac/3iD+LqlVrwYREspJbMzs2brq4rUX5xyYsZviW1bE3rcmpgSZyT+dJ8Yr3iRc87xvptQ3mXQdwQxVq9VUJ3ao2hf8EhTF1UJNJiqqLOSRXSIjEyrP9+MdKQfgY+UWj8SX9US86/v/AJODDPcg0YctWqK+LwdMrTNrxB79GNIDkU9h7+0VmA6gQ6+BqSfIr+XGKDLlgm7AUZ3cHmXheaUaqADmyiBFDJf8ogS8KnaLR/DfbZKXzn+X9xj8VLcgqFbcRO46V+URUyU4ql62O96c4WldnVd4vOwYFaHqD8of+H6d8sX6zVaukHKklqv410/eKKxaQ7ltDQ7+ukKrAAfuwOYp7wqcWDQBjzPW0PH8Oh/UWXzZr1/0fm9ppFlFydlVHm1oicQlVlHZnLNb4XjMTIUqwJ6ORHTg1a00sB7RX+HafTf+yX12p2bDF3CjX/ZTG2j0tAxKyihIq9CrUxkVTQgt1P1i4nsOXU+lWgR/DI9sz/EJPg0TMf4iSRQHUChIfag9I6ovQLazB+vPmYXwykqsrL19Y0JOHOhB++cPL4Gj7YY/M1xeXKWAwWW0Y0iQ7+EP6R5D6xIn/DofrY/1ur+kx++UWdfkRr0N2jn4hX6zTofMQjMxBrUeXOBfj12LeX7x6FL9Jwq3+Y2UT1EAi0T8UXYD2PXURijtBYHPU19og7QmOC7evrEpQv8AKWtr8xo4mfMJOVQTsGBMIr7SmWzn76xJnaK92faFVqJN3jLT9oXJ9MZTj1s3elzfiZo4pazeYW3zP47kawsEuftosa3P2LW6QfGkDN+wqcUtJYF/C58oek9qfrUc22Wg8ozSrl5axEodzb7s+8Z6aZlqNDuLnhQdJ2Fi55k61eFUKWku5FObff0iqUEB/wCY6hbGoJ+94bCkK5Nux6V2qsaA/PreDp7cX+kc6n2hSXNS7u3L6Q/LUgscwrZj7vCYxXI6epLZEXjVrDcNR8+sL/hSfiIu+/yhhUpOjmnSJ3Aa5rFI4IWWnqvn9wQ7PA29vSsHk4MDfwaKhAo5J2570i+UO7nk/TrRot9nRLGSe5dKQPykwREwHRQ84CZnI+fyaOLxY/2++kGr4Qbrsb78CxPnaDCb4+UZSpwOntFEvoSPGGUBXqqzXCwb35CKrP2fpGaJiv1HzjveE3UYfGQrnH0PjFJGo6B/aATcedA/iOUBSkGLMIXxbm8zoWmkqP7xRUkw48dC9xD+NEsmKISXqB7e0RlGyj5/vDfeDpEzp1geJBzYj3JjplH2/YxoqSnd4glA2rBwFtmYMPBpRUB8Sh4ny9Ye/C6tA/w7aRsA5NAxj5gpn8zEgyZP20SNgvRvJL2edNbRxjGcMQd6ePs8Gl4w7i+7U5bRzZzXR34DjH7MW7s9IGMVY1dncB9er+0WOO1KfItA8sn0DE4UxBSOqxQIt4kk+VvWKKxLmgAbfX6fdYKlfQKZYN9vBETWsW5iKJXmdkpPIEP4DUxYtThVX31aFbi+QNEUQ8cEWMsb+dPYmOpQOv28MpaaA4s4TEjqpXI+YMRMsM9W5DwuecP5NMGDORGEFMmxALH70gSkK2by05+MZasGHxyIKWJ8DFu8VuX8YqZbXLeBiybOkKJDW0frAepDoLjJbBE4pQoR7iLfjzoNtfoIqSXYhr0IJ8OscXJJq/v84VTg+TVIurE8jFvxQZmPn+0CSgaP4/No6FXon0f79Y3liuBfE2GM2nKLBZ2MAVOpdwH2p8vsRVChdqdH+cMtYR6HtjhXyMUM7lAUTwQwZ9Xp8rRDikpoxfk3UcjGWrL0HwK+RkLG/p9D8osBUV8h9TCScYnYv5exiy8UDoa728d4LlMK04LkeQU7/dLRxZDU++sJDE6XG4DexiHFBqg1F2F+rxllYWotVQ0pTPt9+sdTMJpm9D7wsnEeJP3rTeKjFgO6fED3Bhrl0IopmiJ51q1bv6fSLpnixHq/vGX+MBvm8gffSO/jjpG+8dqCNRUxJrUeF/WOomVuD11+sZacYqxD+EWTNdgAYrFyXJCajexspmf8/fhEjJz/APX34xIa2Tpejys1Q0giSKF2HT1vCqZlGjgmRxWeriaiwA5c+f37wsJhhdM8uA+sMon3G5284yYtUQYiJLngmsKqX1g0qfQBzTakZyDQ0hTlqi+jfKOSSSaK2uprWvAJWMUHPyZvGOmYrYF6wlsFBptWFHc6n7MVkoYuVEcgR84WlTGNajX+YsucDaNuE0pmNATevQP5t1gSO1CaBJ6sDrztCkoB2JO/UdQTBJS0B7AEiigDQgh2iTUUFGlKx7Biln1AHulq13jv4qmRnoLtc0ccufpCGGxCTRiSxr7UaGRNcEpA2L+Dcm6VrEXSZS3QZE+p4SwYBmoQ1yDQVhZeOyq+HV9CfTygv4lTHichySTpy/10aIoJPxgVozDq72gqS7E3Oyse6bk33+sFVi2t01+V+kAUoUzEsbUt5ExJkxKQ3ETZmoBuC8OpJ9CU/YSbPJDsXF3Aqej1gXfOQCOWort4xWdi0AghNDvf/wBYGMUkEgVe0UjxwLTG1gsGUTsGFPeOpUqof0al9ID+LBtsaGzDY3Bji8UTo27EU/8AUGCshWg6UOeY2P1jrpb9n8qwoMQX3I3YxTioQCwim/s2IyEPFUp5wutbm1YsrNsYqm+2Ggq1tYvHUTyAxgBe5BbdjHAsQ9o2KGRPJGn3zgkld/rCQDgtHUIJ1o8Bv0BxRo92NqxwYdw4J8nhNRO/nE706+0BZ9MVQNAAJZ6+bj1g4mMfr9RGWcUdKdIomed4KjLtgemjXP8A17RIzRPO5iQ+L9kvEefWRpHEKgTxHjgyPWxDZ4slwxttWFni5mxsgOAczK19I6BmsD4NeF1LeCyFs/34xshXGlYz3/8AjANWJbxb6QCZOJLwJ4uEc/CBYMUuQsueQIEovtFZgD0+/WORrCorkKmjW+/GCYlTtaFngsuc1D6iNYHF8hZc4AF77tygGejB/OGikKqBTkD7wKfKAt9+ka0LFoF3ygXf75wX+4KYij7tWFzFpN3gNJlNqsaRjVMxJIN2LGGxJSsApJHUD60hXChKiTQdWr4XgqcRkoMqa6OR46jrCt1wRfJybgyLKSTsHf2vFEYJZcWI0dj5Q8gIPxDMacWcn9mi8iWlBcKVV3uRTkACw6HSFevQUmZ5wcwFt+d4Mez5rO1PXyjRE/hPxNStLchrvAUdqBIZ84HWoJaxcjU0J0pAWvJ8I1ezJmIWm4Ife3nDeHt8YY+nm0OYspWAWdtG8/HrCRwzfC/gD67DwikdXJbiyXQxKDGlQ2pevL6RReM/KWFdhRtrQASFu4IbmfXpEEiYCwZTdKP1r6QykhcRmWARcjpfwEFXMJHwuNS3zMKqxCgGUE1Brt50eAonaZXFdPG8FO9wYjMuYNQw8H9H84qZqQQyxXRiPW0JzZ4JccMTIAanRw31MUsbE0PxOX81PM+TRU41JMIzpSgdw/M+ZAhjDoZsoFdS/iw1jZJbmwCd6jeCSJeY0c/egaOyZiXZ6+rUYkecMzFup9TTUilqwr13wjUWOETyHJx9REiKWDqPERITySFPKBjyijQJKosFROz0qoII68DzR3PGsFF3iZoqpdtIYlSSzMCo+nSA5Ct1yUQH+/3i6VFNfpFAllM9fGO4iYyqgHwjWI93R3vaXi8lD1LsNXBbwgkqQJymQlqAGtPX3i0/BJQ7TArThq+7K/aFeouAVsVThkk1UQDbKl/MOGEXOZKal0mtQbClBDMnMlKXcB3ZQBdNiHCda7kQSZVwkpIItlryDi/MuIj5dwYt8gsOsZWAmVGhv08I5isODQImBQuL08n+UFTijshKiXdT9TxRaZjlWLbvttbW0L5HewfHFdii8CDbhdgxqX8YYOAyp+G1M139YYlySo0Ws8tNBuAR08YgkgpdpbjVVWrZrQPOzPTdGN+DXmok+LjpUwc9lKbMSDSlXD3IKmYGNz8PlBzICSwapazs4oBrFQpgym3BpQVq+3jGfyG+B6EcPgJRAYF9W001p/MMzJQS2VKglmckV6cIGj3asXKUtQkcxlU534g5r4xdZxKnJQ6CBUuWo1RYW2HjCeRvlgcUKqnAoAU56XrW7s8VM+UDkCR+oUY1ehO4+7wuteVZ4UpUTViob0Zwx6eDQNEpeYqUsvVgALsa2s3K+8VJ0PqwdcwLO7g5kn1cF33jplAg0ozuRqNj6eEAl4igCmYPmNgMzP00paDImBqBzqMzFT7Do16+UJkw+O90VlqDAA0I4mUGe7M16xJlWOUsBcOKB7sWjk0gOkIOYkcJUzH3cxQEMXSxToDudXrvFFMm4FZmLyiozDezU3taKIxjMpwHJYk+bDYRbKFuwaugBsNLg/KF8Hg2UpSy6S7MfzadCYqpqjKCLrUFVNNjp9NI4EpbM58AQPCr30Ag2Kk1oFM9RekJykbFmIZwPd4ZTtWZIdkLKnBLs7OPPntF1BNgatzq1bEN4wtJWp6kMbZaUrpqNOcERiQ7PTZq+FWs8I5PoOI3LLXDhjzHn1rvAxMNhZqO/t0i0rFZXKUgVYggEFyKMXAoBVtYpJmOag6skgk1+fMQqbDSCjNuR0LjzaJEVLHP1HtEjZAPJkEFmqLxeVLKiwEaqspBBTmbmlrGtj8oGlEsKSXVYFgBTkefhA8p1ZMWldnqIdtWa1eppBcPgypQCkFA3Z38yAfCH5s4OBLzkBLkEnrYA+cdGJtncvViaDyDebxPyyA9xKd2eoKPdmoOqanpUt4tDy57hsikqAcs19wSKQSXh0ksJaiTq9N/COzpRNVu7UYpACqHfbWrwj1bYMG1uIS+zEqOZC1OHdK5ZBDaUcE2+kER2O6rkEig3tyBbWx+cNTMUAyjLSSHcTFAZhu5LEc4ZGMIZRUGJBcZWNKkjX1t4Qr1ZjUr3EJeCuKUcMFE0YvRy77fzBsPMZiAplAtVI6sbt1g/egZSlQKXNElJsSbdXtBinMpTOrMAKlPw1LUN76bxNzb5D/YRxEoTFBJSATa9RepB9YvNwaA4MoBh+UPfV7+Lx3tBZIBSUhr5uFtgADXqeVBrVBB+LhUBWmZIcO7+1bmNboK2AypoDFkBzzcmly1E0tBJUriKhlDtmqWJNNEu/KtoZPZWZQIW4AsyXrsXJry5WgaJBQSAVBIpxJzEas2x9PGA5p8DV7CyZIUlwcwIIqoNQj4dQXakXkgJUOJOYpqm5q+m4c1EHVNKUjMoJCqgfCAfEggEOawGWsqAUFhTF81KPoXdwwPrE8hnFIqpACTciozKyhqNQObdNY5Il8EwOk2ALaC52ry5wcKKlAZgoB3I0Z6F39H6DSyFqSQZbEGhcps1bC52pzEHJiuKYml85+ENUsH1DFwSXraK8RcABStHDdaPWhu8OSWJzZUhyeElJIcilU3qSxMJ4hYcggvvUZbhiEim9tPJlLcVxRwT2U4CiAGBNWccy7esBnJqxztoCKHcW++UEXgpRUCpSioBmY1PVQb0N4JiElPGogJcfpF6/DUeVOkPkhcRWQgOq5VqNmrQAfQbQRCSXY5gujEkehNn1bSO4yehABSvMaPlHWo2oRZxS8UnTjMykKCnFCo2a42rS8Nbe5sa2CJlDMnMu4IrdLuGoLWo30i8qWgkBSM5Grt0YpINSLRMDISQk5cqquFZiDrR9msKUiSikggKIILgnRID0rS2x0gZGxKSpr58qr1IsKVDl6DlagiqZpBqBVPw8Ip/wBA16MYJj8SUlK0skKPEpvahLMwoBS7xVOETmd3SRQlgAogmg3Ba7OOsMpbWxXD0dR2ilQDCjXUxzNtlII1001gGMU7AgA1KVdXYEFnHKDJwoCkkqSATexFH5hvOK4gBRypUgs/xZQfFJTR/WGUknsK0wapKxThIOopyLGnOBKGW4FWBIOYV3eoAERNHALMRcM/S3mICrEHNrZgDY20FfOKpiOIwtJAoAK6VbmDtr5RySs5bKJNHAax5P6xaVKTMDkhJBsSbb8KS48BBUMhBSnMz1behd2e1K/zsugUHT2gRcebx2Mvvl6SZZHNQfxtEg4h39/sPYeY8tMxfDQspypwKOyXLDm0cTMHxd9LU9qBLtu5uH2iLxGRLIRlBAFX1uC+vjCM3DEceRIFknKGHTR45UrLOUUNqkMcyWKTZrUFXKQ5Y0DtrFRjCEkIy5ndwCMotThoaawbBpHdMooqLUSQ5exNQRozcoGZcsJZNG/SUnzZ2DdNd4Ca4YZbboBIxJWVJWgBN1KNnD1dw71HKGBhpZSRwy7Zcjli35ixAckChcbRSViyEsogpe9X0Ap6N+8ExWASohUtQzJ+IEBzRywOo6tWC+fQMkW/BKQC/wAL2SU+vAWs8MJky1gErIa1TQa1TQh6XEDlShlJAOYB/wBId+n3ygOCSsqIAy0UaqAG1G3PgYT/ACDf0MEAAF87Nmsq/wCnh9zFMPKXLJXkV3ZcVA+I14iSachl0h7snEpQT3asyqllqzB2e4BZmMNq7TM0BK0gF2SQM7kVoTQH7aJubW1FoxXNmKuYostSCpOYB0guNajYXuaw4ZlUpTMSQzEPxcNHYh1Ox84ZUqWqqFlQD0zZS+YAhqZTV7Va0UVh5alJUlIUTm4w4Kb01FS+mvjCuSYyjXYIyUunJcliHIGbmjLttyvBZcqYnMCnOliooADs9GahuKuGgKsKc6SmWhRLDOaiUU0cslWv+zHk0OInGvEHqDlBS5J5gXINIDYUjORNehAQKu6qvdiEki/S0EzFKMyRLU5+IhbWLXJcvrakdxfZ6XKkyzmuw+JjqU08rvC8yROUAlDAJNc2cKY1fMBoTpyhtnwJuhzEhRylSglSgGSwyhrO4YOxs7xztGUE3IYpqQFNfmA3LTnGdipxfLNYMCHJUfIU+cKKx+Z2KV20Itaj3howbFnNbjaZ3CyWuWOVQ12DvpFMPiDmZYDk1KQoFrk3AemwoLwPD4dayVJzJCasAr4jUAMSCdekWR2csLExctRLvmcIro4JoTbS9jFPtViRtjpwoCVHMog1fqTqVU/mscw2BGZ2NKZVOpLMKn11Njs8XV2n3ZUkgAuSEkqKrA1q3qYTV2pJVmCgkHKyqKz0Y1rVmA0hEpsrcUVxhWCoJyIZuB0oDEPZq2v/ABHTOSEIUAHYuQkVIPiCeVdIUkYrDpmZgVVuHfkSXdwdmpC87FB1ZT+Z7v7gC0WUL2Jt0Pq7QASQpKku/ECoEAtybza94UXi1FeUTVMUsSoA0HO9aUhMYkoJOfNmBDCtT6AiF8R2hlVwivMfvWKqHoytm2JaggFT5CSlmlpG/CVFyXG3jHZU5TZVhw1CSlw7H8xbwoecJSseJgIYO3/IA2LFvMmFV4soIBCkFPi45beBgYN7GN+Ri05TwJJD61SdNCb7PAziA4LJJqC+YkeIUDtVtIy5E8TOIuz1Lqts/wA62hSbjFOx6OFHzveMtPc272Ned2gCkpKEgnUEgNrQVzPVztAkTz8PEKXBDjqNa61jKTjGuHPQweTjlFLkUGr15sTfSKYUK4s15ctRDmgSHKk5vhcB6DUkCLysSSOFTgEjUvvRqBuQjEl4tSz8QF2JDjxD08IIcUtNiCKOmlGsUg+8bAGPQ1NIBPED/wDv6gxIh7SzVrX71iQ1sni/RpTcQiVQTFqKjYF0nUVqa0imJBSxSlQCq3o//BDlt+fhDywgJKCTmOoJcOLry0uDYGEZE0pOVa5hc0dwQBsoM4JeOJO9y7VMJOwlld2FqYCo4Gu5JDvyDRXGS8wAQzahGUtW4GV26UgnZ+KCZlcQlSSWuskB2bLa2hgw7RSqWVKUkOwqAQ7HhBZ2NL2gW0+DUmgUvBEHiAGWpFOlQ7A11GsV/t0pSVlC0PRksQoudSlWp5RfEBYTxoSAWYXf/Yu7F9GHs+filrChLUkAAPrUs92c156Q0U5dibRKS8aoBSClCRmBSHKVg6KBvSgY6NSkLL/qCeF8KzoCCEuSDcqAqIqqQXdjS+WvrD8zssZCpQLhqEEmofekWxguQrUoZ7P/AKnISAoJzGlGBdrvqTXzjuK/qNCkhMtWUqfMzA11fK/lGWnsyYECYUoyUIdSKPaju8VGDCWOdnulKwlhrUivg/WJ+PTu0Pk+GaC0iaopDGlSxUQ1ya33MGwyVSyUCWoEkKcVQQbOSeA838o5h53F3ac4SQlTh3LHn8Qb7tF8VKUpbUCknRRoCeHMDQC1gPoj9dCRdbgMV2jiC6ElactC5ALveqmApQe8G7Oxc9KXmLBCHAzJq4LtnqC78+kKr7NmIpmVUu7S3cUfM9VVENSMApc2qgtmLlfEW1ZmAoaGA8a6KJvoN2l/U/euoSzLLEBYASOYbLQgtYwsn+o+JikhgGIVemzAfzF8ZhFIJKMpSPiSsM9KqYgJUNaVtGCmYJi+FIT/AKpBL9BX9oaGnBrgDlJtj07GGbmDJDu9QxLbCEcJJCMwUvK40Ab3f0hydLGU5UNlINWcAUNm8ucclSyonKQRUt0DmjWYPF0lVIjkUwXac2TNKSslCqE1q9v4Maw7Tmy6OAFH4svlahtyvAcLgxO4Vkp/2SzDbM+jwCQFBJSo5mNAWPkTaEcIyfBnqOr4KY7E5yeLKoituIirqLO536R58FLuY0p0vMolLuD90iS8GQDwUNiRFopR2KRkktwktEopoSdeY0MCmYdCrFSa61p4F4MmQGHCA9KAgE+0BnJSktVxvV4wqe+wrP4ZhAKaUe79DBklg4yl7pU2nXWOYgJU1ADfaGJKEzGzJtsWp4Qw7exzDgFBCkgB34Q5rSgeFsZh1MTmKk7H5CCTkMLNVwK+944Z1LZlXJf9oCAru0cwU85S21aWA35VgswIBBo1xt5Ggg2A7RqAo5cxYnKSwN/415x3FzEoplSbsoISxHMaeQMC96M+Si8OhYBfrUMPvrAZ6soyhmGxvzg8qYO7rQCrMBpsOvrA5EvvTkyuS7NyBLekZOuQLkXw0vi1IZx/MdmSlOTlPWzCw5RdUlSSQQRlvcNs8GwOJNWTqDQsSUu2mgJLe9IZy9DNu7Ap7PU1M3kIkSdNm5i2ZtHFfF4kC2H7vYyjClYWoTFAJZjYObDNSv7wdZQcv+bMG4ncKcdAc3Ixt4rspc5KWUiXqJdCzB1HMKv9W6pn+lwlQzLDXV+Ubskm5iC1IvlgcX2KdnyETMUFAZUh1JTYEpDioatIBJwcwJyHIEvmcMou3Lld9o1v7cnKFS0rLafFTSoaE50nuyUt4A+dw4MFO3sI5uqOTlO+aeDYDhU7Go0ZrWgk+cvILFqBkkvR3dw3SLSMTIzJC5RSLBwTRzqSDcmrUjexGCElX+JCSo/G61OFChTlNWB9rROUsdq/YKje553DSRNJzIUkgE8Ibi0oT1NK0Ma2FwCndThIIfMOFRIainzgsLVinZ2JM1ZMsKYJ1AAAdqNT8xN4XRPVKmKSvVLqTootYk0Z7GsLJyk2gpJbnZUtCVlOaSU8TfmINcpAIepY1hTDBZXlQmWCDxd6EMC5codNALsDpA8HiJ5mAy8yA7hKSUggVIcAA0e8PS5E1XeFc8ILqoog8IerkuLQWseRkO9qYKayl94kfkJIumoSc1w9yADU6waR2S6QF5VqArT8oU7BgAK6irmFcGhaHljMu35xlWo0JCgK8tYrOx/dEkiWpQBSpISAZZNqlyrXTXpEKk/tRS0txrClCFZQop4SUlVQalTBVwbCo0G8YsntbulLGVKiSS9wHNQKvsXDWgaMct30N2pfQCwEEVggpZchNQVKZyEvUs4cgaUeLx0kryIPVtpFPx+dSipCAEpzUzvRgkOVFhmUIvM7SkSyOFZUCM1A54b5gp76avElkBM3LbhyhZCnGYfFQB2APUQlj1qUycoHRIF9zr5w6im6Mpbj03tmSrLlQouWIautQxpwlqbeEaXZmAlpnEkKUgKUkixAUkodgAAzvraMbB9kpljvFLBoKJUArcgODpciNbs3tmTKQ/EAXo5KivSrDQkOdjEp2lUCixvcB2lImSCZfCsBw9GBtnHPVukZnfoY8RDWzVJNrgW8IaV2os1FK1qouOdW5aWhTEEKWfT+CYvpprk521ddCSlAFwSd/wCLxYYg5RsH8Y6rDANmEXlSkkEG2kWGbRT8SSOrm/hAJkx9PrGhOwyQAnhfKC4NQ+h0d+Woji+ylhIOV0jnclvk0LkgppMyzMBFLxZE70hlWAymqT9/t7xY4cEuHAHKltYa0O5xKTcW6S7FoVloKnYGz3va25qG3jQQqWzZR/0Sf4i8nHS5ZTLMpS1zCySiqw/CEpDsSokaPteFt9I0GrpISTLCKPmOoFgdgdettnvHEYZZT3lCkEA1sSCRTZgawxhey55mZfwmKN2CZRzEJUUGhH6xl684awWNnJXLSMPNaaCtCFIYTEgF1Bbh0gO6nYAHaC1JcIpi7K9kSJgmCYh5mTM4BscpD9K3Zvmxg8RmlKbhUk/CmgKSybgl6UrUvFZuLUEKWnDYhOWaZZoGSrhTlYEHMFFrXUBQmpFT56VTEjDzuAJUvgRmSliqi3NSEqNHLIVsWk4Tl0LjL0L9p4uZNJQlAKWSkkJpwDKDmtQc9Iz8hTdClNpxMfFJ9QY18bNVN7lKcJOzTUZgpRHGEjMSKgJSEqSakOFJJuIxMZh1iX3qsOtKHKXKRQglOpcDMFJc0dJFw0UhCVVVDYssvFF//j88x9c0SEUBRAICWPIRIakbFH0X8eVCy3KcpGYUoWIJsoj5wtKlBIBzu1RmSC3J4kSOGq2ROUm+Q8mb3oULGwWl6Ka1W+loa7PkOjOXVQVJ4i16gBh1fxiRIXUVbIEJPkTxshOJWeES8pKgTUsbJceFWptCkmZkSvMSSC2Usbkh31cito7Eikf09bAe8cuzW/p+YiZMRmSARy4WepCQX1GvhGRjcKrIFFIUopBoycodm5tS28SJCL7dSkD+bTt/+4K/00hSlKYggMHsXNw+zUgHaaUFaxmdVQQl6bEkht7bxIkUW+qzP+QpIwzKCg9GNS9oKnApVMZRP6i2lMxd9uUSJDOT3JLcZ7QTLWlOWUGAYMcuVNLgAOos5O5hYyEFOYOHuNP4jsSAtlsCTcuTR7J7kyZiCOJRS1waV+IA0cnzhRPZq1mYXolSlKSaBKX0yvZyGD6RIkQcnFujpilJJMSxshIISTmDDRq+4tFZcmWaZTTn42jsSOtcHK+C6pIQWAFwIpOweUlxQfdI7EjJvYRumAnSXZh57RJeEcuKRIkO3SsbJkVLIVUaHW24h/s/EZHJLJLA3NDyBo0SJEp7oaL3TGMSmUcy3mLD8SaBqtR/FjAJc6QDkWhSWJ2NK6PVuukciRFK9rOhdug6v6eQoHulbZXGl/YvGJ2l/Tc5K5c6UEqykKJdgFAukEEubaRIkTjrzgy6ikskNo7ZWJmQ4NBQhQUJapgP+QLnKdSikhSXxCwzAgBLKBBJJju1piUolLwaEoQFISEzQCELk93OGYJuokTHLsQKEODyJHb9RK0hFqvcBN7bxCXWZCBMMzOlWd0hBnoxARkuWmShxPZxWhHJGLU0zJhAGld3KPfcUpBK1LYlJBKlTC5YEJoCHJMiRvqJVYz1GRWPmqyIVh0lKpZE0CaxmOiTLdKm/wAbdxLLVqVaEAI9o9pqnyVo7gImTJqps1aZlFqUtSgCkgnKnMwSFNckEl4kSGjryZvI6sFhsAciXAdhvHYkSJOTs5XN2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Tree>
  </p:cSld>
  <p:clrMapOvr>
    <a:masterClrMapping/>
  </p:clrMapOvr>
  <p:transition spd="med">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CA" dirty="0" smtClean="0"/>
              <a:t>Wave Decay Factors</a:t>
            </a:r>
            <a:endParaRPr lang="en-CA" dirty="0"/>
          </a:p>
        </p:txBody>
      </p:sp>
      <p:pic>
        <p:nvPicPr>
          <p:cNvPr id="6" name="Content Placeholder 5" descr="Depth.png"/>
          <p:cNvPicPr>
            <a:picLocks noGrp="1" noChangeAspect="1"/>
          </p:cNvPicPr>
          <p:nvPr>
            <p:ph sz="half" idx="1"/>
          </p:nvPr>
        </p:nvPicPr>
        <p:blipFill>
          <a:blip r:embed="rId2" cstate="print"/>
          <a:stretch>
            <a:fillRect/>
          </a:stretch>
        </p:blipFill>
        <p:spPr>
          <a:xfrm>
            <a:off x="381000" y="1447799"/>
            <a:ext cx="4038600" cy="5353249"/>
          </a:xfrm>
        </p:spPr>
      </p:pic>
      <p:pic>
        <p:nvPicPr>
          <p:cNvPr id="7" name="Content Placeholder 6" descr="Landuse.png"/>
          <p:cNvPicPr>
            <a:picLocks noGrp="1" noChangeAspect="1"/>
          </p:cNvPicPr>
          <p:nvPr>
            <p:ph sz="half" idx="2"/>
          </p:nvPr>
        </p:nvPicPr>
        <p:blipFill>
          <a:blip r:embed="rId3" cstate="print"/>
          <a:stretch>
            <a:fillRect/>
          </a:stretch>
        </p:blipFill>
        <p:spPr>
          <a:xfrm>
            <a:off x="4800600" y="1447800"/>
            <a:ext cx="4038600" cy="5353249"/>
          </a:xfrm>
        </p:spPr>
      </p:pic>
      <p:sp>
        <p:nvSpPr>
          <p:cNvPr id="3" name="Slide Number Placeholder 2"/>
          <p:cNvSpPr>
            <a:spLocks noGrp="1"/>
          </p:cNvSpPr>
          <p:nvPr>
            <p:ph type="sldNum" sz="quarter" idx="12"/>
          </p:nvPr>
        </p:nvSpPr>
        <p:spPr/>
        <p:txBody>
          <a:bodyPr/>
          <a:lstStyle/>
          <a:p>
            <a:pPr>
              <a:defRPr/>
            </a:pPr>
            <a:fld id="{383F26A4-A447-4A6A-BDE0-F13EDBF7A8AF}" type="slidenum">
              <a:rPr lang="en-US" smtClean="0"/>
              <a:pPr>
                <a:defRPr/>
              </a:pPr>
              <a:t>26</a:t>
            </a:fld>
            <a:endParaRPr lang="en-US"/>
          </a:p>
        </p:txBody>
      </p:sp>
    </p:spTree>
  </p:cSld>
  <p:clrMapOvr>
    <a:masterClrMapping/>
  </p:clrMapOvr>
  <p:transition spd="med">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CA" sz="3200" dirty="0" smtClean="0"/>
              <a:t>Lake Manitoba Wave Decay</a:t>
            </a:r>
            <a:endParaRPr lang="en-CA" sz="3200" dirty="0"/>
          </a:p>
        </p:txBody>
      </p:sp>
      <p:pic>
        <p:nvPicPr>
          <p:cNvPr id="7" name="Content Placeholder 6" descr="Wave decay.png"/>
          <p:cNvPicPr>
            <a:picLocks noGrp="1" noChangeAspect="1"/>
          </p:cNvPicPr>
          <p:nvPr>
            <p:ph sz="half" idx="1"/>
          </p:nvPr>
        </p:nvPicPr>
        <p:blipFill>
          <a:blip r:embed="rId2" cstate="print"/>
          <a:stretch>
            <a:fillRect/>
          </a:stretch>
        </p:blipFill>
        <p:spPr>
          <a:xfrm>
            <a:off x="304800" y="1403747"/>
            <a:ext cx="4114800" cy="5454253"/>
          </a:xfrm>
        </p:spPr>
      </p:pic>
      <p:sp>
        <p:nvSpPr>
          <p:cNvPr id="3" name="Slide Number Placeholder 2"/>
          <p:cNvSpPr>
            <a:spLocks noGrp="1"/>
          </p:cNvSpPr>
          <p:nvPr>
            <p:ph type="sldNum" sz="quarter" idx="12"/>
          </p:nvPr>
        </p:nvSpPr>
        <p:spPr/>
        <p:txBody>
          <a:bodyPr/>
          <a:lstStyle/>
          <a:p>
            <a:pPr>
              <a:defRPr/>
            </a:pPr>
            <a:fld id="{383F26A4-A447-4A6A-BDE0-F13EDBF7A8AF}" type="slidenum">
              <a:rPr lang="en-US" smtClean="0"/>
              <a:pPr>
                <a:defRPr/>
              </a:pPr>
              <a:t>27</a:t>
            </a:fld>
            <a:endParaRPr lang="en-US"/>
          </a:p>
        </p:txBody>
      </p:sp>
      <p:pic>
        <p:nvPicPr>
          <p:cNvPr id="10" name="Content Placeholder 9" descr="LM FPL.png"/>
          <p:cNvPicPr>
            <a:picLocks noGrp="1" noChangeAspect="1"/>
          </p:cNvPicPr>
          <p:nvPr>
            <p:ph sz="half" idx="2"/>
          </p:nvPr>
        </p:nvPicPr>
        <p:blipFill>
          <a:blip r:embed="rId3" cstate="print"/>
          <a:stretch>
            <a:fillRect/>
          </a:stretch>
        </p:blipFill>
        <p:spPr>
          <a:xfrm>
            <a:off x="4724400" y="1403747"/>
            <a:ext cx="4114800" cy="5454253"/>
          </a:xfrm>
        </p:spPr>
      </p:pic>
    </p:spTree>
  </p:cSld>
  <p:clrMapOvr>
    <a:masterClrMapping/>
  </p:clrMapOvr>
  <p:transition spd="med">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Data Availability</a:t>
            </a:r>
            <a:endParaRPr lang="en-CA" dirty="0"/>
          </a:p>
        </p:txBody>
      </p:sp>
      <p:sp>
        <p:nvSpPr>
          <p:cNvPr id="5" name="Slide Number Placeholder 4"/>
          <p:cNvSpPr>
            <a:spLocks noGrp="1"/>
          </p:cNvSpPr>
          <p:nvPr>
            <p:ph type="sldNum" sz="quarter" idx="12"/>
          </p:nvPr>
        </p:nvSpPr>
        <p:spPr/>
        <p:txBody>
          <a:bodyPr/>
          <a:lstStyle/>
          <a:p>
            <a:pPr>
              <a:defRPr/>
            </a:pPr>
            <a:fld id="{8E056492-4D37-4119-8904-83AF3F884DEC}" type="slidenum">
              <a:rPr lang="en-US" smtClean="0"/>
              <a:pPr>
                <a:defRPr/>
              </a:pPr>
              <a:t>28</a:t>
            </a:fld>
            <a:endParaRPr lang="en-US"/>
          </a:p>
        </p:txBody>
      </p:sp>
      <p:pic>
        <p:nvPicPr>
          <p:cNvPr id="8" name="Picture 7" descr="recorder and weather station.png"/>
          <p:cNvPicPr>
            <a:picLocks noChangeAspect="1"/>
          </p:cNvPicPr>
          <p:nvPr/>
        </p:nvPicPr>
        <p:blipFill>
          <a:blip r:embed="rId2" cstate="print"/>
          <a:stretch>
            <a:fillRect/>
          </a:stretch>
        </p:blipFill>
        <p:spPr>
          <a:xfrm>
            <a:off x="1974464" y="1"/>
            <a:ext cx="5188336" cy="6877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800" dirty="0" smtClean="0">
                <a:solidFill>
                  <a:schemeClr val="tx1">
                    <a:lumMod val="95000"/>
                    <a:lumOff val="5000"/>
                  </a:schemeClr>
                </a:solidFill>
              </a:rPr>
              <a:t>FPL Standard</a:t>
            </a:r>
            <a:endParaRPr lang="en-CA" sz="4800" dirty="0">
              <a:solidFill>
                <a:schemeClr val="tx1">
                  <a:lumMod val="95000"/>
                  <a:lumOff val="5000"/>
                </a:schemeClr>
              </a:solidFill>
            </a:endParaRPr>
          </a:p>
        </p:txBody>
      </p:sp>
      <p:sp>
        <p:nvSpPr>
          <p:cNvPr id="10" name="Content Placeholder 9"/>
          <p:cNvSpPr>
            <a:spLocks noGrp="1"/>
          </p:cNvSpPr>
          <p:nvPr>
            <p:ph idx="1"/>
          </p:nvPr>
        </p:nvSpPr>
        <p:spPr>
          <a:xfrm>
            <a:off x="1066800" y="1981200"/>
            <a:ext cx="7772400" cy="1371600"/>
          </a:xfrm>
        </p:spPr>
        <p:txBody>
          <a:bodyPr/>
          <a:lstStyle/>
          <a:p>
            <a:pPr>
              <a:buFont typeface="Wingdings" pitchFamily="2" charset="2"/>
              <a:buChar char="§"/>
            </a:pPr>
            <a:r>
              <a:rPr lang="en-CA" b="1" dirty="0" smtClean="0">
                <a:solidFill>
                  <a:srgbClr val="0070C0"/>
                </a:solidFill>
              </a:rPr>
              <a:t>100-year flood level</a:t>
            </a:r>
          </a:p>
          <a:p>
            <a:pPr>
              <a:buFont typeface="Wingdings" pitchFamily="2" charset="2"/>
              <a:buChar char="§"/>
            </a:pPr>
            <a:r>
              <a:rPr lang="en-CA" b="1" dirty="0" smtClean="0">
                <a:solidFill>
                  <a:srgbClr val="0070C0"/>
                </a:solidFill>
              </a:rPr>
              <a:t>Historic flood level</a:t>
            </a:r>
            <a:endParaRPr lang="en-CA" dirty="0" smtClean="0">
              <a:solidFill>
                <a:srgbClr val="0070C0"/>
              </a:solidFill>
            </a:endParaRPr>
          </a:p>
        </p:txBody>
      </p:sp>
      <p:grpSp>
        <p:nvGrpSpPr>
          <p:cNvPr id="7" name="Group 6"/>
          <p:cNvGrpSpPr/>
          <p:nvPr/>
        </p:nvGrpSpPr>
        <p:grpSpPr>
          <a:xfrm>
            <a:off x="5029200" y="2286000"/>
            <a:ext cx="2212065" cy="685800"/>
            <a:chOff x="5029200" y="2286000"/>
            <a:chExt cx="2212065" cy="685800"/>
          </a:xfrm>
        </p:grpSpPr>
        <p:sp>
          <p:nvSpPr>
            <p:cNvPr id="20" name="TextBox 19"/>
            <p:cNvSpPr txBox="1"/>
            <p:nvPr/>
          </p:nvSpPr>
          <p:spPr>
            <a:xfrm>
              <a:off x="5562600" y="2286000"/>
              <a:ext cx="1678665" cy="523220"/>
            </a:xfrm>
            <a:prstGeom prst="rect">
              <a:avLst/>
            </a:prstGeom>
            <a:noFill/>
          </p:spPr>
          <p:txBody>
            <a:bodyPr wrap="none" rtlCol="0">
              <a:spAutoFit/>
            </a:bodyPr>
            <a:lstStyle/>
            <a:p>
              <a:r>
                <a:rPr lang="en-CA" sz="2800" dirty="0" smtClean="0">
                  <a:solidFill>
                    <a:srgbClr val="0000FF"/>
                  </a:solidFill>
                </a:rPr>
                <a:t>Maximum</a:t>
              </a:r>
              <a:endParaRPr lang="en-CA" sz="2800" dirty="0">
                <a:solidFill>
                  <a:srgbClr val="0000FF"/>
                </a:solidFill>
              </a:endParaRPr>
            </a:p>
          </p:txBody>
        </p:sp>
        <p:sp>
          <p:nvSpPr>
            <p:cNvPr id="11" name="Right Brace 10"/>
            <p:cNvSpPr/>
            <p:nvPr/>
          </p:nvSpPr>
          <p:spPr bwMode="auto">
            <a:xfrm>
              <a:off x="5029200" y="2286000"/>
              <a:ext cx="381000" cy="68580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grpSp>
      <p:sp>
        <p:nvSpPr>
          <p:cNvPr id="6" name="Rectangle 5"/>
          <p:cNvSpPr/>
          <p:nvPr/>
        </p:nvSpPr>
        <p:spPr>
          <a:xfrm>
            <a:off x="1143000" y="3733800"/>
            <a:ext cx="7086600" cy="2062103"/>
          </a:xfrm>
          <a:prstGeom prst="rect">
            <a:avLst/>
          </a:prstGeom>
        </p:spPr>
        <p:txBody>
          <a:bodyPr wrap="square">
            <a:spAutoFit/>
          </a:bodyPr>
          <a:lstStyle/>
          <a:p>
            <a:pPr>
              <a:buFont typeface="Arial" pitchFamily="34" charset="0"/>
              <a:buChar char="•"/>
            </a:pPr>
            <a:r>
              <a:rPr lang="en-CA" sz="3200" b="1" dirty="0" smtClean="0">
                <a:solidFill>
                  <a:schemeClr val="tx1">
                    <a:lumMod val="95000"/>
                    <a:lumOff val="5000"/>
                  </a:schemeClr>
                </a:solidFill>
              </a:rPr>
              <a:t>Tier-1 city		500-year</a:t>
            </a:r>
          </a:p>
          <a:p>
            <a:pPr>
              <a:buFont typeface="Arial" pitchFamily="34" charset="0"/>
              <a:buChar char="•"/>
            </a:pPr>
            <a:r>
              <a:rPr lang="en-CA" sz="3200" b="1" dirty="0" smtClean="0">
                <a:solidFill>
                  <a:schemeClr val="tx1">
                    <a:lumMod val="95000"/>
                    <a:lumOff val="5000"/>
                  </a:schemeClr>
                </a:solidFill>
              </a:rPr>
              <a:t>Tier-2 city		300-year</a:t>
            </a:r>
          </a:p>
          <a:p>
            <a:pPr>
              <a:buFont typeface="Arial" pitchFamily="34" charset="0"/>
              <a:buChar char="•"/>
            </a:pPr>
            <a:r>
              <a:rPr lang="en-CA" sz="3200" b="1" dirty="0" smtClean="0">
                <a:solidFill>
                  <a:schemeClr val="tx1">
                    <a:lumMod val="95000"/>
                    <a:lumOff val="5000"/>
                  </a:schemeClr>
                </a:solidFill>
              </a:rPr>
              <a:t>Tier-3 city		200-year</a:t>
            </a:r>
          </a:p>
          <a:p>
            <a:pPr>
              <a:buFont typeface="Arial" pitchFamily="34" charset="0"/>
              <a:buChar char="•"/>
            </a:pPr>
            <a:r>
              <a:rPr lang="en-CA" sz="3200" b="1" dirty="0" smtClean="0">
                <a:solidFill>
                  <a:schemeClr val="tx1">
                    <a:lumMod val="95000"/>
                    <a:lumOff val="5000"/>
                  </a:schemeClr>
                </a:solidFill>
              </a:rPr>
              <a:t>Tier-4 city		100-year</a:t>
            </a:r>
            <a:endParaRPr lang="en-CA" sz="3200" dirty="0">
              <a:solidFill>
                <a:schemeClr val="tx1">
                  <a:lumMod val="95000"/>
                  <a:lumOff val="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227B089-7EA9-4DB7-B31E-9E468973D821}" type="slidenum">
              <a:rPr lang="en-US" smtClean="0"/>
              <a:pPr>
                <a:defRPr/>
              </a:pPr>
              <a:t>3</a:t>
            </a:fld>
            <a:endParaRPr lang="en-US"/>
          </a:p>
        </p:txBody>
      </p:sp>
      <p:grpSp>
        <p:nvGrpSpPr>
          <p:cNvPr id="12" name="Group 11"/>
          <p:cNvGrpSpPr/>
          <p:nvPr/>
        </p:nvGrpSpPr>
        <p:grpSpPr>
          <a:xfrm>
            <a:off x="4267200" y="0"/>
            <a:ext cx="4876800" cy="6858000"/>
            <a:chOff x="4267200" y="0"/>
            <a:chExt cx="4876800" cy="6858000"/>
          </a:xfrm>
        </p:grpSpPr>
        <p:pic>
          <p:nvPicPr>
            <p:cNvPr id="5" name="Picture 4" descr="Manitoba lakes.png"/>
            <p:cNvPicPr>
              <a:picLocks noChangeAspect="1"/>
            </p:cNvPicPr>
            <p:nvPr/>
          </p:nvPicPr>
          <p:blipFill>
            <a:blip r:embed="rId2" cstate="print"/>
            <a:stretch>
              <a:fillRect/>
            </a:stretch>
          </p:blipFill>
          <p:spPr>
            <a:xfrm>
              <a:off x="4267200" y="0"/>
              <a:ext cx="48768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ular Callout 5"/>
            <p:cNvSpPr/>
            <p:nvPr/>
          </p:nvSpPr>
          <p:spPr bwMode="auto">
            <a:xfrm>
              <a:off x="7984913" y="5791200"/>
              <a:ext cx="1159087" cy="533400"/>
            </a:xfrm>
            <a:prstGeom prst="wedgeRoundRectCallout">
              <a:avLst>
                <a:gd name="adj1" fmla="val -58585"/>
                <a:gd name="adj2" fmla="val -95060"/>
                <a:gd name="adj3" fmla="val 16667"/>
              </a:avLst>
            </a:prstGeom>
            <a:no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CA" sz="1600" b="0" i="0" u="none" strike="noStrike" cap="none" normalizeH="0" baseline="0" dirty="0" smtClean="0">
                  <a:ln>
                    <a:noFill/>
                  </a:ln>
                  <a:solidFill>
                    <a:schemeClr val="tx1"/>
                  </a:solidFill>
                  <a:effectLst/>
                  <a:latin typeface="Times" charset="0"/>
                </a:rPr>
                <a:t>Red River Floodway</a:t>
              </a:r>
            </a:p>
          </p:txBody>
        </p:sp>
        <p:sp>
          <p:nvSpPr>
            <p:cNvPr id="7" name="Rounded Rectangular Callout 6"/>
            <p:cNvSpPr/>
            <p:nvPr/>
          </p:nvSpPr>
          <p:spPr bwMode="auto">
            <a:xfrm>
              <a:off x="4876800" y="4495800"/>
              <a:ext cx="1329690" cy="533400"/>
            </a:xfrm>
            <a:prstGeom prst="wedgeRoundRectCallout">
              <a:avLst>
                <a:gd name="adj1" fmla="val 114769"/>
                <a:gd name="adj2" fmla="val 85999"/>
                <a:gd name="adj3" fmla="val 16667"/>
              </a:avLst>
            </a:prstGeom>
            <a:no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CA" sz="1600" b="0" i="0" u="none" strike="noStrike" cap="none" normalizeH="0" baseline="0" dirty="0" smtClean="0">
                  <a:ln>
                    <a:noFill/>
                  </a:ln>
                  <a:solidFill>
                    <a:schemeClr val="tx1"/>
                  </a:solidFill>
                  <a:effectLst/>
                  <a:latin typeface="Times" charset="0"/>
                </a:rPr>
                <a:t>Portage Diversion</a:t>
              </a:r>
            </a:p>
          </p:txBody>
        </p:sp>
        <p:sp>
          <p:nvSpPr>
            <p:cNvPr id="8" name="Rounded Rectangular Callout 7"/>
            <p:cNvSpPr/>
            <p:nvPr/>
          </p:nvSpPr>
          <p:spPr bwMode="auto">
            <a:xfrm>
              <a:off x="7786652" y="914400"/>
              <a:ext cx="1221035" cy="533400"/>
            </a:xfrm>
            <a:prstGeom prst="wedgeRoundRectCallout">
              <a:avLst>
                <a:gd name="adj1" fmla="val -95182"/>
                <a:gd name="adj2" fmla="val -70021"/>
                <a:gd name="adj3" fmla="val 16667"/>
              </a:avLst>
            </a:prstGeom>
            <a:no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CA" sz="1600" b="0" i="0" u="none" strike="noStrike" cap="none" normalizeH="0" baseline="0" dirty="0" err="1" smtClean="0">
                  <a:ln>
                    <a:noFill/>
                  </a:ln>
                  <a:solidFill>
                    <a:schemeClr val="tx1"/>
                  </a:solidFill>
                  <a:effectLst/>
                  <a:latin typeface="Times" charset="0"/>
                </a:rPr>
                <a:t>Jenpeg</a:t>
              </a:r>
              <a:r>
                <a:rPr kumimoji="0" lang="en-CA" sz="1600" b="0" i="0" u="none" strike="noStrike" cap="none" normalizeH="0" baseline="0" dirty="0" smtClean="0">
                  <a:ln>
                    <a:noFill/>
                  </a:ln>
                  <a:solidFill>
                    <a:schemeClr val="tx1"/>
                  </a:solidFill>
                  <a:effectLst/>
                  <a:latin typeface="Times" charset="0"/>
                </a:rPr>
                <a:t> </a:t>
              </a:r>
              <a:r>
                <a:rPr lang="en-CA" sz="1600" dirty="0" smtClean="0">
                  <a:latin typeface="Times" charset="0"/>
                </a:rPr>
                <a:t>H</a:t>
              </a:r>
              <a:r>
                <a:rPr kumimoji="0" lang="en-CA" sz="1600" b="0" i="0" u="none" strike="noStrike" cap="none" normalizeH="0" baseline="0" dirty="0" smtClean="0">
                  <a:ln>
                    <a:noFill/>
                  </a:ln>
                  <a:solidFill>
                    <a:schemeClr val="tx1"/>
                  </a:solidFill>
                  <a:effectLst/>
                  <a:latin typeface="Times" charset="0"/>
                </a:rPr>
                <a:t>ydro Dam</a:t>
              </a:r>
            </a:p>
          </p:txBody>
        </p:sp>
      </p:grpSp>
      <p:sp>
        <p:nvSpPr>
          <p:cNvPr id="10" name="Content Placeholder 12"/>
          <p:cNvSpPr txBox="1">
            <a:spLocks/>
          </p:cNvSpPr>
          <p:nvPr/>
        </p:nvSpPr>
        <p:spPr>
          <a:xfrm>
            <a:off x="0" y="1219200"/>
            <a:ext cx="4191000" cy="5638800"/>
          </a:xfrm>
          <a:prstGeom prst="rect">
            <a:avLst/>
          </a:prstGeom>
        </p:spPr>
        <p:txBody>
          <a:bodyPr/>
          <a:lstStyle/>
          <a:p>
            <a:pPr marL="342900" indent="-342900" eaLnBrk="0" hangingPunct="0">
              <a:spcBef>
                <a:spcPct val="20000"/>
              </a:spcBef>
              <a:buFont typeface="Arial" pitchFamily="34" charset="0"/>
              <a:buChar char="•"/>
              <a:defRPr/>
            </a:pPr>
            <a:r>
              <a:rPr kumimoji="0" lang="en-CA" sz="2800" b="0" i="0" u="none" strike="noStrike" kern="0" cap="none" spc="0" normalizeH="0" baseline="0" noProof="0" dirty="0" smtClean="0">
                <a:ln>
                  <a:noFill/>
                </a:ln>
                <a:solidFill>
                  <a:schemeClr val="tx1"/>
                </a:solidFill>
                <a:effectLst/>
                <a:uLnTx/>
                <a:uFillTx/>
                <a:latin typeface="+mn-lt"/>
                <a:ea typeface="+mn-ea"/>
                <a:cs typeface="+mn-cs"/>
              </a:rPr>
              <a:t>A Flood </a:t>
            </a:r>
            <a:r>
              <a:rPr kumimoji="0" lang="en-CA" sz="2800" b="0" i="0" u="none" strike="noStrike" kern="0" cap="none" spc="0" normalizeH="0" baseline="0" noProof="0" dirty="0" smtClean="0">
                <a:ln>
                  <a:noFill/>
                </a:ln>
                <a:solidFill>
                  <a:schemeClr val="tx1"/>
                </a:solidFill>
                <a:effectLst/>
                <a:uLnTx/>
                <a:uFillTx/>
                <a:latin typeface="+mn-lt"/>
                <a:ea typeface="+mn-ea"/>
                <a:cs typeface="+mn-cs"/>
              </a:rPr>
              <a:t>Protection Level is a building level</a:t>
            </a:r>
            <a:r>
              <a:rPr kumimoji="0" lang="en-CA" sz="2800" b="0" i="0" u="none" strike="noStrike" kern="0" cap="none" spc="0" normalizeH="0" noProof="0" dirty="0" smtClean="0">
                <a:ln>
                  <a:noFill/>
                </a:ln>
                <a:solidFill>
                  <a:schemeClr val="tx1"/>
                </a:solidFill>
                <a:effectLst/>
                <a:uLnTx/>
                <a:uFillTx/>
                <a:latin typeface="+mn-lt"/>
                <a:ea typeface="+mn-ea"/>
                <a:cs typeface="+mn-cs"/>
              </a:rPr>
              <a:t> for </a:t>
            </a:r>
            <a:r>
              <a:rPr kumimoji="0" lang="en-CA" sz="2800" b="0" i="0" u="none" strike="noStrike" kern="0" cap="none" spc="0" normalizeH="0" baseline="0" noProof="0" dirty="0" smtClean="0">
                <a:ln>
                  <a:noFill/>
                </a:ln>
                <a:solidFill>
                  <a:schemeClr val="tx1"/>
                </a:solidFill>
                <a:effectLst/>
                <a:uLnTx/>
                <a:uFillTx/>
                <a:latin typeface="+mn-lt"/>
                <a:ea typeface="+mn-ea"/>
                <a:cs typeface="+mn-cs"/>
              </a:rPr>
              <a:t>properties/dikes around a </a:t>
            </a:r>
            <a:r>
              <a:rPr kumimoji="0" lang="en-CA" sz="2800" b="0" i="0" u="none" strike="noStrike" kern="0" cap="none" spc="0" normalizeH="0" baseline="0" noProof="0" dirty="0" err="1" smtClean="0">
                <a:ln>
                  <a:noFill/>
                </a:ln>
                <a:solidFill>
                  <a:schemeClr val="tx1"/>
                </a:solidFill>
                <a:effectLst/>
                <a:uLnTx/>
                <a:uFillTx/>
                <a:latin typeface="+mn-lt"/>
                <a:ea typeface="+mn-ea"/>
                <a:cs typeface="+mn-cs"/>
              </a:rPr>
              <a:t>waterbody</a:t>
            </a:r>
            <a:r>
              <a:rPr kumimoji="0" lang="en-CA" sz="2800" b="0" i="0" u="none" strike="noStrike" kern="0" cap="none" spc="0" normalizeH="0" baseline="0" noProof="0" dirty="0" smtClean="0">
                <a:ln>
                  <a:noFill/>
                </a:ln>
                <a:solidFill>
                  <a:schemeClr val="tx1"/>
                </a:solidFill>
                <a:effectLst/>
                <a:uLnTx/>
                <a:uFillTx/>
                <a:latin typeface="+mn-lt"/>
                <a:ea typeface="+mn-ea"/>
                <a:cs typeface="+mn-cs"/>
              </a:rPr>
              <a:t> to mitigate flooding damage</a:t>
            </a:r>
            <a:endParaRPr kumimoji="0" lang="en-CA" sz="2800" b="0" i="0" u="none" strike="noStrike" kern="0" cap="none" spc="0" normalizeH="0" baseline="0" noProof="0" dirty="0" smtClean="0">
              <a:ln>
                <a:noFill/>
              </a:ln>
              <a:solidFill>
                <a:schemeClr val="tx1"/>
              </a:solidFill>
              <a:effectLst/>
              <a:uLnTx/>
              <a:uFillTx/>
              <a:latin typeface="+mn-lt"/>
              <a:ea typeface="+mn-ea"/>
              <a:cs typeface="+mn-cs"/>
            </a:endParaRPr>
          </a:p>
          <a:p>
            <a:pPr marL="285750" indent="-285750" eaLnBrk="0" hangingPunct="0">
              <a:spcBef>
                <a:spcPct val="20000"/>
              </a:spcBef>
              <a:buFont typeface="Arial" pitchFamily="34" charset="0"/>
              <a:buChar char="•"/>
              <a:defRPr/>
            </a:pPr>
            <a:r>
              <a:rPr kumimoji="0" lang="en-CA" sz="2800" b="0" i="0" u="none" strike="noStrike" kern="0" cap="none" spc="0" normalizeH="0" baseline="0" noProof="0" dirty="0" smtClean="0">
                <a:ln>
                  <a:noFill/>
                </a:ln>
                <a:solidFill>
                  <a:schemeClr val="tx1"/>
                </a:solidFill>
                <a:effectLst/>
                <a:uLnTx/>
                <a:uFillTx/>
                <a:latin typeface="+mn-lt"/>
              </a:rPr>
              <a:t>Extreme </a:t>
            </a:r>
            <a:r>
              <a:rPr kumimoji="0" lang="en-CA" sz="2800" b="0" i="0" u="none" strike="noStrike" kern="0" cap="none" spc="0" normalizeH="0" baseline="0" noProof="0" dirty="0" smtClean="0">
                <a:ln>
                  <a:noFill/>
                </a:ln>
                <a:solidFill>
                  <a:schemeClr val="tx1"/>
                </a:solidFill>
                <a:effectLst/>
                <a:uLnTx/>
                <a:uFillTx/>
                <a:latin typeface="+mn-lt"/>
              </a:rPr>
              <a:t>high water levels in </a:t>
            </a:r>
            <a:r>
              <a:rPr kumimoji="0" lang="en-CA" sz="2800" b="0" i="0" u="none" strike="noStrike" kern="0" cap="none" spc="0" normalizeH="0" baseline="0" noProof="0" dirty="0" smtClean="0">
                <a:ln>
                  <a:noFill/>
                </a:ln>
                <a:solidFill>
                  <a:schemeClr val="tx1"/>
                </a:solidFill>
                <a:effectLst/>
                <a:uLnTx/>
                <a:uFillTx/>
                <a:latin typeface="+mn-lt"/>
              </a:rPr>
              <a:t>2011</a:t>
            </a:r>
          </a:p>
          <a:p>
            <a:pPr marL="285750" indent="-285750" eaLnBrk="0" hangingPunct="0">
              <a:spcBef>
                <a:spcPct val="20000"/>
              </a:spcBef>
              <a:buFont typeface="Arial" pitchFamily="34" charset="0"/>
              <a:buChar char="•"/>
              <a:defRPr/>
            </a:pPr>
            <a:r>
              <a:rPr lang="en-CA" sz="2800" kern="0" dirty="0" smtClean="0">
                <a:latin typeface="+mn-lt"/>
              </a:rPr>
              <a:t>R</a:t>
            </a:r>
            <a:r>
              <a:rPr kumimoji="0" lang="en-CA" sz="2800" b="0" i="0" u="none" strike="noStrike" kern="0" cap="none" spc="0" normalizeH="0" baseline="0" noProof="0" dirty="0" err="1" smtClean="0">
                <a:ln>
                  <a:noFill/>
                </a:ln>
                <a:solidFill>
                  <a:schemeClr val="tx1"/>
                </a:solidFill>
                <a:effectLst/>
                <a:uLnTx/>
                <a:uFillTx/>
                <a:latin typeface="+mn-lt"/>
              </a:rPr>
              <a:t>egulated</a:t>
            </a:r>
            <a:r>
              <a:rPr kumimoji="0" lang="en-CA" sz="2800" b="0" i="0" u="none" strike="noStrike" kern="0" cap="none" spc="0" normalizeH="0" baseline="0" noProof="0" dirty="0" smtClean="0">
                <a:ln>
                  <a:noFill/>
                </a:ln>
                <a:solidFill>
                  <a:schemeClr val="tx1"/>
                </a:solidFill>
                <a:effectLst/>
                <a:uLnTx/>
                <a:uFillTx/>
                <a:latin typeface="+mn-lt"/>
              </a:rPr>
              <a:t> </a:t>
            </a:r>
            <a:r>
              <a:rPr kumimoji="0" lang="en-CA" sz="2800" b="0" i="0" u="none" strike="noStrike" kern="0" cap="none" spc="0" normalizeH="0" baseline="0" noProof="0" dirty="0" smtClean="0">
                <a:ln>
                  <a:noFill/>
                </a:ln>
                <a:solidFill>
                  <a:schemeClr val="tx1"/>
                </a:solidFill>
                <a:effectLst/>
                <a:uLnTx/>
                <a:uFillTx/>
                <a:latin typeface="+mn-lt"/>
              </a:rPr>
              <a:t>by hydraulic structures</a:t>
            </a:r>
            <a:endParaRPr kumimoji="0" lang="en-CA" sz="2800" b="0" i="0" u="none" strike="noStrike" kern="0" cap="none" spc="0" normalizeH="0" baseline="0" noProof="0" dirty="0">
              <a:ln>
                <a:noFill/>
              </a:ln>
              <a:solidFill>
                <a:schemeClr val="tx1"/>
              </a:solidFill>
              <a:effectLst/>
              <a:uLnTx/>
              <a:uFillTx/>
              <a:latin typeface="+mn-lt"/>
            </a:endParaRPr>
          </a:p>
        </p:txBody>
      </p:sp>
    </p:spTree>
  </p:cSld>
  <p:clrMapOvr>
    <a:masterClrMapping/>
  </p:clrMapOvr>
  <p:transition spd="med">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Risk Assessment</a:t>
            </a:r>
            <a:endParaRPr lang="en-CA" dirty="0"/>
          </a:p>
        </p:txBody>
      </p:sp>
      <p:pic>
        <p:nvPicPr>
          <p:cNvPr id="53250" name="Picture 2"/>
          <p:cNvPicPr>
            <a:picLocks noChangeAspect="1" noChangeArrowheads="1"/>
          </p:cNvPicPr>
          <p:nvPr/>
        </p:nvPicPr>
        <p:blipFill>
          <a:blip r:embed="rId2" cstate="print"/>
          <a:srcRect/>
          <a:stretch>
            <a:fillRect/>
          </a:stretch>
        </p:blipFill>
        <p:spPr bwMode="auto">
          <a:xfrm>
            <a:off x="1143000" y="1560512"/>
            <a:ext cx="7290365" cy="5297488"/>
          </a:xfrm>
          <a:prstGeom prst="rect">
            <a:avLst/>
          </a:prstGeom>
          <a:noFill/>
          <a:ln w="9525">
            <a:noFill/>
            <a:miter lim="800000"/>
            <a:headEnd/>
            <a:tailEnd/>
          </a:ln>
          <a:effectLst/>
        </p:spPr>
      </p:pic>
    </p:spTree>
  </p:cSld>
  <p:clrMapOvr>
    <a:masterClrMapping/>
  </p:clrMapOvr>
  <p:transition spd="med">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CA" dirty="0" smtClean="0">
                <a:solidFill>
                  <a:srgbClr val="0070C0"/>
                </a:solidFill>
              </a:rPr>
              <a:t>Thank You!</a:t>
            </a:r>
            <a:endParaRPr lang="en-CA" dirty="0">
              <a:solidFill>
                <a:srgbClr val="0070C0"/>
              </a:solidFill>
            </a:endParaRPr>
          </a:p>
        </p:txBody>
      </p:sp>
    </p:spTree>
  </p:cSld>
  <p:clrMapOvr>
    <a:masterClrMapping/>
  </p:clrMapOvr>
  <p:transition spd="med">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Big Liability</a:t>
            </a:r>
            <a:endParaRPr lang="en-CA" dirty="0"/>
          </a:p>
        </p:txBody>
      </p:sp>
      <p:sp>
        <p:nvSpPr>
          <p:cNvPr id="6" name="Text Placeholder 5"/>
          <p:cNvSpPr>
            <a:spLocks noGrp="1"/>
          </p:cNvSpPr>
          <p:nvPr>
            <p:ph sz="half" idx="1"/>
          </p:nvPr>
        </p:nvSpPr>
        <p:spPr>
          <a:xfrm>
            <a:off x="685800" y="1981200"/>
            <a:ext cx="3810000" cy="4648200"/>
          </a:xfrm>
          <a:ln>
            <a:solidFill>
              <a:srgbClr val="CC3300"/>
            </a:solidFill>
          </a:ln>
        </p:spPr>
        <p:txBody>
          <a:bodyPr/>
          <a:lstStyle/>
          <a:p>
            <a:r>
              <a:rPr lang="en-CA" sz="2400" dirty="0" smtClean="0"/>
              <a:t>High risk cost </a:t>
            </a:r>
            <a:r>
              <a:rPr lang="en-CA" sz="2400" dirty="0" smtClean="0"/>
              <a:t>to use low FPLs</a:t>
            </a:r>
            <a:endParaRPr lang="en-CA" sz="2400" dirty="0" smtClean="0"/>
          </a:p>
          <a:p>
            <a:pPr lvl="1"/>
            <a:r>
              <a:rPr lang="en-CA" sz="2000" dirty="0" smtClean="0"/>
              <a:t>Most of the existing flood protection levels around the lakes are based on 100-year event</a:t>
            </a:r>
          </a:p>
          <a:p>
            <a:pPr lvl="1"/>
            <a:r>
              <a:rPr lang="en-CA" sz="2000" dirty="0" smtClean="0"/>
              <a:t>Hundreds of cottages were destroyed along Manitoba lakes due to the May 31, 2011 windstorm </a:t>
            </a:r>
            <a:r>
              <a:rPr lang="en-CA" sz="2000" dirty="0" smtClean="0"/>
              <a:t>during which the water </a:t>
            </a:r>
            <a:r>
              <a:rPr lang="en-CA" sz="2000" dirty="0" err="1" smtClean="0"/>
              <a:t>levele</a:t>
            </a:r>
            <a:r>
              <a:rPr lang="en-CA" sz="2000" dirty="0" smtClean="0"/>
              <a:t> have </a:t>
            </a:r>
            <a:r>
              <a:rPr lang="en-CA" sz="2000" dirty="0" smtClean="0"/>
              <a:t>a return period higher than 100 years</a:t>
            </a:r>
          </a:p>
          <a:p>
            <a:endParaRPr lang="en-CA" sz="2400" dirty="0"/>
          </a:p>
        </p:txBody>
      </p:sp>
      <p:sp>
        <p:nvSpPr>
          <p:cNvPr id="5" name="Content Placeholder 4"/>
          <p:cNvSpPr>
            <a:spLocks noGrp="1"/>
          </p:cNvSpPr>
          <p:nvPr>
            <p:ph sz="half" idx="2"/>
          </p:nvPr>
        </p:nvSpPr>
        <p:spPr>
          <a:xfrm>
            <a:off x="4648200" y="1981200"/>
            <a:ext cx="3810000" cy="4572000"/>
          </a:xfrm>
          <a:ln>
            <a:solidFill>
              <a:srgbClr val="92D050"/>
            </a:solidFill>
          </a:ln>
        </p:spPr>
        <p:txBody>
          <a:bodyPr/>
          <a:lstStyle/>
          <a:p>
            <a:r>
              <a:rPr lang="en-CA" sz="2400" dirty="0" smtClean="0"/>
              <a:t>Huge infrastructure cost </a:t>
            </a:r>
            <a:r>
              <a:rPr lang="en-CA" sz="2400" dirty="0" smtClean="0"/>
              <a:t>to increase FPLs</a:t>
            </a:r>
            <a:endParaRPr lang="en-CA" sz="2400" dirty="0" smtClean="0"/>
          </a:p>
          <a:p>
            <a:pPr lvl="1"/>
            <a:r>
              <a:rPr lang="en-CA" sz="2000" dirty="0" smtClean="0"/>
              <a:t>Huge cost to construct dikes protecting communities along the lakes</a:t>
            </a:r>
          </a:p>
          <a:p>
            <a:pPr lvl="1"/>
            <a:r>
              <a:rPr lang="en-CA" sz="2000" dirty="0" smtClean="0"/>
              <a:t>Very expensive to increase the building levels of properties along the lakes</a:t>
            </a:r>
          </a:p>
          <a:p>
            <a:endParaRPr lang="en-CA" sz="2400" dirty="0" smtClean="0"/>
          </a:p>
          <a:p>
            <a:endParaRPr lang="en-CA" sz="2400" dirty="0"/>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99E72D8-8C55-4ACD-8C74-6A0EA75C4E28}" type="slidenum">
              <a:rPr lang="en-US" smtClean="0"/>
              <a:pPr>
                <a:defRPr/>
              </a:pPr>
              <a:t>5</a:t>
            </a:fld>
            <a:endParaRPr lang="en-US"/>
          </a:p>
        </p:txBody>
      </p:sp>
      <p:pic>
        <p:nvPicPr>
          <p:cNvPr id="3" name="Picture 2" descr="Flying over Delta Beach properties devastated by the high winds last Tuesday night."/>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99E72D8-8C55-4ACD-8C74-6A0EA75C4E28}" type="slidenum">
              <a:rPr lang="en-US" smtClean="0"/>
              <a:pPr>
                <a:defRPr/>
              </a:pPr>
              <a:t>6</a:t>
            </a:fld>
            <a:endParaRPr lang="en-US"/>
          </a:p>
        </p:txBody>
      </p:sp>
      <p:pic>
        <p:nvPicPr>
          <p:cNvPr id="3" name="Picture 2" descr="Flying over Delta Beach properties devastated by the high winds last Tuesday night."/>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8E056492-4D37-4119-8904-83AF3F884DEC}" type="slidenum">
              <a:rPr lang="en-US" smtClean="0"/>
              <a:pPr>
                <a:defRPr/>
              </a:pPr>
              <a:t>7</a:t>
            </a:fld>
            <a:endParaRPr lang="en-US"/>
          </a:p>
        </p:txBody>
      </p:sp>
      <p:pic>
        <p:nvPicPr>
          <p:cNvPr id="27649" name="Picture 1" descr="\\ME\wsd\1212WSDWGP\WSDWRB\2010-14 Can-Man Flood Mitigation Program\IFPI-FACO\Pictures\Narrows dike sept 12,2011\East 400m (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spd="med">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4"/>
          <p:cNvSpPr>
            <a:spLocks/>
          </p:cNvSpPr>
          <p:nvPr/>
        </p:nvSpPr>
        <p:spPr bwMode="auto">
          <a:xfrm>
            <a:off x="1143000" y="2895600"/>
            <a:ext cx="8001000" cy="914400"/>
          </a:xfrm>
          <a:custGeom>
            <a:avLst/>
            <a:gdLst>
              <a:gd name="connsiteX0" fmla="*/ 204 w 10000"/>
              <a:gd name="connsiteY0" fmla="*/ 0 h 10000"/>
              <a:gd name="connsiteX1" fmla="*/ 2949 w 10000"/>
              <a:gd name="connsiteY1" fmla="*/ 1638 h 10000"/>
              <a:gd name="connsiteX2" fmla="*/ 5510 w 10000"/>
              <a:gd name="connsiteY2" fmla="*/ 2273 h 10000"/>
              <a:gd name="connsiteX3" fmla="*/ 7551 w 10000"/>
              <a:gd name="connsiteY3" fmla="*/ 2273 h 10000"/>
              <a:gd name="connsiteX4" fmla="*/ 8878 w 10000"/>
              <a:gd name="connsiteY4" fmla="*/ 2727 h 10000"/>
              <a:gd name="connsiteX5" fmla="*/ 10000 w 10000"/>
              <a:gd name="connsiteY5" fmla="*/ 4091 h 10000"/>
              <a:gd name="connsiteX6" fmla="*/ 10000 w 10000"/>
              <a:gd name="connsiteY6" fmla="*/ 10000 h 10000"/>
              <a:gd name="connsiteX7" fmla="*/ 102 w 10000"/>
              <a:gd name="connsiteY7" fmla="*/ 8182 h 10000"/>
              <a:gd name="connsiteX8" fmla="*/ 0 w 10000"/>
              <a:gd name="connsiteY8" fmla="*/ 0 h 10000"/>
              <a:gd name="connsiteX9" fmla="*/ 204 w 10000"/>
              <a:gd name="connsiteY9" fmla="*/ 0 h 10000"/>
              <a:gd name="connsiteX0" fmla="*/ 204 w 10000"/>
              <a:gd name="connsiteY0" fmla="*/ 0 h 8182"/>
              <a:gd name="connsiteX1" fmla="*/ 2949 w 10000"/>
              <a:gd name="connsiteY1" fmla="*/ 1638 h 8182"/>
              <a:gd name="connsiteX2" fmla="*/ 5510 w 10000"/>
              <a:gd name="connsiteY2" fmla="*/ 2273 h 8182"/>
              <a:gd name="connsiteX3" fmla="*/ 7551 w 10000"/>
              <a:gd name="connsiteY3" fmla="*/ 2273 h 8182"/>
              <a:gd name="connsiteX4" fmla="*/ 8878 w 10000"/>
              <a:gd name="connsiteY4" fmla="*/ 2727 h 8182"/>
              <a:gd name="connsiteX5" fmla="*/ 10000 w 10000"/>
              <a:gd name="connsiteY5" fmla="*/ 4091 h 8182"/>
              <a:gd name="connsiteX6" fmla="*/ 10000 w 10000"/>
              <a:gd name="connsiteY6" fmla="*/ 7727 h 8182"/>
              <a:gd name="connsiteX7" fmla="*/ 102 w 10000"/>
              <a:gd name="connsiteY7" fmla="*/ 8182 h 8182"/>
              <a:gd name="connsiteX8" fmla="*/ 0 w 10000"/>
              <a:gd name="connsiteY8" fmla="*/ 0 h 8182"/>
              <a:gd name="connsiteX9" fmla="*/ 204 w 10000"/>
              <a:gd name="connsiteY9" fmla="*/ 0 h 8182"/>
              <a:gd name="connsiteX0" fmla="*/ 204 w 10000"/>
              <a:gd name="connsiteY0" fmla="*/ 0 h 10817"/>
              <a:gd name="connsiteX1" fmla="*/ 2949 w 10000"/>
              <a:gd name="connsiteY1" fmla="*/ 2002 h 10817"/>
              <a:gd name="connsiteX2" fmla="*/ 5510 w 10000"/>
              <a:gd name="connsiteY2" fmla="*/ 2778 h 10817"/>
              <a:gd name="connsiteX3" fmla="*/ 7551 w 10000"/>
              <a:gd name="connsiteY3" fmla="*/ 2778 h 10817"/>
              <a:gd name="connsiteX4" fmla="*/ 8878 w 10000"/>
              <a:gd name="connsiteY4" fmla="*/ 3333 h 10817"/>
              <a:gd name="connsiteX5" fmla="*/ 10000 w 10000"/>
              <a:gd name="connsiteY5" fmla="*/ 5000 h 10817"/>
              <a:gd name="connsiteX6" fmla="*/ 10000 w 10000"/>
              <a:gd name="connsiteY6" fmla="*/ 9444 h 10817"/>
              <a:gd name="connsiteX7" fmla="*/ 102 w 10000"/>
              <a:gd name="connsiteY7" fmla="*/ 10000 h 10817"/>
              <a:gd name="connsiteX8" fmla="*/ 0 w 10000"/>
              <a:gd name="connsiteY8" fmla="*/ 0 h 10817"/>
              <a:gd name="connsiteX9" fmla="*/ 204 w 10000"/>
              <a:gd name="connsiteY9" fmla="*/ 0 h 10817"/>
              <a:gd name="connsiteX0" fmla="*/ 204 w 10000"/>
              <a:gd name="connsiteY0" fmla="*/ 0 h 10000"/>
              <a:gd name="connsiteX1" fmla="*/ 2949 w 10000"/>
              <a:gd name="connsiteY1" fmla="*/ 2002 h 10000"/>
              <a:gd name="connsiteX2" fmla="*/ 5510 w 10000"/>
              <a:gd name="connsiteY2" fmla="*/ 2778 h 10000"/>
              <a:gd name="connsiteX3" fmla="*/ 7551 w 10000"/>
              <a:gd name="connsiteY3" fmla="*/ 2778 h 10000"/>
              <a:gd name="connsiteX4" fmla="*/ 8878 w 10000"/>
              <a:gd name="connsiteY4" fmla="*/ 3333 h 10000"/>
              <a:gd name="connsiteX5" fmla="*/ 10000 w 10000"/>
              <a:gd name="connsiteY5" fmla="*/ 5000 h 10000"/>
              <a:gd name="connsiteX6" fmla="*/ 10000 w 10000"/>
              <a:gd name="connsiteY6" fmla="*/ 9444 h 10000"/>
              <a:gd name="connsiteX7" fmla="*/ 102 w 10000"/>
              <a:gd name="connsiteY7" fmla="*/ 10000 h 10000"/>
              <a:gd name="connsiteX8" fmla="*/ 0 w 10000"/>
              <a:gd name="connsiteY8" fmla="*/ 0 h 10000"/>
              <a:gd name="connsiteX9" fmla="*/ 204 w 10000"/>
              <a:gd name="connsiteY9" fmla="*/ 0 h 10000"/>
              <a:gd name="connsiteX0" fmla="*/ 204 w 10000"/>
              <a:gd name="connsiteY0" fmla="*/ 0 h 10000"/>
              <a:gd name="connsiteX1" fmla="*/ 2949 w 10000"/>
              <a:gd name="connsiteY1" fmla="*/ 2002 h 10000"/>
              <a:gd name="connsiteX2" fmla="*/ 5510 w 10000"/>
              <a:gd name="connsiteY2" fmla="*/ 2778 h 10000"/>
              <a:gd name="connsiteX3" fmla="*/ 7551 w 10000"/>
              <a:gd name="connsiteY3" fmla="*/ 2778 h 10000"/>
              <a:gd name="connsiteX4" fmla="*/ 8878 w 10000"/>
              <a:gd name="connsiteY4" fmla="*/ 3889 h 10000"/>
              <a:gd name="connsiteX5" fmla="*/ 10000 w 10000"/>
              <a:gd name="connsiteY5" fmla="*/ 5000 h 10000"/>
              <a:gd name="connsiteX6" fmla="*/ 10000 w 10000"/>
              <a:gd name="connsiteY6" fmla="*/ 9444 h 10000"/>
              <a:gd name="connsiteX7" fmla="*/ 102 w 10000"/>
              <a:gd name="connsiteY7" fmla="*/ 10000 h 10000"/>
              <a:gd name="connsiteX8" fmla="*/ 0 w 10000"/>
              <a:gd name="connsiteY8" fmla="*/ 0 h 10000"/>
              <a:gd name="connsiteX9" fmla="*/ 204 w 10000"/>
              <a:gd name="connsiteY9" fmla="*/ 0 h 10000"/>
              <a:gd name="connsiteX0" fmla="*/ 204 w 10000"/>
              <a:gd name="connsiteY0" fmla="*/ 0 h 10000"/>
              <a:gd name="connsiteX1" fmla="*/ 2949 w 10000"/>
              <a:gd name="connsiteY1" fmla="*/ 2002 h 10000"/>
              <a:gd name="connsiteX2" fmla="*/ 5510 w 10000"/>
              <a:gd name="connsiteY2" fmla="*/ 2778 h 10000"/>
              <a:gd name="connsiteX3" fmla="*/ 7551 w 10000"/>
              <a:gd name="connsiteY3" fmla="*/ 3333 h 10000"/>
              <a:gd name="connsiteX4" fmla="*/ 8878 w 10000"/>
              <a:gd name="connsiteY4" fmla="*/ 3889 h 10000"/>
              <a:gd name="connsiteX5" fmla="*/ 10000 w 10000"/>
              <a:gd name="connsiteY5" fmla="*/ 5000 h 10000"/>
              <a:gd name="connsiteX6" fmla="*/ 10000 w 10000"/>
              <a:gd name="connsiteY6" fmla="*/ 9444 h 10000"/>
              <a:gd name="connsiteX7" fmla="*/ 102 w 10000"/>
              <a:gd name="connsiteY7" fmla="*/ 10000 h 10000"/>
              <a:gd name="connsiteX8" fmla="*/ 0 w 10000"/>
              <a:gd name="connsiteY8" fmla="*/ 0 h 10000"/>
              <a:gd name="connsiteX9" fmla="*/ 204 w 10000"/>
              <a:gd name="connsiteY9" fmla="*/ 0 h 10000"/>
              <a:gd name="connsiteX0" fmla="*/ 204 w 10000"/>
              <a:gd name="connsiteY0" fmla="*/ 0 h 10000"/>
              <a:gd name="connsiteX1" fmla="*/ 2949 w 10000"/>
              <a:gd name="connsiteY1" fmla="*/ 2002 h 10000"/>
              <a:gd name="connsiteX2" fmla="*/ 5510 w 10000"/>
              <a:gd name="connsiteY2" fmla="*/ 2778 h 10000"/>
              <a:gd name="connsiteX3" fmla="*/ 7551 w 10000"/>
              <a:gd name="connsiteY3" fmla="*/ 3333 h 10000"/>
              <a:gd name="connsiteX4" fmla="*/ 8878 w 10000"/>
              <a:gd name="connsiteY4" fmla="*/ 4444 h 10000"/>
              <a:gd name="connsiteX5" fmla="*/ 10000 w 10000"/>
              <a:gd name="connsiteY5" fmla="*/ 5000 h 10000"/>
              <a:gd name="connsiteX6" fmla="*/ 10000 w 10000"/>
              <a:gd name="connsiteY6" fmla="*/ 9444 h 10000"/>
              <a:gd name="connsiteX7" fmla="*/ 102 w 10000"/>
              <a:gd name="connsiteY7" fmla="*/ 10000 h 10000"/>
              <a:gd name="connsiteX8" fmla="*/ 0 w 10000"/>
              <a:gd name="connsiteY8" fmla="*/ 0 h 10000"/>
              <a:gd name="connsiteX9" fmla="*/ 204 w 10000"/>
              <a:gd name="connsiteY9" fmla="*/ 0 h 10000"/>
              <a:gd name="connsiteX0" fmla="*/ 204 w 10000"/>
              <a:gd name="connsiteY0" fmla="*/ 0 h 10000"/>
              <a:gd name="connsiteX1" fmla="*/ 2949 w 10000"/>
              <a:gd name="connsiteY1" fmla="*/ 2002 h 10000"/>
              <a:gd name="connsiteX2" fmla="*/ 5510 w 10000"/>
              <a:gd name="connsiteY2" fmla="*/ 2778 h 10000"/>
              <a:gd name="connsiteX3" fmla="*/ 7551 w 10000"/>
              <a:gd name="connsiteY3" fmla="*/ 3333 h 10000"/>
              <a:gd name="connsiteX4" fmla="*/ 8980 w 10000"/>
              <a:gd name="connsiteY4" fmla="*/ 4444 h 10000"/>
              <a:gd name="connsiteX5" fmla="*/ 10000 w 10000"/>
              <a:gd name="connsiteY5" fmla="*/ 5000 h 10000"/>
              <a:gd name="connsiteX6" fmla="*/ 10000 w 10000"/>
              <a:gd name="connsiteY6" fmla="*/ 9444 h 10000"/>
              <a:gd name="connsiteX7" fmla="*/ 102 w 10000"/>
              <a:gd name="connsiteY7" fmla="*/ 10000 h 10000"/>
              <a:gd name="connsiteX8" fmla="*/ 0 w 10000"/>
              <a:gd name="connsiteY8" fmla="*/ 0 h 10000"/>
              <a:gd name="connsiteX9" fmla="*/ 204 w 10000"/>
              <a:gd name="connsiteY9" fmla="*/ 0 h 10000"/>
              <a:gd name="connsiteX0" fmla="*/ 204 w 10000"/>
              <a:gd name="connsiteY0" fmla="*/ 0 h 10000"/>
              <a:gd name="connsiteX1" fmla="*/ 2949 w 10000"/>
              <a:gd name="connsiteY1" fmla="*/ 2002 h 10000"/>
              <a:gd name="connsiteX2" fmla="*/ 5510 w 10000"/>
              <a:gd name="connsiteY2" fmla="*/ 2778 h 10000"/>
              <a:gd name="connsiteX3" fmla="*/ 7551 w 10000"/>
              <a:gd name="connsiteY3" fmla="*/ 3333 h 10000"/>
              <a:gd name="connsiteX4" fmla="*/ 10000 w 10000"/>
              <a:gd name="connsiteY4" fmla="*/ 5000 h 10000"/>
              <a:gd name="connsiteX5" fmla="*/ 10000 w 10000"/>
              <a:gd name="connsiteY5" fmla="*/ 9444 h 10000"/>
              <a:gd name="connsiteX6" fmla="*/ 102 w 10000"/>
              <a:gd name="connsiteY6" fmla="*/ 10000 h 10000"/>
              <a:gd name="connsiteX7" fmla="*/ 0 w 10000"/>
              <a:gd name="connsiteY7" fmla="*/ 0 h 10000"/>
              <a:gd name="connsiteX8" fmla="*/ 204 w 10000"/>
              <a:gd name="connsiteY8" fmla="*/ 0 h 10000"/>
              <a:gd name="connsiteX0" fmla="*/ 204 w 10000"/>
              <a:gd name="connsiteY0" fmla="*/ 0 h 10000"/>
              <a:gd name="connsiteX1" fmla="*/ 2949 w 10000"/>
              <a:gd name="connsiteY1" fmla="*/ 2002 h 10000"/>
              <a:gd name="connsiteX2" fmla="*/ 5510 w 10000"/>
              <a:gd name="connsiteY2" fmla="*/ 2778 h 10000"/>
              <a:gd name="connsiteX3" fmla="*/ 7551 w 10000"/>
              <a:gd name="connsiteY3" fmla="*/ 3333 h 10000"/>
              <a:gd name="connsiteX4" fmla="*/ 10000 w 10000"/>
              <a:gd name="connsiteY4" fmla="*/ 5000 h 10000"/>
              <a:gd name="connsiteX5" fmla="*/ 10000 w 10000"/>
              <a:gd name="connsiteY5" fmla="*/ 9444 h 10000"/>
              <a:gd name="connsiteX6" fmla="*/ 102 w 10000"/>
              <a:gd name="connsiteY6" fmla="*/ 10000 h 10000"/>
              <a:gd name="connsiteX7" fmla="*/ 0 w 10000"/>
              <a:gd name="connsiteY7" fmla="*/ 3889 h 10000"/>
              <a:gd name="connsiteX8" fmla="*/ 204 w 10000"/>
              <a:gd name="connsiteY8" fmla="*/ 0 h 10000"/>
              <a:gd name="connsiteX0" fmla="*/ 0 w 10000"/>
              <a:gd name="connsiteY0" fmla="*/ 1887 h 7998"/>
              <a:gd name="connsiteX1" fmla="*/ 2949 w 10000"/>
              <a:gd name="connsiteY1" fmla="*/ 0 h 7998"/>
              <a:gd name="connsiteX2" fmla="*/ 5510 w 10000"/>
              <a:gd name="connsiteY2" fmla="*/ 776 h 7998"/>
              <a:gd name="connsiteX3" fmla="*/ 7551 w 10000"/>
              <a:gd name="connsiteY3" fmla="*/ 1331 h 7998"/>
              <a:gd name="connsiteX4" fmla="*/ 10000 w 10000"/>
              <a:gd name="connsiteY4" fmla="*/ 2998 h 7998"/>
              <a:gd name="connsiteX5" fmla="*/ 10000 w 10000"/>
              <a:gd name="connsiteY5" fmla="*/ 7442 h 7998"/>
              <a:gd name="connsiteX6" fmla="*/ 102 w 10000"/>
              <a:gd name="connsiteY6" fmla="*/ 7998 h 7998"/>
              <a:gd name="connsiteX7" fmla="*/ 0 w 10000"/>
              <a:gd name="connsiteY7" fmla="*/ 1887 h 7998"/>
              <a:gd name="connsiteX0" fmla="*/ 0 w 10000"/>
              <a:gd name="connsiteY0" fmla="*/ 970 h 10000"/>
              <a:gd name="connsiteX1" fmla="*/ 2949 w 10000"/>
              <a:gd name="connsiteY1" fmla="*/ 0 h 10000"/>
              <a:gd name="connsiteX2" fmla="*/ 5510 w 10000"/>
              <a:gd name="connsiteY2" fmla="*/ 970 h 10000"/>
              <a:gd name="connsiteX3" fmla="*/ 7551 w 10000"/>
              <a:gd name="connsiteY3" fmla="*/ 1664 h 10000"/>
              <a:gd name="connsiteX4" fmla="*/ 10000 w 10000"/>
              <a:gd name="connsiteY4" fmla="*/ 3748 h 10000"/>
              <a:gd name="connsiteX5" fmla="*/ 10000 w 10000"/>
              <a:gd name="connsiteY5" fmla="*/ 9305 h 10000"/>
              <a:gd name="connsiteX6" fmla="*/ 102 w 10000"/>
              <a:gd name="connsiteY6" fmla="*/ 10000 h 10000"/>
              <a:gd name="connsiteX7" fmla="*/ 0 w 10000"/>
              <a:gd name="connsiteY7" fmla="*/ 970 h 10000"/>
              <a:gd name="connsiteX0" fmla="*/ 0 w 10000"/>
              <a:gd name="connsiteY0" fmla="*/ 0 h 9030"/>
              <a:gd name="connsiteX1" fmla="*/ 5510 w 10000"/>
              <a:gd name="connsiteY1" fmla="*/ 0 h 9030"/>
              <a:gd name="connsiteX2" fmla="*/ 7551 w 10000"/>
              <a:gd name="connsiteY2" fmla="*/ 694 h 9030"/>
              <a:gd name="connsiteX3" fmla="*/ 10000 w 10000"/>
              <a:gd name="connsiteY3" fmla="*/ 2778 h 9030"/>
              <a:gd name="connsiteX4" fmla="*/ 10000 w 10000"/>
              <a:gd name="connsiteY4" fmla="*/ 8335 h 9030"/>
              <a:gd name="connsiteX5" fmla="*/ 102 w 10000"/>
              <a:gd name="connsiteY5" fmla="*/ 9030 h 9030"/>
              <a:gd name="connsiteX6" fmla="*/ 0 w 10000"/>
              <a:gd name="connsiteY6" fmla="*/ 0 h 9030"/>
              <a:gd name="connsiteX0" fmla="*/ 0 w 10000"/>
              <a:gd name="connsiteY0" fmla="*/ 0 h 10000"/>
              <a:gd name="connsiteX1" fmla="*/ 7551 w 10000"/>
              <a:gd name="connsiteY1" fmla="*/ 769 h 10000"/>
              <a:gd name="connsiteX2" fmla="*/ 10000 w 10000"/>
              <a:gd name="connsiteY2" fmla="*/ 3076 h 10000"/>
              <a:gd name="connsiteX3" fmla="*/ 10000 w 10000"/>
              <a:gd name="connsiteY3" fmla="*/ 9230 h 10000"/>
              <a:gd name="connsiteX4" fmla="*/ 102 w 10000"/>
              <a:gd name="connsiteY4" fmla="*/ 10000 h 10000"/>
              <a:gd name="connsiteX5" fmla="*/ 0 w 10000"/>
              <a:gd name="connsiteY5" fmla="*/ 0 h 10000"/>
              <a:gd name="connsiteX0" fmla="*/ 0 w 10000"/>
              <a:gd name="connsiteY0" fmla="*/ 0 h 10000"/>
              <a:gd name="connsiteX1" fmla="*/ 7551 w 10000"/>
              <a:gd name="connsiteY1" fmla="*/ 769 h 10000"/>
              <a:gd name="connsiteX2" fmla="*/ 10000 w 10000"/>
              <a:gd name="connsiteY2" fmla="*/ 769 h 10000"/>
              <a:gd name="connsiteX3" fmla="*/ 10000 w 10000"/>
              <a:gd name="connsiteY3" fmla="*/ 9230 h 10000"/>
              <a:gd name="connsiteX4" fmla="*/ 102 w 10000"/>
              <a:gd name="connsiteY4" fmla="*/ 10000 h 10000"/>
              <a:gd name="connsiteX5" fmla="*/ 0 w 10000"/>
              <a:gd name="connsiteY5" fmla="*/ 0 h 10000"/>
              <a:gd name="connsiteX0" fmla="*/ 0 w 10000"/>
              <a:gd name="connsiteY0" fmla="*/ 0 h 10000"/>
              <a:gd name="connsiteX1" fmla="*/ 10000 w 10000"/>
              <a:gd name="connsiteY1" fmla="*/ 769 h 10000"/>
              <a:gd name="connsiteX2" fmla="*/ 10000 w 10000"/>
              <a:gd name="connsiteY2" fmla="*/ 9230 h 10000"/>
              <a:gd name="connsiteX3" fmla="*/ 102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9230 h 10000"/>
              <a:gd name="connsiteX3" fmla="*/ 102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6154 h 10000"/>
              <a:gd name="connsiteX3" fmla="*/ 102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6923 h 10000"/>
              <a:gd name="connsiteX3" fmla="*/ 102 w 10000"/>
              <a:gd name="connsiteY3" fmla="*/ 10000 h 10000"/>
              <a:gd name="connsiteX4" fmla="*/ 0 w 10000"/>
              <a:gd name="connsiteY4" fmla="*/ 0 h 10000"/>
              <a:gd name="connsiteX0" fmla="*/ 0 w 10000"/>
              <a:gd name="connsiteY0" fmla="*/ 0 h 7692"/>
              <a:gd name="connsiteX1" fmla="*/ 10000 w 10000"/>
              <a:gd name="connsiteY1" fmla="*/ 0 h 7692"/>
              <a:gd name="connsiteX2" fmla="*/ 10000 w 10000"/>
              <a:gd name="connsiteY2" fmla="*/ 6923 h 7692"/>
              <a:gd name="connsiteX3" fmla="*/ 102 w 10000"/>
              <a:gd name="connsiteY3" fmla="*/ 7692 h 7692"/>
              <a:gd name="connsiteX4" fmla="*/ 0 w 10000"/>
              <a:gd name="connsiteY4" fmla="*/ 0 h 7692"/>
              <a:gd name="connsiteX0" fmla="*/ 0 w 10000"/>
              <a:gd name="connsiteY0" fmla="*/ 0 h 10770"/>
              <a:gd name="connsiteX1" fmla="*/ 10000 w 10000"/>
              <a:gd name="connsiteY1" fmla="*/ 0 h 10770"/>
              <a:gd name="connsiteX2" fmla="*/ 10000 w 10000"/>
              <a:gd name="connsiteY2" fmla="*/ 9000 h 10770"/>
              <a:gd name="connsiteX3" fmla="*/ 102 w 10000"/>
              <a:gd name="connsiteY3" fmla="*/ 10000 h 10770"/>
              <a:gd name="connsiteX4" fmla="*/ 0 w 10000"/>
              <a:gd name="connsiteY4" fmla="*/ 0 h 10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770">
                <a:moveTo>
                  <a:pt x="0" y="0"/>
                </a:moveTo>
                <a:lnTo>
                  <a:pt x="10000" y="0"/>
                </a:lnTo>
                <a:lnTo>
                  <a:pt x="10000" y="9000"/>
                </a:lnTo>
                <a:cubicBezTo>
                  <a:pt x="4656" y="9921"/>
                  <a:pt x="6469" y="10770"/>
                  <a:pt x="102" y="10000"/>
                </a:cubicBezTo>
                <a:lnTo>
                  <a:pt x="0" y="0"/>
                </a:lnTo>
                <a:close/>
              </a:path>
            </a:pathLst>
          </a:custGeom>
          <a:solidFill>
            <a:schemeClr val="accent2"/>
          </a:solidFill>
          <a:ln w="38100" cmpd="sng">
            <a:solidFill>
              <a:schemeClr val="hlink"/>
            </a:solidFill>
            <a:round/>
            <a:headEnd/>
            <a:tailEnd/>
          </a:ln>
          <a:effectLst/>
        </p:spPr>
        <p:txBody>
          <a:bodyPr wrap="none" anchor="ctr"/>
          <a:lstStyle/>
          <a:p>
            <a:endParaRPr lang="en-CA"/>
          </a:p>
        </p:txBody>
      </p:sp>
      <p:sp>
        <p:nvSpPr>
          <p:cNvPr id="55300" name="Freeform 4"/>
          <p:cNvSpPr>
            <a:spLocks/>
          </p:cNvSpPr>
          <p:nvPr/>
        </p:nvSpPr>
        <p:spPr bwMode="auto">
          <a:xfrm>
            <a:off x="990600" y="2514600"/>
            <a:ext cx="7467600" cy="1371630"/>
          </a:xfrm>
          <a:custGeom>
            <a:avLst/>
            <a:gdLst>
              <a:gd name="connsiteX0" fmla="*/ 204 w 10000"/>
              <a:gd name="connsiteY0" fmla="*/ 0 h 10000"/>
              <a:gd name="connsiteX1" fmla="*/ 2949 w 10000"/>
              <a:gd name="connsiteY1" fmla="*/ 1638 h 10000"/>
              <a:gd name="connsiteX2" fmla="*/ 5510 w 10000"/>
              <a:gd name="connsiteY2" fmla="*/ 2273 h 10000"/>
              <a:gd name="connsiteX3" fmla="*/ 7551 w 10000"/>
              <a:gd name="connsiteY3" fmla="*/ 2273 h 10000"/>
              <a:gd name="connsiteX4" fmla="*/ 8878 w 10000"/>
              <a:gd name="connsiteY4" fmla="*/ 2727 h 10000"/>
              <a:gd name="connsiteX5" fmla="*/ 10000 w 10000"/>
              <a:gd name="connsiteY5" fmla="*/ 4091 h 10000"/>
              <a:gd name="connsiteX6" fmla="*/ 10000 w 10000"/>
              <a:gd name="connsiteY6" fmla="*/ 10000 h 10000"/>
              <a:gd name="connsiteX7" fmla="*/ 102 w 10000"/>
              <a:gd name="connsiteY7" fmla="*/ 8182 h 10000"/>
              <a:gd name="connsiteX8" fmla="*/ 0 w 10000"/>
              <a:gd name="connsiteY8" fmla="*/ 0 h 10000"/>
              <a:gd name="connsiteX9" fmla="*/ 204 w 10000"/>
              <a:gd name="connsiteY9" fmla="*/ 0 h 10000"/>
              <a:gd name="connsiteX0" fmla="*/ 204 w 10000"/>
              <a:gd name="connsiteY0" fmla="*/ 0 h 8182"/>
              <a:gd name="connsiteX1" fmla="*/ 2949 w 10000"/>
              <a:gd name="connsiteY1" fmla="*/ 1638 h 8182"/>
              <a:gd name="connsiteX2" fmla="*/ 5510 w 10000"/>
              <a:gd name="connsiteY2" fmla="*/ 2273 h 8182"/>
              <a:gd name="connsiteX3" fmla="*/ 7551 w 10000"/>
              <a:gd name="connsiteY3" fmla="*/ 2273 h 8182"/>
              <a:gd name="connsiteX4" fmla="*/ 8878 w 10000"/>
              <a:gd name="connsiteY4" fmla="*/ 2727 h 8182"/>
              <a:gd name="connsiteX5" fmla="*/ 10000 w 10000"/>
              <a:gd name="connsiteY5" fmla="*/ 4091 h 8182"/>
              <a:gd name="connsiteX6" fmla="*/ 10000 w 10000"/>
              <a:gd name="connsiteY6" fmla="*/ 7727 h 8182"/>
              <a:gd name="connsiteX7" fmla="*/ 102 w 10000"/>
              <a:gd name="connsiteY7" fmla="*/ 8182 h 8182"/>
              <a:gd name="connsiteX8" fmla="*/ 0 w 10000"/>
              <a:gd name="connsiteY8" fmla="*/ 0 h 8182"/>
              <a:gd name="connsiteX9" fmla="*/ 204 w 10000"/>
              <a:gd name="connsiteY9" fmla="*/ 0 h 8182"/>
              <a:gd name="connsiteX0" fmla="*/ 204 w 10000"/>
              <a:gd name="connsiteY0" fmla="*/ 0 h 10817"/>
              <a:gd name="connsiteX1" fmla="*/ 2949 w 10000"/>
              <a:gd name="connsiteY1" fmla="*/ 2002 h 10817"/>
              <a:gd name="connsiteX2" fmla="*/ 5510 w 10000"/>
              <a:gd name="connsiteY2" fmla="*/ 2778 h 10817"/>
              <a:gd name="connsiteX3" fmla="*/ 7551 w 10000"/>
              <a:gd name="connsiteY3" fmla="*/ 2778 h 10817"/>
              <a:gd name="connsiteX4" fmla="*/ 8878 w 10000"/>
              <a:gd name="connsiteY4" fmla="*/ 3333 h 10817"/>
              <a:gd name="connsiteX5" fmla="*/ 10000 w 10000"/>
              <a:gd name="connsiteY5" fmla="*/ 5000 h 10817"/>
              <a:gd name="connsiteX6" fmla="*/ 10000 w 10000"/>
              <a:gd name="connsiteY6" fmla="*/ 9444 h 10817"/>
              <a:gd name="connsiteX7" fmla="*/ 102 w 10000"/>
              <a:gd name="connsiteY7" fmla="*/ 10000 h 10817"/>
              <a:gd name="connsiteX8" fmla="*/ 0 w 10000"/>
              <a:gd name="connsiteY8" fmla="*/ 0 h 10817"/>
              <a:gd name="connsiteX9" fmla="*/ 204 w 10000"/>
              <a:gd name="connsiteY9" fmla="*/ 0 h 10817"/>
              <a:gd name="connsiteX0" fmla="*/ 204 w 10000"/>
              <a:gd name="connsiteY0" fmla="*/ 0 h 10000"/>
              <a:gd name="connsiteX1" fmla="*/ 2949 w 10000"/>
              <a:gd name="connsiteY1" fmla="*/ 2002 h 10000"/>
              <a:gd name="connsiteX2" fmla="*/ 5510 w 10000"/>
              <a:gd name="connsiteY2" fmla="*/ 2778 h 10000"/>
              <a:gd name="connsiteX3" fmla="*/ 7551 w 10000"/>
              <a:gd name="connsiteY3" fmla="*/ 2778 h 10000"/>
              <a:gd name="connsiteX4" fmla="*/ 8878 w 10000"/>
              <a:gd name="connsiteY4" fmla="*/ 3333 h 10000"/>
              <a:gd name="connsiteX5" fmla="*/ 10000 w 10000"/>
              <a:gd name="connsiteY5" fmla="*/ 5000 h 10000"/>
              <a:gd name="connsiteX6" fmla="*/ 10000 w 10000"/>
              <a:gd name="connsiteY6" fmla="*/ 9444 h 10000"/>
              <a:gd name="connsiteX7" fmla="*/ 102 w 10000"/>
              <a:gd name="connsiteY7" fmla="*/ 10000 h 10000"/>
              <a:gd name="connsiteX8" fmla="*/ 0 w 10000"/>
              <a:gd name="connsiteY8" fmla="*/ 0 h 10000"/>
              <a:gd name="connsiteX9" fmla="*/ 204 w 10000"/>
              <a:gd name="connsiteY9" fmla="*/ 0 h 10000"/>
              <a:gd name="connsiteX0" fmla="*/ 204 w 10000"/>
              <a:gd name="connsiteY0" fmla="*/ 0 h 10000"/>
              <a:gd name="connsiteX1" fmla="*/ 2949 w 10000"/>
              <a:gd name="connsiteY1" fmla="*/ 2002 h 10000"/>
              <a:gd name="connsiteX2" fmla="*/ 5510 w 10000"/>
              <a:gd name="connsiteY2" fmla="*/ 2778 h 10000"/>
              <a:gd name="connsiteX3" fmla="*/ 7551 w 10000"/>
              <a:gd name="connsiteY3" fmla="*/ 2778 h 10000"/>
              <a:gd name="connsiteX4" fmla="*/ 8878 w 10000"/>
              <a:gd name="connsiteY4" fmla="*/ 3889 h 10000"/>
              <a:gd name="connsiteX5" fmla="*/ 10000 w 10000"/>
              <a:gd name="connsiteY5" fmla="*/ 5000 h 10000"/>
              <a:gd name="connsiteX6" fmla="*/ 10000 w 10000"/>
              <a:gd name="connsiteY6" fmla="*/ 9444 h 10000"/>
              <a:gd name="connsiteX7" fmla="*/ 102 w 10000"/>
              <a:gd name="connsiteY7" fmla="*/ 10000 h 10000"/>
              <a:gd name="connsiteX8" fmla="*/ 0 w 10000"/>
              <a:gd name="connsiteY8" fmla="*/ 0 h 10000"/>
              <a:gd name="connsiteX9" fmla="*/ 204 w 10000"/>
              <a:gd name="connsiteY9" fmla="*/ 0 h 10000"/>
              <a:gd name="connsiteX0" fmla="*/ 204 w 10000"/>
              <a:gd name="connsiteY0" fmla="*/ 0 h 10000"/>
              <a:gd name="connsiteX1" fmla="*/ 2949 w 10000"/>
              <a:gd name="connsiteY1" fmla="*/ 2002 h 10000"/>
              <a:gd name="connsiteX2" fmla="*/ 5510 w 10000"/>
              <a:gd name="connsiteY2" fmla="*/ 2778 h 10000"/>
              <a:gd name="connsiteX3" fmla="*/ 7551 w 10000"/>
              <a:gd name="connsiteY3" fmla="*/ 3333 h 10000"/>
              <a:gd name="connsiteX4" fmla="*/ 8878 w 10000"/>
              <a:gd name="connsiteY4" fmla="*/ 3889 h 10000"/>
              <a:gd name="connsiteX5" fmla="*/ 10000 w 10000"/>
              <a:gd name="connsiteY5" fmla="*/ 5000 h 10000"/>
              <a:gd name="connsiteX6" fmla="*/ 10000 w 10000"/>
              <a:gd name="connsiteY6" fmla="*/ 9444 h 10000"/>
              <a:gd name="connsiteX7" fmla="*/ 102 w 10000"/>
              <a:gd name="connsiteY7" fmla="*/ 10000 h 10000"/>
              <a:gd name="connsiteX8" fmla="*/ 0 w 10000"/>
              <a:gd name="connsiteY8" fmla="*/ 0 h 10000"/>
              <a:gd name="connsiteX9" fmla="*/ 204 w 10000"/>
              <a:gd name="connsiteY9" fmla="*/ 0 h 10000"/>
              <a:gd name="connsiteX0" fmla="*/ 204 w 10000"/>
              <a:gd name="connsiteY0" fmla="*/ 0 h 10000"/>
              <a:gd name="connsiteX1" fmla="*/ 2949 w 10000"/>
              <a:gd name="connsiteY1" fmla="*/ 2002 h 10000"/>
              <a:gd name="connsiteX2" fmla="*/ 5510 w 10000"/>
              <a:gd name="connsiteY2" fmla="*/ 2778 h 10000"/>
              <a:gd name="connsiteX3" fmla="*/ 7551 w 10000"/>
              <a:gd name="connsiteY3" fmla="*/ 3333 h 10000"/>
              <a:gd name="connsiteX4" fmla="*/ 8878 w 10000"/>
              <a:gd name="connsiteY4" fmla="*/ 4444 h 10000"/>
              <a:gd name="connsiteX5" fmla="*/ 10000 w 10000"/>
              <a:gd name="connsiteY5" fmla="*/ 5000 h 10000"/>
              <a:gd name="connsiteX6" fmla="*/ 10000 w 10000"/>
              <a:gd name="connsiteY6" fmla="*/ 9444 h 10000"/>
              <a:gd name="connsiteX7" fmla="*/ 102 w 10000"/>
              <a:gd name="connsiteY7" fmla="*/ 10000 h 10000"/>
              <a:gd name="connsiteX8" fmla="*/ 0 w 10000"/>
              <a:gd name="connsiteY8" fmla="*/ 0 h 10000"/>
              <a:gd name="connsiteX9" fmla="*/ 204 w 10000"/>
              <a:gd name="connsiteY9" fmla="*/ 0 h 10000"/>
              <a:gd name="connsiteX0" fmla="*/ 204 w 10000"/>
              <a:gd name="connsiteY0" fmla="*/ 0 h 10000"/>
              <a:gd name="connsiteX1" fmla="*/ 2949 w 10000"/>
              <a:gd name="connsiteY1" fmla="*/ 2002 h 10000"/>
              <a:gd name="connsiteX2" fmla="*/ 5510 w 10000"/>
              <a:gd name="connsiteY2" fmla="*/ 2778 h 10000"/>
              <a:gd name="connsiteX3" fmla="*/ 7551 w 10000"/>
              <a:gd name="connsiteY3" fmla="*/ 3333 h 10000"/>
              <a:gd name="connsiteX4" fmla="*/ 8980 w 10000"/>
              <a:gd name="connsiteY4" fmla="*/ 4444 h 10000"/>
              <a:gd name="connsiteX5" fmla="*/ 10000 w 10000"/>
              <a:gd name="connsiteY5" fmla="*/ 5000 h 10000"/>
              <a:gd name="connsiteX6" fmla="*/ 10000 w 10000"/>
              <a:gd name="connsiteY6" fmla="*/ 9444 h 10000"/>
              <a:gd name="connsiteX7" fmla="*/ 102 w 10000"/>
              <a:gd name="connsiteY7" fmla="*/ 10000 h 10000"/>
              <a:gd name="connsiteX8" fmla="*/ 0 w 10000"/>
              <a:gd name="connsiteY8" fmla="*/ 0 h 10000"/>
              <a:gd name="connsiteX9" fmla="*/ 204 w 10000"/>
              <a:gd name="connsiteY9" fmla="*/ 0 h 10000"/>
              <a:gd name="connsiteX0" fmla="*/ 204 w 10000"/>
              <a:gd name="connsiteY0" fmla="*/ 0 h 10000"/>
              <a:gd name="connsiteX1" fmla="*/ 2949 w 10000"/>
              <a:gd name="connsiteY1" fmla="*/ 2002 h 10000"/>
              <a:gd name="connsiteX2" fmla="*/ 5510 w 10000"/>
              <a:gd name="connsiteY2" fmla="*/ 2778 h 10000"/>
              <a:gd name="connsiteX3" fmla="*/ 7551 w 10000"/>
              <a:gd name="connsiteY3" fmla="*/ 3333 h 10000"/>
              <a:gd name="connsiteX4" fmla="*/ 10000 w 10000"/>
              <a:gd name="connsiteY4" fmla="*/ 5000 h 10000"/>
              <a:gd name="connsiteX5" fmla="*/ 10000 w 10000"/>
              <a:gd name="connsiteY5" fmla="*/ 9444 h 10000"/>
              <a:gd name="connsiteX6" fmla="*/ 102 w 10000"/>
              <a:gd name="connsiteY6" fmla="*/ 10000 h 10000"/>
              <a:gd name="connsiteX7" fmla="*/ 0 w 10000"/>
              <a:gd name="connsiteY7" fmla="*/ 0 h 10000"/>
              <a:gd name="connsiteX8" fmla="*/ 204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04" y="0"/>
                </a:moveTo>
                <a:cubicBezTo>
                  <a:pt x="695" y="336"/>
                  <a:pt x="2064" y="1539"/>
                  <a:pt x="2949" y="2002"/>
                </a:cubicBezTo>
                <a:cubicBezTo>
                  <a:pt x="3833" y="2465"/>
                  <a:pt x="4745" y="2685"/>
                  <a:pt x="5510" y="2778"/>
                </a:cubicBezTo>
                <a:lnTo>
                  <a:pt x="7551" y="3333"/>
                </a:lnTo>
                <a:lnTo>
                  <a:pt x="10000" y="5000"/>
                </a:lnTo>
                <a:lnTo>
                  <a:pt x="10000" y="9444"/>
                </a:lnTo>
                <a:cubicBezTo>
                  <a:pt x="4656" y="9955"/>
                  <a:pt x="3401" y="9815"/>
                  <a:pt x="102" y="10000"/>
                </a:cubicBezTo>
                <a:lnTo>
                  <a:pt x="0" y="0"/>
                </a:lnTo>
                <a:lnTo>
                  <a:pt x="204" y="0"/>
                </a:lnTo>
                <a:close/>
              </a:path>
            </a:pathLst>
          </a:custGeom>
          <a:solidFill>
            <a:schemeClr val="accent2"/>
          </a:solidFill>
          <a:ln w="38100" cmpd="sng">
            <a:solidFill>
              <a:schemeClr val="hlink"/>
            </a:solidFill>
            <a:round/>
            <a:headEnd/>
            <a:tailEnd/>
          </a:ln>
          <a:effectLst/>
        </p:spPr>
        <p:txBody>
          <a:bodyPr wrap="none" anchor="ctr"/>
          <a:lstStyle/>
          <a:p>
            <a:endParaRPr lang="en-CA"/>
          </a:p>
        </p:txBody>
      </p:sp>
      <p:sp>
        <p:nvSpPr>
          <p:cNvPr id="55301" name="Rectangle 5"/>
          <p:cNvSpPr>
            <a:spLocks noChangeArrowheads="1"/>
          </p:cNvSpPr>
          <p:nvPr/>
        </p:nvSpPr>
        <p:spPr bwMode="auto">
          <a:xfrm>
            <a:off x="609600" y="76200"/>
            <a:ext cx="7772400" cy="1143000"/>
          </a:xfrm>
          <a:prstGeom prst="rect">
            <a:avLst/>
          </a:prstGeom>
          <a:noFill/>
          <a:ln w="9525">
            <a:noFill/>
            <a:miter lim="800000"/>
            <a:headEnd/>
            <a:tailEnd/>
          </a:ln>
          <a:effectLst/>
        </p:spPr>
        <p:txBody>
          <a:bodyPr anchor="ctr"/>
          <a:lstStyle/>
          <a:p>
            <a:pPr algn="ctr"/>
            <a:r>
              <a:rPr lang="en-GB" sz="4800" dirty="0" smtClean="0"/>
              <a:t>Wind effects</a:t>
            </a:r>
            <a:endParaRPr lang="en-GB" sz="4800" dirty="0"/>
          </a:p>
        </p:txBody>
      </p:sp>
      <p:graphicFrame>
        <p:nvGraphicFramePr>
          <p:cNvPr id="55302" name="Object 6"/>
          <p:cNvGraphicFramePr>
            <a:graphicFrameLocks noChangeAspect="1"/>
          </p:cNvGraphicFramePr>
          <p:nvPr/>
        </p:nvGraphicFramePr>
        <p:xfrm>
          <a:off x="1" y="152401"/>
          <a:ext cx="1271588" cy="1300163"/>
        </p:xfrm>
        <a:graphic>
          <a:graphicData uri="http://schemas.openxmlformats.org/presentationml/2006/ole">
            <p:oleObj spid="_x0000_s26626" name="Clip" r:id="rId4" imgW="1799280" imgH="1837800" progId="">
              <p:embed/>
            </p:oleObj>
          </a:graphicData>
        </a:graphic>
      </p:graphicFrame>
      <p:grpSp>
        <p:nvGrpSpPr>
          <p:cNvPr id="2" name="Group 80"/>
          <p:cNvGrpSpPr/>
          <p:nvPr/>
        </p:nvGrpSpPr>
        <p:grpSpPr>
          <a:xfrm>
            <a:off x="-121437" y="1371600"/>
            <a:ext cx="9502583" cy="2628837"/>
            <a:chOff x="-121437" y="1333564"/>
            <a:chExt cx="9502583" cy="2628837"/>
          </a:xfrm>
        </p:grpSpPr>
        <p:sp>
          <p:nvSpPr>
            <p:cNvPr id="55304" name="Freeform 8"/>
            <p:cNvSpPr>
              <a:spLocks/>
            </p:cNvSpPr>
            <p:nvPr/>
          </p:nvSpPr>
          <p:spPr bwMode="auto">
            <a:xfrm>
              <a:off x="-121437" y="1333564"/>
              <a:ext cx="9502583" cy="2628837"/>
            </a:xfrm>
            <a:custGeom>
              <a:avLst/>
              <a:gdLst>
                <a:gd name="connsiteX0" fmla="*/ 881 w 10000"/>
                <a:gd name="connsiteY0" fmla="*/ 440 h 10000"/>
                <a:gd name="connsiteX1" fmla="*/ 1013 w 10000"/>
                <a:gd name="connsiteY1" fmla="*/ 1172 h 10000"/>
                <a:gd name="connsiteX2" fmla="*/ 1230 w 10000"/>
                <a:gd name="connsiteY2" fmla="*/ 1721 h 10000"/>
                <a:gd name="connsiteX3" fmla="*/ 1417 w 10000"/>
                <a:gd name="connsiteY3" fmla="*/ 2737 h 10000"/>
                <a:gd name="connsiteX4" fmla="*/ 2263 w 10000"/>
                <a:gd name="connsiteY4" fmla="*/ 4844 h 10000"/>
                <a:gd name="connsiteX5" fmla="*/ 3522 w 10000"/>
                <a:gd name="connsiteY5" fmla="*/ 5220 h 10000"/>
                <a:gd name="connsiteX6" fmla="*/ 6774 w 10000"/>
                <a:gd name="connsiteY6" fmla="*/ 5295 h 10000"/>
                <a:gd name="connsiteX7" fmla="*/ 8698 w 10000"/>
                <a:gd name="connsiteY7" fmla="*/ 4536 h 10000"/>
                <a:gd name="connsiteX8" fmla="*/ 9337 w 10000"/>
                <a:gd name="connsiteY8" fmla="*/ 762 h 10000"/>
                <a:gd name="connsiteX9" fmla="*/ 9562 w 10000"/>
                <a:gd name="connsiteY9" fmla="*/ 518 h 10000"/>
                <a:gd name="connsiteX10" fmla="*/ 9976 w 10000"/>
                <a:gd name="connsiteY10" fmla="*/ 640 h 10000"/>
                <a:gd name="connsiteX11" fmla="*/ 9976 w 10000"/>
                <a:gd name="connsiteY11" fmla="*/ 3669 h 10000"/>
                <a:gd name="connsiteX12" fmla="*/ 9932 w 10000"/>
                <a:gd name="connsiteY12" fmla="*/ 10000 h 10000"/>
                <a:gd name="connsiteX13" fmla="*/ 4748 w 10000"/>
                <a:gd name="connsiteY13" fmla="*/ 6348 h 10000"/>
                <a:gd name="connsiteX14" fmla="*/ 83 w 10000"/>
                <a:gd name="connsiteY14" fmla="*/ 9925 h 10000"/>
                <a:gd name="connsiteX15" fmla="*/ 71 w 10000"/>
                <a:gd name="connsiteY15" fmla="*/ 1260 h 10000"/>
                <a:gd name="connsiteX16" fmla="*/ 140 w 10000"/>
                <a:gd name="connsiteY16" fmla="*/ 136 h 10000"/>
                <a:gd name="connsiteX17" fmla="*/ 881 w 10000"/>
                <a:gd name="connsiteY17" fmla="*/ 440 h 10000"/>
                <a:gd name="connsiteX0" fmla="*/ 881 w 10040"/>
                <a:gd name="connsiteY0" fmla="*/ 440 h 9925"/>
                <a:gd name="connsiteX1" fmla="*/ 1013 w 10040"/>
                <a:gd name="connsiteY1" fmla="*/ 1172 h 9925"/>
                <a:gd name="connsiteX2" fmla="*/ 1230 w 10040"/>
                <a:gd name="connsiteY2" fmla="*/ 1721 h 9925"/>
                <a:gd name="connsiteX3" fmla="*/ 1417 w 10040"/>
                <a:gd name="connsiteY3" fmla="*/ 2737 h 9925"/>
                <a:gd name="connsiteX4" fmla="*/ 2263 w 10040"/>
                <a:gd name="connsiteY4" fmla="*/ 4844 h 9925"/>
                <a:gd name="connsiteX5" fmla="*/ 3522 w 10040"/>
                <a:gd name="connsiteY5" fmla="*/ 5220 h 9925"/>
                <a:gd name="connsiteX6" fmla="*/ 6774 w 10040"/>
                <a:gd name="connsiteY6" fmla="*/ 5295 h 9925"/>
                <a:gd name="connsiteX7" fmla="*/ 8698 w 10040"/>
                <a:gd name="connsiteY7" fmla="*/ 4536 h 9925"/>
                <a:gd name="connsiteX8" fmla="*/ 9337 w 10040"/>
                <a:gd name="connsiteY8" fmla="*/ 762 h 9925"/>
                <a:gd name="connsiteX9" fmla="*/ 9562 w 10040"/>
                <a:gd name="connsiteY9" fmla="*/ 518 h 9925"/>
                <a:gd name="connsiteX10" fmla="*/ 9976 w 10040"/>
                <a:gd name="connsiteY10" fmla="*/ 640 h 9925"/>
                <a:gd name="connsiteX11" fmla="*/ 9976 w 10040"/>
                <a:gd name="connsiteY11" fmla="*/ 3669 h 9925"/>
                <a:gd name="connsiteX12" fmla="*/ 10025 w 10040"/>
                <a:gd name="connsiteY12" fmla="*/ 6696 h 9925"/>
                <a:gd name="connsiteX13" fmla="*/ 4748 w 10040"/>
                <a:gd name="connsiteY13" fmla="*/ 6348 h 9925"/>
                <a:gd name="connsiteX14" fmla="*/ 83 w 10040"/>
                <a:gd name="connsiteY14" fmla="*/ 9925 h 9925"/>
                <a:gd name="connsiteX15" fmla="*/ 71 w 10040"/>
                <a:gd name="connsiteY15" fmla="*/ 1260 h 9925"/>
                <a:gd name="connsiteX16" fmla="*/ 140 w 10040"/>
                <a:gd name="connsiteY16" fmla="*/ 136 h 9925"/>
                <a:gd name="connsiteX17" fmla="*/ 881 w 10040"/>
                <a:gd name="connsiteY17" fmla="*/ 440 h 9925"/>
                <a:gd name="connsiteX0" fmla="*/ 877 w 10000"/>
                <a:gd name="connsiteY0" fmla="*/ 443 h 6747"/>
                <a:gd name="connsiteX1" fmla="*/ 1009 w 10000"/>
                <a:gd name="connsiteY1" fmla="*/ 1181 h 6747"/>
                <a:gd name="connsiteX2" fmla="*/ 1225 w 10000"/>
                <a:gd name="connsiteY2" fmla="*/ 1734 h 6747"/>
                <a:gd name="connsiteX3" fmla="*/ 1411 w 10000"/>
                <a:gd name="connsiteY3" fmla="*/ 2758 h 6747"/>
                <a:gd name="connsiteX4" fmla="*/ 2254 w 10000"/>
                <a:gd name="connsiteY4" fmla="*/ 4881 h 6747"/>
                <a:gd name="connsiteX5" fmla="*/ 3508 w 10000"/>
                <a:gd name="connsiteY5" fmla="*/ 5259 h 6747"/>
                <a:gd name="connsiteX6" fmla="*/ 6747 w 10000"/>
                <a:gd name="connsiteY6" fmla="*/ 5335 h 6747"/>
                <a:gd name="connsiteX7" fmla="*/ 8663 w 10000"/>
                <a:gd name="connsiteY7" fmla="*/ 4570 h 6747"/>
                <a:gd name="connsiteX8" fmla="*/ 9300 w 10000"/>
                <a:gd name="connsiteY8" fmla="*/ 768 h 6747"/>
                <a:gd name="connsiteX9" fmla="*/ 9524 w 10000"/>
                <a:gd name="connsiteY9" fmla="*/ 522 h 6747"/>
                <a:gd name="connsiteX10" fmla="*/ 9936 w 10000"/>
                <a:gd name="connsiteY10" fmla="*/ 645 h 6747"/>
                <a:gd name="connsiteX11" fmla="*/ 9936 w 10000"/>
                <a:gd name="connsiteY11" fmla="*/ 3697 h 6747"/>
                <a:gd name="connsiteX12" fmla="*/ 9985 w 10000"/>
                <a:gd name="connsiteY12" fmla="*/ 6747 h 6747"/>
                <a:gd name="connsiteX13" fmla="*/ 4729 w 10000"/>
                <a:gd name="connsiteY13" fmla="*/ 6396 h 6747"/>
                <a:gd name="connsiteX14" fmla="*/ 120 w 10000"/>
                <a:gd name="connsiteY14" fmla="*/ 6571 h 6747"/>
                <a:gd name="connsiteX15" fmla="*/ 71 w 10000"/>
                <a:gd name="connsiteY15" fmla="*/ 1270 h 6747"/>
                <a:gd name="connsiteX16" fmla="*/ 139 w 10000"/>
                <a:gd name="connsiteY16" fmla="*/ 137 h 6747"/>
                <a:gd name="connsiteX17" fmla="*/ 877 w 10000"/>
                <a:gd name="connsiteY17" fmla="*/ 443 h 6747"/>
                <a:gd name="connsiteX0" fmla="*/ 877 w 10000"/>
                <a:gd name="connsiteY0" fmla="*/ 657 h 10000"/>
                <a:gd name="connsiteX1" fmla="*/ 1009 w 10000"/>
                <a:gd name="connsiteY1" fmla="*/ 1750 h 10000"/>
                <a:gd name="connsiteX2" fmla="*/ 1225 w 10000"/>
                <a:gd name="connsiteY2" fmla="*/ 2570 h 10000"/>
                <a:gd name="connsiteX3" fmla="*/ 1411 w 10000"/>
                <a:gd name="connsiteY3" fmla="*/ 4088 h 10000"/>
                <a:gd name="connsiteX4" fmla="*/ 2254 w 10000"/>
                <a:gd name="connsiteY4" fmla="*/ 7234 h 10000"/>
                <a:gd name="connsiteX5" fmla="*/ 3508 w 10000"/>
                <a:gd name="connsiteY5" fmla="*/ 7795 h 10000"/>
                <a:gd name="connsiteX6" fmla="*/ 6747 w 10000"/>
                <a:gd name="connsiteY6" fmla="*/ 7907 h 10000"/>
                <a:gd name="connsiteX7" fmla="*/ 8663 w 10000"/>
                <a:gd name="connsiteY7" fmla="*/ 6773 h 10000"/>
                <a:gd name="connsiteX8" fmla="*/ 9300 w 10000"/>
                <a:gd name="connsiteY8" fmla="*/ 1138 h 10000"/>
                <a:gd name="connsiteX9" fmla="*/ 9524 w 10000"/>
                <a:gd name="connsiteY9" fmla="*/ 774 h 10000"/>
                <a:gd name="connsiteX10" fmla="*/ 9936 w 10000"/>
                <a:gd name="connsiteY10" fmla="*/ 956 h 10000"/>
                <a:gd name="connsiteX11" fmla="*/ 9936 w 10000"/>
                <a:gd name="connsiteY11" fmla="*/ 5479 h 10000"/>
                <a:gd name="connsiteX12" fmla="*/ 9985 w 10000"/>
                <a:gd name="connsiteY12" fmla="*/ 10000 h 10000"/>
                <a:gd name="connsiteX13" fmla="*/ 4729 w 10000"/>
                <a:gd name="connsiteY13" fmla="*/ 9480 h 10000"/>
                <a:gd name="connsiteX14" fmla="*/ 120 w 10000"/>
                <a:gd name="connsiteY14" fmla="*/ 9220 h 10000"/>
                <a:gd name="connsiteX15" fmla="*/ 71 w 10000"/>
                <a:gd name="connsiteY15" fmla="*/ 1882 h 10000"/>
                <a:gd name="connsiteX16" fmla="*/ 139 w 10000"/>
                <a:gd name="connsiteY16" fmla="*/ 203 h 10000"/>
                <a:gd name="connsiteX17" fmla="*/ 877 w 10000"/>
                <a:gd name="connsiteY17" fmla="*/ 657 h 10000"/>
                <a:gd name="connsiteX0" fmla="*/ 877 w 10000"/>
                <a:gd name="connsiteY0" fmla="*/ 657 h 9480"/>
                <a:gd name="connsiteX1" fmla="*/ 1009 w 10000"/>
                <a:gd name="connsiteY1" fmla="*/ 1750 h 9480"/>
                <a:gd name="connsiteX2" fmla="*/ 1225 w 10000"/>
                <a:gd name="connsiteY2" fmla="*/ 2570 h 9480"/>
                <a:gd name="connsiteX3" fmla="*/ 1411 w 10000"/>
                <a:gd name="connsiteY3" fmla="*/ 4088 h 9480"/>
                <a:gd name="connsiteX4" fmla="*/ 2254 w 10000"/>
                <a:gd name="connsiteY4" fmla="*/ 7234 h 9480"/>
                <a:gd name="connsiteX5" fmla="*/ 3508 w 10000"/>
                <a:gd name="connsiteY5" fmla="*/ 7795 h 9480"/>
                <a:gd name="connsiteX6" fmla="*/ 6747 w 10000"/>
                <a:gd name="connsiteY6" fmla="*/ 7907 h 9480"/>
                <a:gd name="connsiteX7" fmla="*/ 8663 w 10000"/>
                <a:gd name="connsiteY7" fmla="*/ 6773 h 9480"/>
                <a:gd name="connsiteX8" fmla="*/ 9300 w 10000"/>
                <a:gd name="connsiteY8" fmla="*/ 1138 h 9480"/>
                <a:gd name="connsiteX9" fmla="*/ 9524 w 10000"/>
                <a:gd name="connsiteY9" fmla="*/ 774 h 9480"/>
                <a:gd name="connsiteX10" fmla="*/ 9936 w 10000"/>
                <a:gd name="connsiteY10" fmla="*/ 956 h 9480"/>
                <a:gd name="connsiteX11" fmla="*/ 9936 w 10000"/>
                <a:gd name="connsiteY11" fmla="*/ 5479 h 9480"/>
                <a:gd name="connsiteX12" fmla="*/ 9985 w 10000"/>
                <a:gd name="connsiteY12" fmla="*/ 9479 h 9480"/>
                <a:gd name="connsiteX13" fmla="*/ 4729 w 10000"/>
                <a:gd name="connsiteY13" fmla="*/ 9480 h 9480"/>
                <a:gd name="connsiteX14" fmla="*/ 120 w 10000"/>
                <a:gd name="connsiteY14" fmla="*/ 9220 h 9480"/>
                <a:gd name="connsiteX15" fmla="*/ 71 w 10000"/>
                <a:gd name="connsiteY15" fmla="*/ 1882 h 9480"/>
                <a:gd name="connsiteX16" fmla="*/ 139 w 10000"/>
                <a:gd name="connsiteY16" fmla="*/ 203 h 9480"/>
                <a:gd name="connsiteX17" fmla="*/ 877 w 10000"/>
                <a:gd name="connsiteY17" fmla="*/ 657 h 9480"/>
                <a:gd name="connsiteX0" fmla="*/ 877 w 9994"/>
                <a:gd name="connsiteY0" fmla="*/ 693 h 10000"/>
                <a:gd name="connsiteX1" fmla="*/ 1009 w 9994"/>
                <a:gd name="connsiteY1" fmla="*/ 1846 h 10000"/>
                <a:gd name="connsiteX2" fmla="*/ 1225 w 9994"/>
                <a:gd name="connsiteY2" fmla="*/ 2711 h 10000"/>
                <a:gd name="connsiteX3" fmla="*/ 1411 w 9994"/>
                <a:gd name="connsiteY3" fmla="*/ 4312 h 10000"/>
                <a:gd name="connsiteX4" fmla="*/ 2254 w 9994"/>
                <a:gd name="connsiteY4" fmla="*/ 7631 h 10000"/>
                <a:gd name="connsiteX5" fmla="*/ 3508 w 9994"/>
                <a:gd name="connsiteY5" fmla="*/ 8223 h 10000"/>
                <a:gd name="connsiteX6" fmla="*/ 6747 w 9994"/>
                <a:gd name="connsiteY6" fmla="*/ 8341 h 10000"/>
                <a:gd name="connsiteX7" fmla="*/ 8663 w 9994"/>
                <a:gd name="connsiteY7" fmla="*/ 7145 h 10000"/>
                <a:gd name="connsiteX8" fmla="*/ 9300 w 9994"/>
                <a:gd name="connsiteY8" fmla="*/ 1200 h 10000"/>
                <a:gd name="connsiteX9" fmla="*/ 9524 w 9994"/>
                <a:gd name="connsiteY9" fmla="*/ 816 h 10000"/>
                <a:gd name="connsiteX10" fmla="*/ 9936 w 9994"/>
                <a:gd name="connsiteY10" fmla="*/ 1008 h 10000"/>
                <a:gd name="connsiteX11" fmla="*/ 9936 w 9994"/>
                <a:gd name="connsiteY11" fmla="*/ 5780 h 10000"/>
                <a:gd name="connsiteX12" fmla="*/ 9985 w 9994"/>
                <a:gd name="connsiteY12" fmla="*/ 9999 h 10000"/>
                <a:gd name="connsiteX13" fmla="*/ 4729 w 9994"/>
                <a:gd name="connsiteY13" fmla="*/ 10000 h 10000"/>
                <a:gd name="connsiteX14" fmla="*/ 120 w 9994"/>
                <a:gd name="connsiteY14" fmla="*/ 9726 h 10000"/>
                <a:gd name="connsiteX15" fmla="*/ 71 w 9994"/>
                <a:gd name="connsiteY15" fmla="*/ 1985 h 10000"/>
                <a:gd name="connsiteX16" fmla="*/ 139 w 9994"/>
                <a:gd name="connsiteY16" fmla="*/ 214 h 10000"/>
                <a:gd name="connsiteX17" fmla="*/ 877 w 9994"/>
                <a:gd name="connsiteY17" fmla="*/ 693 h 10000"/>
                <a:gd name="connsiteX0" fmla="*/ 878 w 9966"/>
                <a:gd name="connsiteY0" fmla="*/ 693 h 10000"/>
                <a:gd name="connsiteX1" fmla="*/ 1010 w 9966"/>
                <a:gd name="connsiteY1" fmla="*/ 1846 h 10000"/>
                <a:gd name="connsiteX2" fmla="*/ 1226 w 9966"/>
                <a:gd name="connsiteY2" fmla="*/ 2711 h 10000"/>
                <a:gd name="connsiteX3" fmla="*/ 1412 w 9966"/>
                <a:gd name="connsiteY3" fmla="*/ 4312 h 10000"/>
                <a:gd name="connsiteX4" fmla="*/ 2255 w 9966"/>
                <a:gd name="connsiteY4" fmla="*/ 7631 h 10000"/>
                <a:gd name="connsiteX5" fmla="*/ 3510 w 9966"/>
                <a:gd name="connsiteY5" fmla="*/ 8223 h 10000"/>
                <a:gd name="connsiteX6" fmla="*/ 6751 w 9966"/>
                <a:gd name="connsiteY6" fmla="*/ 8341 h 10000"/>
                <a:gd name="connsiteX7" fmla="*/ 8668 w 9966"/>
                <a:gd name="connsiteY7" fmla="*/ 7145 h 10000"/>
                <a:gd name="connsiteX8" fmla="*/ 9306 w 9966"/>
                <a:gd name="connsiteY8" fmla="*/ 1200 h 10000"/>
                <a:gd name="connsiteX9" fmla="*/ 9530 w 9966"/>
                <a:gd name="connsiteY9" fmla="*/ 816 h 10000"/>
                <a:gd name="connsiteX10" fmla="*/ 9942 w 9966"/>
                <a:gd name="connsiteY10" fmla="*/ 1008 h 10000"/>
                <a:gd name="connsiteX11" fmla="*/ 9942 w 9966"/>
                <a:gd name="connsiteY11" fmla="*/ 5780 h 10000"/>
                <a:gd name="connsiteX12" fmla="*/ 9830 w 9966"/>
                <a:gd name="connsiteY12" fmla="*/ 9999 h 10000"/>
                <a:gd name="connsiteX13" fmla="*/ 4732 w 9966"/>
                <a:gd name="connsiteY13" fmla="*/ 10000 h 10000"/>
                <a:gd name="connsiteX14" fmla="*/ 120 w 9966"/>
                <a:gd name="connsiteY14" fmla="*/ 9726 h 10000"/>
                <a:gd name="connsiteX15" fmla="*/ 71 w 9966"/>
                <a:gd name="connsiteY15" fmla="*/ 1985 h 10000"/>
                <a:gd name="connsiteX16" fmla="*/ 139 w 9966"/>
                <a:gd name="connsiteY16" fmla="*/ 214 h 10000"/>
                <a:gd name="connsiteX17" fmla="*/ 878 w 9966"/>
                <a:gd name="connsiteY17" fmla="*/ 693 h 10000"/>
                <a:gd name="connsiteX0" fmla="*/ 881 w 10116"/>
                <a:gd name="connsiteY0" fmla="*/ 693 h 10000"/>
                <a:gd name="connsiteX1" fmla="*/ 1013 w 10116"/>
                <a:gd name="connsiteY1" fmla="*/ 1846 h 10000"/>
                <a:gd name="connsiteX2" fmla="*/ 1230 w 10116"/>
                <a:gd name="connsiteY2" fmla="*/ 2711 h 10000"/>
                <a:gd name="connsiteX3" fmla="*/ 1417 w 10116"/>
                <a:gd name="connsiteY3" fmla="*/ 4312 h 10000"/>
                <a:gd name="connsiteX4" fmla="*/ 2263 w 10116"/>
                <a:gd name="connsiteY4" fmla="*/ 7631 h 10000"/>
                <a:gd name="connsiteX5" fmla="*/ 3522 w 10116"/>
                <a:gd name="connsiteY5" fmla="*/ 8223 h 10000"/>
                <a:gd name="connsiteX6" fmla="*/ 6774 w 10116"/>
                <a:gd name="connsiteY6" fmla="*/ 8341 h 10000"/>
                <a:gd name="connsiteX7" fmla="*/ 8698 w 10116"/>
                <a:gd name="connsiteY7" fmla="*/ 7145 h 10000"/>
                <a:gd name="connsiteX8" fmla="*/ 9338 w 10116"/>
                <a:gd name="connsiteY8" fmla="*/ 1200 h 10000"/>
                <a:gd name="connsiteX9" fmla="*/ 9563 w 10116"/>
                <a:gd name="connsiteY9" fmla="*/ 816 h 10000"/>
                <a:gd name="connsiteX10" fmla="*/ 9976 w 10116"/>
                <a:gd name="connsiteY10" fmla="*/ 1008 h 10000"/>
                <a:gd name="connsiteX11" fmla="*/ 9976 w 10116"/>
                <a:gd name="connsiteY11" fmla="*/ 5780 h 10000"/>
                <a:gd name="connsiteX12" fmla="*/ 10107 w 10116"/>
                <a:gd name="connsiteY12" fmla="*/ 8904 h 10000"/>
                <a:gd name="connsiteX13" fmla="*/ 4748 w 10116"/>
                <a:gd name="connsiteY13" fmla="*/ 10000 h 10000"/>
                <a:gd name="connsiteX14" fmla="*/ 120 w 10116"/>
                <a:gd name="connsiteY14" fmla="*/ 9726 h 10000"/>
                <a:gd name="connsiteX15" fmla="*/ 71 w 10116"/>
                <a:gd name="connsiteY15" fmla="*/ 1985 h 10000"/>
                <a:gd name="connsiteX16" fmla="*/ 139 w 10116"/>
                <a:gd name="connsiteY16" fmla="*/ 214 h 10000"/>
                <a:gd name="connsiteX17" fmla="*/ 881 w 10116"/>
                <a:gd name="connsiteY17" fmla="*/ 693 h 10000"/>
                <a:gd name="connsiteX0" fmla="*/ 881 w 10116"/>
                <a:gd name="connsiteY0" fmla="*/ 693 h 9726"/>
                <a:gd name="connsiteX1" fmla="*/ 1013 w 10116"/>
                <a:gd name="connsiteY1" fmla="*/ 1846 h 9726"/>
                <a:gd name="connsiteX2" fmla="*/ 1230 w 10116"/>
                <a:gd name="connsiteY2" fmla="*/ 2711 h 9726"/>
                <a:gd name="connsiteX3" fmla="*/ 1417 w 10116"/>
                <a:gd name="connsiteY3" fmla="*/ 4312 h 9726"/>
                <a:gd name="connsiteX4" fmla="*/ 2263 w 10116"/>
                <a:gd name="connsiteY4" fmla="*/ 7631 h 9726"/>
                <a:gd name="connsiteX5" fmla="*/ 3522 w 10116"/>
                <a:gd name="connsiteY5" fmla="*/ 8223 h 9726"/>
                <a:gd name="connsiteX6" fmla="*/ 6774 w 10116"/>
                <a:gd name="connsiteY6" fmla="*/ 8341 h 9726"/>
                <a:gd name="connsiteX7" fmla="*/ 8698 w 10116"/>
                <a:gd name="connsiteY7" fmla="*/ 7145 h 9726"/>
                <a:gd name="connsiteX8" fmla="*/ 9338 w 10116"/>
                <a:gd name="connsiteY8" fmla="*/ 1200 h 9726"/>
                <a:gd name="connsiteX9" fmla="*/ 9563 w 10116"/>
                <a:gd name="connsiteY9" fmla="*/ 816 h 9726"/>
                <a:gd name="connsiteX10" fmla="*/ 9976 w 10116"/>
                <a:gd name="connsiteY10" fmla="*/ 1008 h 9726"/>
                <a:gd name="connsiteX11" fmla="*/ 9976 w 10116"/>
                <a:gd name="connsiteY11" fmla="*/ 5780 h 9726"/>
                <a:gd name="connsiteX12" fmla="*/ 10107 w 10116"/>
                <a:gd name="connsiteY12" fmla="*/ 8904 h 9726"/>
                <a:gd name="connsiteX13" fmla="*/ 4748 w 10116"/>
                <a:gd name="connsiteY13" fmla="*/ 8904 h 9726"/>
                <a:gd name="connsiteX14" fmla="*/ 120 w 10116"/>
                <a:gd name="connsiteY14" fmla="*/ 9726 h 9726"/>
                <a:gd name="connsiteX15" fmla="*/ 71 w 10116"/>
                <a:gd name="connsiteY15" fmla="*/ 1985 h 9726"/>
                <a:gd name="connsiteX16" fmla="*/ 139 w 10116"/>
                <a:gd name="connsiteY16" fmla="*/ 214 h 9726"/>
                <a:gd name="connsiteX17" fmla="*/ 881 w 10116"/>
                <a:gd name="connsiteY17" fmla="*/ 693 h 9726"/>
                <a:gd name="connsiteX0" fmla="*/ 871 w 10000"/>
                <a:gd name="connsiteY0" fmla="*/ 713 h 9360"/>
                <a:gd name="connsiteX1" fmla="*/ 1001 w 10000"/>
                <a:gd name="connsiteY1" fmla="*/ 1898 h 9360"/>
                <a:gd name="connsiteX2" fmla="*/ 1216 w 10000"/>
                <a:gd name="connsiteY2" fmla="*/ 2787 h 9360"/>
                <a:gd name="connsiteX3" fmla="*/ 1401 w 10000"/>
                <a:gd name="connsiteY3" fmla="*/ 4433 h 9360"/>
                <a:gd name="connsiteX4" fmla="*/ 2237 w 10000"/>
                <a:gd name="connsiteY4" fmla="*/ 7846 h 9360"/>
                <a:gd name="connsiteX5" fmla="*/ 3482 w 10000"/>
                <a:gd name="connsiteY5" fmla="*/ 8455 h 9360"/>
                <a:gd name="connsiteX6" fmla="*/ 6696 w 10000"/>
                <a:gd name="connsiteY6" fmla="*/ 8576 h 9360"/>
                <a:gd name="connsiteX7" fmla="*/ 8598 w 10000"/>
                <a:gd name="connsiteY7" fmla="*/ 7346 h 9360"/>
                <a:gd name="connsiteX8" fmla="*/ 9231 w 10000"/>
                <a:gd name="connsiteY8" fmla="*/ 1234 h 9360"/>
                <a:gd name="connsiteX9" fmla="*/ 9453 w 10000"/>
                <a:gd name="connsiteY9" fmla="*/ 839 h 9360"/>
                <a:gd name="connsiteX10" fmla="*/ 9862 w 10000"/>
                <a:gd name="connsiteY10" fmla="*/ 1036 h 9360"/>
                <a:gd name="connsiteX11" fmla="*/ 9862 w 10000"/>
                <a:gd name="connsiteY11" fmla="*/ 5943 h 9360"/>
                <a:gd name="connsiteX12" fmla="*/ 9991 w 10000"/>
                <a:gd name="connsiteY12" fmla="*/ 9155 h 9360"/>
                <a:gd name="connsiteX13" fmla="*/ 4694 w 10000"/>
                <a:gd name="connsiteY13" fmla="*/ 9155 h 9360"/>
                <a:gd name="connsiteX14" fmla="*/ 119 w 10000"/>
                <a:gd name="connsiteY14" fmla="*/ 9154 h 9360"/>
                <a:gd name="connsiteX15" fmla="*/ 70 w 10000"/>
                <a:gd name="connsiteY15" fmla="*/ 2041 h 9360"/>
                <a:gd name="connsiteX16" fmla="*/ 137 w 10000"/>
                <a:gd name="connsiteY16" fmla="*/ 220 h 9360"/>
                <a:gd name="connsiteX17" fmla="*/ 871 w 10000"/>
                <a:gd name="connsiteY17" fmla="*/ 713 h 9360"/>
                <a:gd name="connsiteX0" fmla="*/ 871 w 10000"/>
                <a:gd name="connsiteY0" fmla="*/ 762 h 10382"/>
                <a:gd name="connsiteX1" fmla="*/ 1001 w 10000"/>
                <a:gd name="connsiteY1" fmla="*/ 2028 h 10382"/>
                <a:gd name="connsiteX2" fmla="*/ 1216 w 10000"/>
                <a:gd name="connsiteY2" fmla="*/ 2978 h 10382"/>
                <a:gd name="connsiteX3" fmla="*/ 1401 w 10000"/>
                <a:gd name="connsiteY3" fmla="*/ 4736 h 10382"/>
                <a:gd name="connsiteX4" fmla="*/ 2237 w 10000"/>
                <a:gd name="connsiteY4" fmla="*/ 8382 h 10382"/>
                <a:gd name="connsiteX5" fmla="*/ 3482 w 10000"/>
                <a:gd name="connsiteY5" fmla="*/ 9033 h 10382"/>
                <a:gd name="connsiteX6" fmla="*/ 6696 w 10000"/>
                <a:gd name="connsiteY6" fmla="*/ 9162 h 10382"/>
                <a:gd name="connsiteX7" fmla="*/ 8598 w 10000"/>
                <a:gd name="connsiteY7" fmla="*/ 7848 h 10382"/>
                <a:gd name="connsiteX8" fmla="*/ 9231 w 10000"/>
                <a:gd name="connsiteY8" fmla="*/ 1318 h 10382"/>
                <a:gd name="connsiteX9" fmla="*/ 9453 w 10000"/>
                <a:gd name="connsiteY9" fmla="*/ 896 h 10382"/>
                <a:gd name="connsiteX10" fmla="*/ 9862 w 10000"/>
                <a:gd name="connsiteY10" fmla="*/ 1107 h 10382"/>
                <a:gd name="connsiteX11" fmla="*/ 9862 w 10000"/>
                <a:gd name="connsiteY11" fmla="*/ 6349 h 10382"/>
                <a:gd name="connsiteX12" fmla="*/ 9991 w 10000"/>
                <a:gd name="connsiteY12" fmla="*/ 9781 h 10382"/>
                <a:gd name="connsiteX13" fmla="*/ 4694 w 10000"/>
                <a:gd name="connsiteY13" fmla="*/ 9781 h 10382"/>
                <a:gd name="connsiteX14" fmla="*/ 119 w 10000"/>
                <a:gd name="connsiteY14" fmla="*/ 10382 h 10382"/>
                <a:gd name="connsiteX15" fmla="*/ 70 w 10000"/>
                <a:gd name="connsiteY15" fmla="*/ 2181 h 10382"/>
                <a:gd name="connsiteX16" fmla="*/ 137 w 10000"/>
                <a:gd name="connsiteY16" fmla="*/ 235 h 10382"/>
                <a:gd name="connsiteX17" fmla="*/ 871 w 10000"/>
                <a:gd name="connsiteY17" fmla="*/ 762 h 10382"/>
                <a:gd name="connsiteX0" fmla="*/ 871 w 10000"/>
                <a:gd name="connsiteY0" fmla="*/ 762 h 10382"/>
                <a:gd name="connsiteX1" fmla="*/ 1001 w 10000"/>
                <a:gd name="connsiteY1" fmla="*/ 2028 h 10382"/>
                <a:gd name="connsiteX2" fmla="*/ 1216 w 10000"/>
                <a:gd name="connsiteY2" fmla="*/ 2978 h 10382"/>
                <a:gd name="connsiteX3" fmla="*/ 1401 w 10000"/>
                <a:gd name="connsiteY3" fmla="*/ 4736 h 10382"/>
                <a:gd name="connsiteX4" fmla="*/ 2237 w 10000"/>
                <a:gd name="connsiteY4" fmla="*/ 8382 h 10382"/>
                <a:gd name="connsiteX5" fmla="*/ 3482 w 10000"/>
                <a:gd name="connsiteY5" fmla="*/ 9033 h 10382"/>
                <a:gd name="connsiteX6" fmla="*/ 6696 w 10000"/>
                <a:gd name="connsiteY6" fmla="*/ 9162 h 10382"/>
                <a:gd name="connsiteX7" fmla="*/ 8598 w 10000"/>
                <a:gd name="connsiteY7" fmla="*/ 7848 h 10382"/>
                <a:gd name="connsiteX8" fmla="*/ 9231 w 10000"/>
                <a:gd name="connsiteY8" fmla="*/ 1318 h 10382"/>
                <a:gd name="connsiteX9" fmla="*/ 9453 w 10000"/>
                <a:gd name="connsiteY9" fmla="*/ 896 h 10382"/>
                <a:gd name="connsiteX10" fmla="*/ 9862 w 10000"/>
                <a:gd name="connsiteY10" fmla="*/ 1107 h 10382"/>
                <a:gd name="connsiteX11" fmla="*/ 9862 w 10000"/>
                <a:gd name="connsiteY11" fmla="*/ 6349 h 10382"/>
                <a:gd name="connsiteX12" fmla="*/ 9991 w 10000"/>
                <a:gd name="connsiteY12" fmla="*/ 9781 h 10382"/>
                <a:gd name="connsiteX13" fmla="*/ 4694 w 10000"/>
                <a:gd name="connsiteY13" fmla="*/ 10382 h 10382"/>
                <a:gd name="connsiteX14" fmla="*/ 119 w 10000"/>
                <a:gd name="connsiteY14" fmla="*/ 10382 h 10382"/>
                <a:gd name="connsiteX15" fmla="*/ 70 w 10000"/>
                <a:gd name="connsiteY15" fmla="*/ 2181 h 10382"/>
                <a:gd name="connsiteX16" fmla="*/ 137 w 10000"/>
                <a:gd name="connsiteY16" fmla="*/ 235 h 10382"/>
                <a:gd name="connsiteX17" fmla="*/ 871 w 10000"/>
                <a:gd name="connsiteY17" fmla="*/ 762 h 10382"/>
                <a:gd name="connsiteX0" fmla="*/ 871 w 10009"/>
                <a:gd name="connsiteY0" fmla="*/ 762 h 10382"/>
                <a:gd name="connsiteX1" fmla="*/ 1001 w 10009"/>
                <a:gd name="connsiteY1" fmla="*/ 2028 h 10382"/>
                <a:gd name="connsiteX2" fmla="*/ 1216 w 10009"/>
                <a:gd name="connsiteY2" fmla="*/ 2978 h 10382"/>
                <a:gd name="connsiteX3" fmla="*/ 1401 w 10009"/>
                <a:gd name="connsiteY3" fmla="*/ 4736 h 10382"/>
                <a:gd name="connsiteX4" fmla="*/ 2237 w 10009"/>
                <a:gd name="connsiteY4" fmla="*/ 8382 h 10382"/>
                <a:gd name="connsiteX5" fmla="*/ 3482 w 10009"/>
                <a:gd name="connsiteY5" fmla="*/ 9033 h 10382"/>
                <a:gd name="connsiteX6" fmla="*/ 6696 w 10009"/>
                <a:gd name="connsiteY6" fmla="*/ 9162 h 10382"/>
                <a:gd name="connsiteX7" fmla="*/ 8598 w 10009"/>
                <a:gd name="connsiteY7" fmla="*/ 7848 h 10382"/>
                <a:gd name="connsiteX8" fmla="*/ 9231 w 10009"/>
                <a:gd name="connsiteY8" fmla="*/ 1318 h 10382"/>
                <a:gd name="connsiteX9" fmla="*/ 9453 w 10009"/>
                <a:gd name="connsiteY9" fmla="*/ 896 h 10382"/>
                <a:gd name="connsiteX10" fmla="*/ 9862 w 10009"/>
                <a:gd name="connsiteY10" fmla="*/ 1107 h 10382"/>
                <a:gd name="connsiteX11" fmla="*/ 9862 w 10009"/>
                <a:gd name="connsiteY11" fmla="*/ 6349 h 10382"/>
                <a:gd name="connsiteX12" fmla="*/ 10000 w 10009"/>
                <a:gd name="connsiteY12" fmla="*/ 10081 h 10382"/>
                <a:gd name="connsiteX13" fmla="*/ 4694 w 10009"/>
                <a:gd name="connsiteY13" fmla="*/ 10382 h 10382"/>
                <a:gd name="connsiteX14" fmla="*/ 119 w 10009"/>
                <a:gd name="connsiteY14" fmla="*/ 10382 h 10382"/>
                <a:gd name="connsiteX15" fmla="*/ 70 w 10009"/>
                <a:gd name="connsiteY15" fmla="*/ 2181 h 10382"/>
                <a:gd name="connsiteX16" fmla="*/ 137 w 10009"/>
                <a:gd name="connsiteY16" fmla="*/ 235 h 10382"/>
                <a:gd name="connsiteX17" fmla="*/ 871 w 10009"/>
                <a:gd name="connsiteY17" fmla="*/ 762 h 10382"/>
                <a:gd name="connsiteX0" fmla="*/ 871 w 10009"/>
                <a:gd name="connsiteY0" fmla="*/ 762 h 10382"/>
                <a:gd name="connsiteX1" fmla="*/ 1001 w 10009"/>
                <a:gd name="connsiteY1" fmla="*/ 2028 h 10382"/>
                <a:gd name="connsiteX2" fmla="*/ 1216 w 10009"/>
                <a:gd name="connsiteY2" fmla="*/ 2978 h 10382"/>
                <a:gd name="connsiteX3" fmla="*/ 1401 w 10009"/>
                <a:gd name="connsiteY3" fmla="*/ 4736 h 10382"/>
                <a:gd name="connsiteX4" fmla="*/ 2237 w 10009"/>
                <a:gd name="connsiteY4" fmla="*/ 8382 h 10382"/>
                <a:gd name="connsiteX5" fmla="*/ 3482 w 10009"/>
                <a:gd name="connsiteY5" fmla="*/ 9033 h 10382"/>
                <a:gd name="connsiteX6" fmla="*/ 6696 w 10009"/>
                <a:gd name="connsiteY6" fmla="*/ 9162 h 10382"/>
                <a:gd name="connsiteX7" fmla="*/ 8598 w 10009"/>
                <a:gd name="connsiteY7" fmla="*/ 7848 h 10382"/>
                <a:gd name="connsiteX8" fmla="*/ 9231 w 10009"/>
                <a:gd name="connsiteY8" fmla="*/ 1318 h 10382"/>
                <a:gd name="connsiteX9" fmla="*/ 9453 w 10009"/>
                <a:gd name="connsiteY9" fmla="*/ 896 h 10382"/>
                <a:gd name="connsiteX10" fmla="*/ 9862 w 10009"/>
                <a:gd name="connsiteY10" fmla="*/ 1107 h 10382"/>
                <a:gd name="connsiteX11" fmla="*/ 9862 w 10009"/>
                <a:gd name="connsiteY11" fmla="*/ 6349 h 10382"/>
                <a:gd name="connsiteX12" fmla="*/ 10000 w 10009"/>
                <a:gd name="connsiteY12" fmla="*/ 10382 h 10382"/>
                <a:gd name="connsiteX13" fmla="*/ 4694 w 10009"/>
                <a:gd name="connsiteY13" fmla="*/ 10382 h 10382"/>
                <a:gd name="connsiteX14" fmla="*/ 119 w 10009"/>
                <a:gd name="connsiteY14" fmla="*/ 10382 h 10382"/>
                <a:gd name="connsiteX15" fmla="*/ 70 w 10009"/>
                <a:gd name="connsiteY15" fmla="*/ 2181 h 10382"/>
                <a:gd name="connsiteX16" fmla="*/ 137 w 10009"/>
                <a:gd name="connsiteY16" fmla="*/ 235 h 10382"/>
                <a:gd name="connsiteX17" fmla="*/ 871 w 10009"/>
                <a:gd name="connsiteY17" fmla="*/ 762 h 1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9" h="10382">
                  <a:moveTo>
                    <a:pt x="871" y="762"/>
                  </a:moveTo>
                  <a:cubicBezTo>
                    <a:pt x="902" y="1360"/>
                    <a:pt x="945" y="1660"/>
                    <a:pt x="1001" y="2028"/>
                  </a:cubicBezTo>
                  <a:cubicBezTo>
                    <a:pt x="1060" y="2396"/>
                    <a:pt x="1149" y="2527"/>
                    <a:pt x="1216" y="2978"/>
                  </a:cubicBezTo>
                  <a:cubicBezTo>
                    <a:pt x="1294" y="3576"/>
                    <a:pt x="1369" y="3996"/>
                    <a:pt x="1401" y="4736"/>
                  </a:cubicBezTo>
                  <a:cubicBezTo>
                    <a:pt x="1500" y="5721"/>
                    <a:pt x="2041" y="7626"/>
                    <a:pt x="2237" y="8382"/>
                  </a:cubicBezTo>
                  <a:cubicBezTo>
                    <a:pt x="2538" y="8840"/>
                    <a:pt x="3072" y="8823"/>
                    <a:pt x="3482" y="9033"/>
                  </a:cubicBezTo>
                  <a:cubicBezTo>
                    <a:pt x="4290" y="8905"/>
                    <a:pt x="5678" y="9540"/>
                    <a:pt x="6696" y="9162"/>
                  </a:cubicBezTo>
                  <a:cubicBezTo>
                    <a:pt x="7267" y="8952"/>
                    <a:pt x="8253" y="8100"/>
                    <a:pt x="8598" y="7848"/>
                  </a:cubicBezTo>
                  <a:cubicBezTo>
                    <a:pt x="9022" y="6512"/>
                    <a:pt x="9087" y="2474"/>
                    <a:pt x="9231" y="1318"/>
                  </a:cubicBezTo>
                  <a:cubicBezTo>
                    <a:pt x="9404" y="880"/>
                    <a:pt x="9276" y="1074"/>
                    <a:pt x="9453" y="896"/>
                  </a:cubicBezTo>
                  <a:cubicBezTo>
                    <a:pt x="9543" y="896"/>
                    <a:pt x="9794" y="206"/>
                    <a:pt x="9862" y="1107"/>
                  </a:cubicBezTo>
                  <a:cubicBezTo>
                    <a:pt x="9885" y="3640"/>
                    <a:pt x="9880" y="4103"/>
                    <a:pt x="9862" y="6349"/>
                  </a:cubicBezTo>
                  <a:cubicBezTo>
                    <a:pt x="9847" y="10000"/>
                    <a:pt x="10009" y="8370"/>
                    <a:pt x="10000" y="10382"/>
                  </a:cubicBezTo>
                  <a:lnTo>
                    <a:pt x="4694" y="10382"/>
                  </a:lnTo>
                  <a:lnTo>
                    <a:pt x="119" y="10382"/>
                  </a:lnTo>
                  <a:cubicBezTo>
                    <a:pt x="115" y="5384"/>
                    <a:pt x="74" y="7177"/>
                    <a:pt x="70" y="2181"/>
                  </a:cubicBezTo>
                  <a:cubicBezTo>
                    <a:pt x="139" y="2697"/>
                    <a:pt x="0" y="439"/>
                    <a:pt x="137" y="235"/>
                  </a:cubicBezTo>
                  <a:cubicBezTo>
                    <a:pt x="273" y="0"/>
                    <a:pt x="712" y="616"/>
                    <a:pt x="871" y="762"/>
                  </a:cubicBezTo>
                  <a:close/>
                </a:path>
              </a:pathLst>
            </a:custGeom>
            <a:gradFill rotWithShape="0">
              <a:gsLst>
                <a:gs pos="0">
                  <a:srgbClr val="CC9900"/>
                </a:gs>
                <a:gs pos="100000">
                  <a:schemeClr val="folHlink"/>
                </a:gs>
              </a:gsLst>
              <a:lin ang="5400000" scaled="1"/>
            </a:gradFill>
            <a:ln w="9525">
              <a:solidFill>
                <a:schemeClr val="tx1"/>
              </a:solidFill>
              <a:round/>
              <a:headEnd/>
              <a:tailEnd/>
            </a:ln>
            <a:effectLst/>
          </p:spPr>
          <p:txBody>
            <a:bodyPr wrap="none" anchor="ctr"/>
            <a:lstStyle/>
            <a:p>
              <a:endParaRPr lang="en-CA"/>
            </a:p>
          </p:txBody>
        </p:sp>
        <p:sp>
          <p:nvSpPr>
            <p:cNvPr id="55305" name="Line 9"/>
            <p:cNvSpPr>
              <a:spLocks noChangeShapeType="1"/>
            </p:cNvSpPr>
            <p:nvPr/>
          </p:nvSpPr>
          <p:spPr bwMode="auto">
            <a:xfrm>
              <a:off x="1447800" y="2895600"/>
              <a:ext cx="6858000" cy="0"/>
            </a:xfrm>
            <a:prstGeom prst="line">
              <a:avLst/>
            </a:prstGeom>
            <a:noFill/>
            <a:ln w="57150">
              <a:solidFill>
                <a:schemeClr val="hlink"/>
              </a:solidFill>
              <a:round/>
              <a:headEnd/>
              <a:tailEnd/>
            </a:ln>
            <a:effectLst/>
          </p:spPr>
          <p:txBody>
            <a:bodyPr wrap="none" anchor="ctr"/>
            <a:lstStyle/>
            <a:p>
              <a:endParaRPr lang="en-CA"/>
            </a:p>
          </p:txBody>
        </p:sp>
      </p:grpSp>
      <p:grpSp>
        <p:nvGrpSpPr>
          <p:cNvPr id="3" name="Group 76"/>
          <p:cNvGrpSpPr/>
          <p:nvPr/>
        </p:nvGrpSpPr>
        <p:grpSpPr>
          <a:xfrm>
            <a:off x="4800601" y="1981200"/>
            <a:ext cx="2793329" cy="609600"/>
            <a:chOff x="4800601" y="1981200"/>
            <a:chExt cx="2793329" cy="609600"/>
          </a:xfrm>
        </p:grpSpPr>
        <p:sp>
          <p:nvSpPr>
            <p:cNvPr id="55306" name="Line 10"/>
            <p:cNvSpPr>
              <a:spLocks noChangeShapeType="1"/>
            </p:cNvSpPr>
            <p:nvPr/>
          </p:nvSpPr>
          <p:spPr bwMode="auto">
            <a:xfrm flipH="1">
              <a:off x="5257800" y="2590800"/>
              <a:ext cx="1600200" cy="0"/>
            </a:xfrm>
            <a:prstGeom prst="line">
              <a:avLst/>
            </a:prstGeom>
            <a:noFill/>
            <a:ln w="127000">
              <a:solidFill>
                <a:schemeClr val="accent6">
                  <a:lumMod val="75000"/>
                </a:schemeClr>
              </a:solidFill>
              <a:round/>
              <a:headEnd/>
              <a:tailEnd type="triangle" w="med" len="med"/>
            </a:ln>
            <a:effectLst/>
          </p:spPr>
          <p:txBody>
            <a:bodyPr wrap="none" anchor="ctr"/>
            <a:lstStyle/>
            <a:p>
              <a:endParaRPr lang="en-CA"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5307" name="Text Box 11"/>
            <p:cNvSpPr txBox="1">
              <a:spLocks noChangeArrowheads="1"/>
            </p:cNvSpPr>
            <p:nvPr/>
          </p:nvSpPr>
          <p:spPr bwMode="auto">
            <a:xfrm>
              <a:off x="4800601" y="1981200"/>
              <a:ext cx="2793329" cy="461665"/>
            </a:xfrm>
            <a:prstGeom prst="rect">
              <a:avLst/>
            </a:prstGeom>
            <a:noFill/>
            <a:ln w="9525">
              <a:noFill/>
              <a:miter lim="800000"/>
              <a:headEnd/>
              <a:tailEnd/>
            </a:ln>
            <a:effectLst/>
          </p:spPr>
          <p:txBody>
            <a:bodyPr wrap="none">
              <a:spAutoFit/>
            </a:bodyPr>
            <a:lstStyle/>
            <a:p>
              <a:r>
                <a:rPr lang="en-GB" dirty="0">
                  <a:solidFill>
                    <a:schemeClr val="tx1">
                      <a:lumMod val="85000"/>
                      <a:lumOff val="15000"/>
                    </a:schemeClr>
                  </a:solidFill>
                  <a:latin typeface="Arial Black" pitchFamily="34" charset="0"/>
                </a:rPr>
                <a:t>Sustained Wind</a:t>
              </a:r>
            </a:p>
          </p:txBody>
        </p:sp>
      </p:grpSp>
      <p:grpSp>
        <p:nvGrpSpPr>
          <p:cNvPr id="4" name="Group 75"/>
          <p:cNvGrpSpPr/>
          <p:nvPr/>
        </p:nvGrpSpPr>
        <p:grpSpPr>
          <a:xfrm>
            <a:off x="-76199" y="1905000"/>
            <a:ext cx="1083951" cy="609600"/>
            <a:chOff x="-76199" y="1905000"/>
            <a:chExt cx="1083951" cy="609600"/>
          </a:xfrm>
        </p:grpSpPr>
        <p:sp>
          <p:nvSpPr>
            <p:cNvPr id="55315" name="Line 19"/>
            <p:cNvSpPr>
              <a:spLocks noChangeShapeType="1"/>
            </p:cNvSpPr>
            <p:nvPr/>
          </p:nvSpPr>
          <p:spPr bwMode="auto">
            <a:xfrm flipH="1">
              <a:off x="457200" y="1905000"/>
              <a:ext cx="457200" cy="0"/>
            </a:xfrm>
            <a:prstGeom prst="line">
              <a:avLst/>
            </a:prstGeom>
            <a:noFill/>
            <a:ln w="9525">
              <a:solidFill>
                <a:schemeClr val="tx1"/>
              </a:solidFill>
              <a:round/>
              <a:headEnd/>
              <a:tailEnd/>
            </a:ln>
            <a:effectLst/>
          </p:spPr>
          <p:txBody>
            <a:bodyPr wrap="none" anchor="ctr"/>
            <a:lstStyle/>
            <a:p>
              <a:endParaRPr lang="en-CA"/>
            </a:p>
          </p:txBody>
        </p:sp>
        <p:sp>
          <p:nvSpPr>
            <p:cNvPr id="55317" name="Text Box 21"/>
            <p:cNvSpPr txBox="1">
              <a:spLocks noChangeArrowheads="1"/>
            </p:cNvSpPr>
            <p:nvPr/>
          </p:nvSpPr>
          <p:spPr bwMode="auto">
            <a:xfrm>
              <a:off x="-76199" y="1981200"/>
              <a:ext cx="1083951" cy="400110"/>
            </a:xfrm>
            <a:prstGeom prst="rect">
              <a:avLst/>
            </a:prstGeom>
            <a:noFill/>
            <a:ln w="9525">
              <a:noFill/>
              <a:miter lim="800000"/>
              <a:headEnd/>
              <a:tailEnd/>
            </a:ln>
            <a:effectLst/>
          </p:spPr>
          <p:txBody>
            <a:bodyPr wrap="none">
              <a:spAutoFit/>
            </a:bodyPr>
            <a:lstStyle/>
            <a:p>
              <a:r>
                <a:rPr lang="en-GB" sz="2000" b="1" dirty="0" smtClean="0">
                  <a:latin typeface="Arial" charset="0"/>
                </a:rPr>
                <a:t>Uprush</a:t>
              </a:r>
              <a:endParaRPr lang="en-GB" sz="2000" b="1" dirty="0">
                <a:latin typeface="Arial" charset="0"/>
              </a:endParaRPr>
            </a:p>
          </p:txBody>
        </p:sp>
        <p:sp>
          <p:nvSpPr>
            <p:cNvPr id="55318" name="Line 22"/>
            <p:cNvSpPr>
              <a:spLocks noChangeShapeType="1"/>
            </p:cNvSpPr>
            <p:nvPr/>
          </p:nvSpPr>
          <p:spPr bwMode="auto">
            <a:xfrm flipV="1">
              <a:off x="838200" y="1905000"/>
              <a:ext cx="0" cy="609600"/>
            </a:xfrm>
            <a:prstGeom prst="line">
              <a:avLst/>
            </a:prstGeom>
            <a:noFill/>
            <a:ln w="9525">
              <a:solidFill>
                <a:schemeClr val="tx1"/>
              </a:solidFill>
              <a:round/>
              <a:headEnd type="triangle" w="med" len="med"/>
              <a:tailEnd type="triangle" w="med" len="med"/>
            </a:ln>
            <a:effectLst/>
          </p:spPr>
          <p:txBody>
            <a:bodyPr wrap="none" anchor="ctr"/>
            <a:lstStyle/>
            <a:p>
              <a:endParaRPr lang="en-CA"/>
            </a:p>
          </p:txBody>
        </p:sp>
      </p:grpSp>
      <p:grpSp>
        <p:nvGrpSpPr>
          <p:cNvPr id="5" name="Group 83"/>
          <p:cNvGrpSpPr/>
          <p:nvPr/>
        </p:nvGrpSpPr>
        <p:grpSpPr>
          <a:xfrm>
            <a:off x="933451" y="1905000"/>
            <a:ext cx="3257549" cy="990600"/>
            <a:chOff x="933451" y="1905000"/>
            <a:chExt cx="3257549" cy="990600"/>
          </a:xfrm>
        </p:grpSpPr>
        <p:sp>
          <p:nvSpPr>
            <p:cNvPr id="55314" name="Text Box 18"/>
            <p:cNvSpPr txBox="1">
              <a:spLocks noChangeArrowheads="1"/>
            </p:cNvSpPr>
            <p:nvPr/>
          </p:nvSpPr>
          <p:spPr bwMode="auto">
            <a:xfrm>
              <a:off x="1676401" y="2057400"/>
              <a:ext cx="2008499" cy="461665"/>
            </a:xfrm>
            <a:prstGeom prst="rect">
              <a:avLst/>
            </a:prstGeom>
            <a:noFill/>
            <a:ln w="9525">
              <a:noFill/>
              <a:miter lim="800000"/>
              <a:headEnd/>
              <a:tailEnd/>
            </a:ln>
            <a:effectLst/>
          </p:spPr>
          <p:txBody>
            <a:bodyPr wrap="none">
              <a:spAutoFit/>
            </a:bodyPr>
            <a:lstStyle/>
            <a:p>
              <a:r>
                <a:rPr lang="en-GB" b="1" dirty="0">
                  <a:solidFill>
                    <a:srgbClr val="7030A0"/>
                  </a:solidFill>
                  <a:latin typeface="Arial" charset="0"/>
                </a:rPr>
                <a:t>Wave Action</a:t>
              </a:r>
            </a:p>
          </p:txBody>
        </p:sp>
        <p:grpSp>
          <p:nvGrpSpPr>
            <p:cNvPr id="6" name="Group 77"/>
            <p:cNvGrpSpPr/>
            <p:nvPr/>
          </p:nvGrpSpPr>
          <p:grpSpPr>
            <a:xfrm>
              <a:off x="933451" y="1905000"/>
              <a:ext cx="3257549" cy="990600"/>
              <a:chOff x="933451" y="1905000"/>
              <a:chExt cx="3257549" cy="990600"/>
            </a:xfrm>
          </p:grpSpPr>
          <p:sp>
            <p:nvSpPr>
              <p:cNvPr id="55313" name="Freeform 17"/>
              <p:cNvSpPr>
                <a:spLocks/>
              </p:cNvSpPr>
              <p:nvPr/>
            </p:nvSpPr>
            <p:spPr bwMode="auto">
              <a:xfrm>
                <a:off x="933451" y="1933576"/>
                <a:ext cx="2695575" cy="944563"/>
              </a:xfrm>
              <a:custGeom>
                <a:avLst/>
                <a:gdLst/>
                <a:ahLst/>
                <a:cxnLst>
                  <a:cxn ang="0">
                    <a:pos x="1698" y="558"/>
                  </a:cxn>
                  <a:cxn ang="0">
                    <a:pos x="1572" y="492"/>
                  </a:cxn>
                  <a:cxn ang="0">
                    <a:pos x="1422" y="480"/>
                  </a:cxn>
                  <a:cxn ang="0">
                    <a:pos x="1302" y="534"/>
                  </a:cxn>
                  <a:cxn ang="0">
                    <a:pos x="1230" y="582"/>
                  </a:cxn>
                  <a:cxn ang="0">
                    <a:pos x="1158" y="594"/>
                  </a:cxn>
                  <a:cxn ang="0">
                    <a:pos x="1098" y="582"/>
                  </a:cxn>
                  <a:cxn ang="0">
                    <a:pos x="1014" y="480"/>
                  </a:cxn>
                  <a:cxn ang="0">
                    <a:pos x="978" y="426"/>
                  </a:cxn>
                  <a:cxn ang="0">
                    <a:pos x="954" y="414"/>
                  </a:cxn>
                  <a:cxn ang="0">
                    <a:pos x="822" y="366"/>
                  </a:cxn>
                  <a:cxn ang="0">
                    <a:pos x="768" y="372"/>
                  </a:cxn>
                  <a:cxn ang="0">
                    <a:pos x="630" y="486"/>
                  </a:cxn>
                  <a:cxn ang="0">
                    <a:pos x="546" y="510"/>
                  </a:cxn>
                  <a:cxn ang="0">
                    <a:pos x="450" y="504"/>
                  </a:cxn>
                  <a:cxn ang="0">
                    <a:pos x="360" y="402"/>
                  </a:cxn>
                  <a:cxn ang="0">
                    <a:pos x="300" y="294"/>
                  </a:cxn>
                  <a:cxn ang="0">
                    <a:pos x="222" y="216"/>
                  </a:cxn>
                  <a:cxn ang="0">
                    <a:pos x="114" y="84"/>
                  </a:cxn>
                  <a:cxn ang="0">
                    <a:pos x="0" y="0"/>
                  </a:cxn>
                </a:cxnLst>
                <a:rect l="0" t="0" r="r" b="b"/>
                <a:pathLst>
                  <a:path w="1698" h="595">
                    <a:moveTo>
                      <a:pt x="1698" y="558"/>
                    </a:moveTo>
                    <a:cubicBezTo>
                      <a:pt x="1654" y="539"/>
                      <a:pt x="1618" y="507"/>
                      <a:pt x="1572" y="492"/>
                    </a:cubicBezTo>
                    <a:cubicBezTo>
                      <a:pt x="1542" y="446"/>
                      <a:pt x="1465" y="473"/>
                      <a:pt x="1422" y="480"/>
                    </a:cubicBezTo>
                    <a:cubicBezTo>
                      <a:pt x="1386" y="498"/>
                      <a:pt x="1337" y="513"/>
                      <a:pt x="1302" y="534"/>
                    </a:cubicBezTo>
                    <a:cubicBezTo>
                      <a:pt x="1281" y="546"/>
                      <a:pt x="1253" y="575"/>
                      <a:pt x="1230" y="582"/>
                    </a:cubicBezTo>
                    <a:cubicBezTo>
                      <a:pt x="1207" y="589"/>
                      <a:pt x="1158" y="594"/>
                      <a:pt x="1158" y="594"/>
                    </a:cubicBezTo>
                    <a:cubicBezTo>
                      <a:pt x="1138" y="591"/>
                      <a:pt x="1114" y="595"/>
                      <a:pt x="1098" y="582"/>
                    </a:cubicBezTo>
                    <a:cubicBezTo>
                      <a:pt x="1069" y="558"/>
                      <a:pt x="1034" y="511"/>
                      <a:pt x="1014" y="480"/>
                    </a:cubicBezTo>
                    <a:cubicBezTo>
                      <a:pt x="1007" y="470"/>
                      <a:pt x="989" y="435"/>
                      <a:pt x="978" y="426"/>
                    </a:cubicBezTo>
                    <a:cubicBezTo>
                      <a:pt x="971" y="420"/>
                      <a:pt x="961" y="419"/>
                      <a:pt x="954" y="414"/>
                    </a:cubicBezTo>
                    <a:cubicBezTo>
                      <a:pt x="886" y="368"/>
                      <a:pt x="912" y="374"/>
                      <a:pt x="822" y="366"/>
                    </a:cubicBezTo>
                    <a:cubicBezTo>
                      <a:pt x="804" y="368"/>
                      <a:pt x="786" y="368"/>
                      <a:pt x="768" y="372"/>
                    </a:cubicBezTo>
                    <a:cubicBezTo>
                      <a:pt x="713" y="385"/>
                      <a:pt x="667" y="449"/>
                      <a:pt x="630" y="486"/>
                    </a:cubicBezTo>
                    <a:cubicBezTo>
                      <a:pt x="612" y="504"/>
                      <a:pt x="565" y="508"/>
                      <a:pt x="546" y="510"/>
                    </a:cubicBezTo>
                    <a:cubicBezTo>
                      <a:pt x="514" y="508"/>
                      <a:pt x="482" y="509"/>
                      <a:pt x="450" y="504"/>
                    </a:cubicBezTo>
                    <a:cubicBezTo>
                      <a:pt x="410" y="498"/>
                      <a:pt x="379" y="433"/>
                      <a:pt x="360" y="402"/>
                    </a:cubicBezTo>
                    <a:cubicBezTo>
                      <a:pt x="342" y="374"/>
                      <a:pt x="322" y="316"/>
                      <a:pt x="300" y="294"/>
                    </a:cubicBezTo>
                    <a:cubicBezTo>
                      <a:pt x="277" y="263"/>
                      <a:pt x="255" y="247"/>
                      <a:pt x="222" y="216"/>
                    </a:cubicBezTo>
                    <a:cubicBezTo>
                      <a:pt x="195" y="190"/>
                      <a:pt x="141" y="107"/>
                      <a:pt x="114" y="84"/>
                    </a:cubicBezTo>
                    <a:cubicBezTo>
                      <a:pt x="110" y="81"/>
                      <a:pt x="24" y="18"/>
                      <a:pt x="0" y="0"/>
                    </a:cubicBezTo>
                  </a:path>
                </a:pathLst>
              </a:custGeom>
              <a:noFill/>
              <a:ln w="41275" cmpd="sng">
                <a:solidFill>
                  <a:srgbClr val="00B0F0"/>
                </a:solidFill>
                <a:round/>
                <a:headEnd/>
                <a:tailEnd/>
              </a:ln>
              <a:effectLst/>
            </p:spPr>
            <p:txBody>
              <a:bodyPr wrap="none" anchor="ctr"/>
              <a:lstStyle/>
              <a:p>
                <a:endParaRPr lang="en-CA"/>
              </a:p>
            </p:txBody>
          </p:sp>
          <p:sp>
            <p:nvSpPr>
              <p:cNvPr id="55319" name="Line 23"/>
              <p:cNvSpPr>
                <a:spLocks noChangeShapeType="1"/>
              </p:cNvSpPr>
              <p:nvPr/>
            </p:nvSpPr>
            <p:spPr bwMode="auto">
              <a:xfrm>
                <a:off x="1524000" y="1905000"/>
                <a:ext cx="2667000" cy="0"/>
              </a:xfrm>
              <a:prstGeom prst="line">
                <a:avLst/>
              </a:prstGeom>
              <a:noFill/>
              <a:ln w="12700">
                <a:solidFill>
                  <a:schemeClr val="tx1"/>
                </a:solidFill>
                <a:round/>
                <a:headEnd/>
                <a:tailEnd/>
              </a:ln>
              <a:effectLst/>
            </p:spPr>
            <p:txBody>
              <a:bodyPr wrap="none" anchor="ctr"/>
              <a:lstStyle/>
              <a:p>
                <a:endParaRPr lang="en-CA"/>
              </a:p>
            </p:txBody>
          </p:sp>
          <p:sp>
            <p:nvSpPr>
              <p:cNvPr id="55320" name="Line 24"/>
              <p:cNvSpPr>
                <a:spLocks noChangeShapeType="1"/>
              </p:cNvSpPr>
              <p:nvPr/>
            </p:nvSpPr>
            <p:spPr bwMode="auto">
              <a:xfrm flipV="1">
                <a:off x="3962400" y="1905000"/>
                <a:ext cx="0" cy="990600"/>
              </a:xfrm>
              <a:prstGeom prst="line">
                <a:avLst/>
              </a:prstGeom>
              <a:noFill/>
              <a:ln w="19050">
                <a:solidFill>
                  <a:schemeClr val="tx1"/>
                </a:solidFill>
                <a:round/>
                <a:headEnd/>
                <a:tailEnd type="triangle" w="med" len="med"/>
              </a:ln>
              <a:effectLst/>
            </p:spPr>
            <p:txBody>
              <a:bodyPr wrap="none" anchor="ctr"/>
              <a:lstStyle/>
              <a:p>
                <a:endParaRPr lang="en-CA"/>
              </a:p>
            </p:txBody>
          </p:sp>
        </p:grpSp>
      </p:grpSp>
      <p:grpSp>
        <p:nvGrpSpPr>
          <p:cNvPr id="8" name="Group 85"/>
          <p:cNvGrpSpPr/>
          <p:nvPr/>
        </p:nvGrpSpPr>
        <p:grpSpPr>
          <a:xfrm>
            <a:off x="8153400" y="2892624"/>
            <a:ext cx="1082465" cy="307777"/>
            <a:chOff x="8153400" y="2892624"/>
            <a:chExt cx="1082465" cy="307777"/>
          </a:xfrm>
        </p:grpSpPr>
        <p:sp>
          <p:nvSpPr>
            <p:cNvPr id="30" name="Text Box 15"/>
            <p:cNvSpPr txBox="1">
              <a:spLocks noChangeArrowheads="1"/>
            </p:cNvSpPr>
            <p:nvPr/>
          </p:nvSpPr>
          <p:spPr bwMode="auto">
            <a:xfrm>
              <a:off x="8305802" y="2892624"/>
              <a:ext cx="930063" cy="307777"/>
            </a:xfrm>
            <a:prstGeom prst="rect">
              <a:avLst/>
            </a:prstGeom>
            <a:noFill/>
            <a:ln w="9525">
              <a:noFill/>
              <a:miter lim="800000"/>
              <a:headEnd/>
              <a:tailEnd/>
            </a:ln>
            <a:effectLst/>
          </p:spPr>
          <p:txBody>
            <a:bodyPr wrap="none">
              <a:spAutoFit/>
            </a:bodyPr>
            <a:lstStyle/>
            <a:p>
              <a:r>
                <a:rPr lang="en-GB" sz="1400" b="1" dirty="0" err="1" smtClean="0">
                  <a:latin typeface="Arial" charset="0"/>
                </a:rPr>
                <a:t>Setdown</a:t>
              </a:r>
              <a:endParaRPr lang="en-GB" sz="1400" b="1" dirty="0">
                <a:latin typeface="Arial" charset="0"/>
              </a:endParaRPr>
            </a:p>
          </p:txBody>
        </p:sp>
        <p:grpSp>
          <p:nvGrpSpPr>
            <p:cNvPr id="9" name="Group 70"/>
            <p:cNvGrpSpPr/>
            <p:nvPr/>
          </p:nvGrpSpPr>
          <p:grpSpPr>
            <a:xfrm>
              <a:off x="8153400" y="2895600"/>
              <a:ext cx="609600" cy="304800"/>
              <a:chOff x="8153400" y="2895600"/>
              <a:chExt cx="609600" cy="304800"/>
            </a:xfrm>
          </p:grpSpPr>
          <p:sp>
            <p:nvSpPr>
              <p:cNvPr id="32" name="Line 20"/>
              <p:cNvSpPr>
                <a:spLocks noChangeShapeType="1"/>
              </p:cNvSpPr>
              <p:nvPr/>
            </p:nvSpPr>
            <p:spPr bwMode="auto">
              <a:xfrm>
                <a:off x="8153400" y="2895600"/>
                <a:ext cx="609600" cy="0"/>
              </a:xfrm>
              <a:prstGeom prst="line">
                <a:avLst/>
              </a:prstGeom>
              <a:noFill/>
              <a:ln w="9525">
                <a:solidFill>
                  <a:schemeClr val="tx1"/>
                </a:solidFill>
                <a:round/>
                <a:headEnd/>
                <a:tailEnd/>
              </a:ln>
              <a:effectLst/>
            </p:spPr>
            <p:txBody>
              <a:bodyPr wrap="none" anchor="ctr"/>
              <a:lstStyle/>
              <a:p>
                <a:endParaRPr lang="en-CA"/>
              </a:p>
            </p:txBody>
          </p:sp>
          <p:sp>
            <p:nvSpPr>
              <p:cNvPr id="33" name="Line 20"/>
              <p:cNvSpPr>
                <a:spLocks noChangeShapeType="1"/>
              </p:cNvSpPr>
              <p:nvPr/>
            </p:nvSpPr>
            <p:spPr bwMode="auto">
              <a:xfrm>
                <a:off x="8153400" y="3200400"/>
                <a:ext cx="609600" cy="0"/>
              </a:xfrm>
              <a:prstGeom prst="line">
                <a:avLst/>
              </a:prstGeom>
              <a:noFill/>
              <a:ln w="9525">
                <a:solidFill>
                  <a:schemeClr val="tx1"/>
                </a:solidFill>
                <a:round/>
                <a:headEnd/>
                <a:tailEnd/>
              </a:ln>
              <a:effectLst/>
            </p:spPr>
            <p:txBody>
              <a:bodyPr wrap="none" anchor="ctr"/>
              <a:lstStyle/>
              <a:p>
                <a:endParaRPr lang="en-CA"/>
              </a:p>
            </p:txBody>
          </p:sp>
          <p:sp>
            <p:nvSpPr>
              <p:cNvPr id="34" name="Line 16"/>
              <p:cNvSpPr>
                <a:spLocks noChangeShapeType="1"/>
              </p:cNvSpPr>
              <p:nvPr/>
            </p:nvSpPr>
            <p:spPr bwMode="auto">
              <a:xfrm flipV="1">
                <a:off x="8305800" y="2895600"/>
                <a:ext cx="0" cy="304800"/>
              </a:xfrm>
              <a:prstGeom prst="line">
                <a:avLst/>
              </a:prstGeom>
              <a:noFill/>
              <a:ln w="9525">
                <a:solidFill>
                  <a:schemeClr val="tx1"/>
                </a:solidFill>
                <a:round/>
                <a:headEnd type="triangle" w="med" len="med"/>
                <a:tailEnd type="triangle" w="med" len="med"/>
              </a:ln>
              <a:effectLst/>
            </p:spPr>
            <p:txBody>
              <a:bodyPr wrap="none" anchor="ctr"/>
              <a:lstStyle/>
              <a:p>
                <a:endParaRPr lang="en-CA"/>
              </a:p>
            </p:txBody>
          </p:sp>
        </p:grpSp>
      </p:grpSp>
      <p:pic>
        <p:nvPicPr>
          <p:cNvPr id="55323" name="Picture 27"/>
          <p:cNvPicPr>
            <a:picLocks noChangeAspect="1" noChangeArrowheads="1"/>
          </p:cNvPicPr>
          <p:nvPr/>
        </p:nvPicPr>
        <p:blipFill>
          <a:blip r:embed="rId5" cstate="print"/>
          <a:srcRect/>
          <a:stretch>
            <a:fillRect/>
          </a:stretch>
        </p:blipFill>
        <p:spPr bwMode="auto">
          <a:xfrm>
            <a:off x="0" y="3962400"/>
            <a:ext cx="9296400" cy="2895600"/>
          </a:xfrm>
          <a:prstGeom prst="rect">
            <a:avLst/>
          </a:prstGeom>
          <a:noFill/>
          <a:ln w="9525">
            <a:noFill/>
            <a:miter lim="800000"/>
            <a:headEnd/>
            <a:tailEnd/>
          </a:ln>
          <a:effectLst/>
        </p:spPr>
      </p:pic>
      <p:grpSp>
        <p:nvGrpSpPr>
          <p:cNvPr id="10" name="Group 65"/>
          <p:cNvGrpSpPr/>
          <p:nvPr/>
        </p:nvGrpSpPr>
        <p:grpSpPr>
          <a:xfrm>
            <a:off x="5638803" y="4114800"/>
            <a:ext cx="1694066" cy="2057400"/>
            <a:chOff x="5638800" y="4114800"/>
            <a:chExt cx="1694066" cy="2057400"/>
          </a:xfrm>
        </p:grpSpPr>
        <p:cxnSp>
          <p:nvCxnSpPr>
            <p:cNvPr id="38" name="Straight Connector 37"/>
            <p:cNvCxnSpPr/>
            <p:nvPr/>
          </p:nvCxnSpPr>
          <p:spPr bwMode="auto">
            <a:xfrm>
              <a:off x="5638800" y="61722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42" name="Straight Arrow Connector 41"/>
            <p:cNvCxnSpPr/>
            <p:nvPr/>
          </p:nvCxnSpPr>
          <p:spPr bwMode="auto">
            <a:xfrm>
              <a:off x="5867400" y="4114800"/>
              <a:ext cx="0" cy="2057400"/>
            </a:xfrm>
            <a:prstGeom prst="straightConnector1">
              <a:avLst/>
            </a:prstGeom>
            <a:solidFill>
              <a:schemeClr val="accent1"/>
            </a:solidFill>
            <a:ln w="31750" cap="flat" cmpd="sng" algn="ctr">
              <a:solidFill>
                <a:schemeClr val="tx1"/>
              </a:solidFill>
              <a:prstDash val="solid"/>
              <a:round/>
              <a:headEnd type="triangle"/>
              <a:tailEnd type="triangle"/>
            </a:ln>
            <a:effectLst/>
          </p:spPr>
        </p:cxnSp>
        <p:sp>
          <p:nvSpPr>
            <p:cNvPr id="43" name="TextBox 42"/>
            <p:cNvSpPr txBox="1"/>
            <p:nvPr/>
          </p:nvSpPr>
          <p:spPr>
            <a:xfrm>
              <a:off x="5867400" y="5029200"/>
              <a:ext cx="1465466" cy="830997"/>
            </a:xfrm>
            <a:prstGeom prst="rect">
              <a:avLst/>
            </a:prstGeom>
            <a:noFill/>
            <a:ln>
              <a:noFill/>
            </a:ln>
          </p:spPr>
          <p:txBody>
            <a:bodyPr wrap="none" rtlCol="0">
              <a:spAutoFit/>
            </a:bodyPr>
            <a:lstStyle/>
            <a:p>
              <a:r>
                <a:rPr lang="en-CA" dirty="0" smtClean="0">
                  <a:solidFill>
                    <a:srgbClr val="C00000"/>
                  </a:solidFill>
                </a:rPr>
                <a:t>Maximum</a:t>
              </a:r>
            </a:p>
            <a:p>
              <a:r>
                <a:rPr lang="en-CA" dirty="0" smtClean="0">
                  <a:solidFill>
                    <a:srgbClr val="C00000"/>
                  </a:solidFill>
                </a:rPr>
                <a:t>setup</a:t>
              </a:r>
              <a:endParaRPr lang="en-CA" dirty="0">
                <a:solidFill>
                  <a:srgbClr val="C00000"/>
                </a:solidFill>
              </a:endParaRPr>
            </a:p>
          </p:txBody>
        </p:sp>
      </p:grpSp>
      <p:grpSp>
        <p:nvGrpSpPr>
          <p:cNvPr id="11" name="Group 78"/>
          <p:cNvGrpSpPr/>
          <p:nvPr/>
        </p:nvGrpSpPr>
        <p:grpSpPr>
          <a:xfrm>
            <a:off x="1371600" y="2590800"/>
            <a:ext cx="4419600" cy="2384287"/>
            <a:chOff x="1371600" y="2590800"/>
            <a:chExt cx="4419600" cy="2384287"/>
          </a:xfrm>
        </p:grpSpPr>
        <p:sp>
          <p:nvSpPr>
            <p:cNvPr id="45" name="TextBox 44"/>
            <p:cNvSpPr txBox="1"/>
            <p:nvPr/>
          </p:nvSpPr>
          <p:spPr>
            <a:xfrm>
              <a:off x="3048000" y="4267201"/>
              <a:ext cx="1600200" cy="707886"/>
            </a:xfrm>
            <a:prstGeom prst="rect">
              <a:avLst/>
            </a:prstGeom>
            <a:solidFill>
              <a:srgbClr val="CCFFCC"/>
            </a:solidFill>
          </p:spPr>
          <p:txBody>
            <a:bodyPr wrap="square" rtlCol="0">
              <a:spAutoFit/>
            </a:bodyPr>
            <a:lstStyle/>
            <a:p>
              <a:r>
                <a:rPr lang="en-CA" sz="2000" dirty="0" smtClean="0"/>
                <a:t>Instantaneous peak level</a:t>
              </a:r>
              <a:endParaRPr lang="en-CA" sz="2000" dirty="0"/>
            </a:p>
          </p:txBody>
        </p:sp>
        <p:cxnSp>
          <p:nvCxnSpPr>
            <p:cNvPr id="54" name="Straight Arrow Connector 53"/>
            <p:cNvCxnSpPr/>
            <p:nvPr/>
          </p:nvCxnSpPr>
          <p:spPr bwMode="auto">
            <a:xfrm>
              <a:off x="1371600" y="2590800"/>
              <a:ext cx="1676400" cy="1676400"/>
            </a:xfrm>
            <a:prstGeom prst="straightConnector1">
              <a:avLst/>
            </a:prstGeom>
            <a:solidFill>
              <a:schemeClr val="accent1"/>
            </a:solidFill>
            <a:ln w="9525" cap="flat" cmpd="sng" algn="ctr">
              <a:solidFill>
                <a:srgbClr val="FF0000"/>
              </a:solidFill>
              <a:prstDash val="solid"/>
              <a:round/>
              <a:headEnd type="triangle" w="med" len="med"/>
              <a:tailEnd type="none"/>
            </a:ln>
            <a:effectLst/>
          </p:spPr>
        </p:cxnSp>
        <p:cxnSp>
          <p:nvCxnSpPr>
            <p:cNvPr id="58" name="Straight Arrow Connector 57"/>
            <p:cNvCxnSpPr/>
            <p:nvPr/>
          </p:nvCxnSpPr>
          <p:spPr bwMode="auto">
            <a:xfrm flipV="1">
              <a:off x="4648200" y="4114801"/>
              <a:ext cx="1143000" cy="152401"/>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grpSp>
      <p:grpSp>
        <p:nvGrpSpPr>
          <p:cNvPr id="12" name="Group 79"/>
          <p:cNvGrpSpPr/>
          <p:nvPr/>
        </p:nvGrpSpPr>
        <p:grpSpPr>
          <a:xfrm>
            <a:off x="838202" y="2895600"/>
            <a:ext cx="1600198" cy="3200400"/>
            <a:chOff x="838202" y="2895600"/>
            <a:chExt cx="1600198" cy="3200400"/>
          </a:xfrm>
        </p:grpSpPr>
        <p:sp>
          <p:nvSpPr>
            <p:cNvPr id="44" name="TextBox 43"/>
            <p:cNvSpPr txBox="1"/>
            <p:nvPr/>
          </p:nvSpPr>
          <p:spPr>
            <a:xfrm>
              <a:off x="838202" y="4495800"/>
              <a:ext cx="1301959" cy="400110"/>
            </a:xfrm>
            <a:prstGeom prst="rect">
              <a:avLst/>
            </a:prstGeom>
            <a:solidFill>
              <a:schemeClr val="accent1"/>
            </a:solidFill>
          </p:spPr>
          <p:txBody>
            <a:bodyPr wrap="square" rtlCol="0">
              <a:spAutoFit/>
            </a:bodyPr>
            <a:lstStyle/>
            <a:p>
              <a:r>
                <a:rPr lang="en-CA" sz="2000" dirty="0" smtClean="0"/>
                <a:t>WEE level</a:t>
              </a:r>
              <a:endParaRPr lang="en-CA" sz="2000" dirty="0"/>
            </a:p>
          </p:txBody>
        </p:sp>
        <p:cxnSp>
          <p:nvCxnSpPr>
            <p:cNvPr id="47" name="Straight Arrow Connector 46"/>
            <p:cNvCxnSpPr/>
            <p:nvPr/>
          </p:nvCxnSpPr>
          <p:spPr bwMode="auto">
            <a:xfrm flipH="1">
              <a:off x="1295400" y="2895600"/>
              <a:ext cx="990600" cy="1676400"/>
            </a:xfrm>
            <a:prstGeom prst="straightConnector1">
              <a:avLst/>
            </a:prstGeom>
            <a:solidFill>
              <a:schemeClr val="accent1"/>
            </a:solidFill>
            <a:ln w="9525" cap="flat" cmpd="sng" algn="ctr">
              <a:solidFill>
                <a:srgbClr val="FF0000"/>
              </a:solidFill>
              <a:prstDash val="solid"/>
              <a:round/>
              <a:headEnd type="triangle" w="med" len="med"/>
              <a:tailEnd type="none"/>
            </a:ln>
            <a:effectLst/>
          </p:spPr>
        </p:cxnSp>
        <p:cxnSp>
          <p:nvCxnSpPr>
            <p:cNvPr id="50" name="Straight Arrow Connector 49"/>
            <p:cNvCxnSpPr/>
            <p:nvPr/>
          </p:nvCxnSpPr>
          <p:spPr bwMode="auto">
            <a:xfrm flipH="1" flipV="1">
              <a:off x="1371600" y="4876800"/>
              <a:ext cx="1066800" cy="1219200"/>
            </a:xfrm>
            <a:prstGeom prst="straightConnector1">
              <a:avLst/>
            </a:prstGeom>
            <a:solidFill>
              <a:schemeClr val="accent1"/>
            </a:solidFill>
            <a:ln w="9525" cap="flat" cmpd="sng" algn="ctr">
              <a:solidFill>
                <a:srgbClr val="FF0000"/>
              </a:solidFill>
              <a:prstDash val="solid"/>
              <a:round/>
              <a:headEnd type="triangle" w="med" len="med"/>
              <a:tailEnd type="none"/>
            </a:ln>
            <a:effectLst/>
          </p:spPr>
        </p:cxnSp>
      </p:grpSp>
      <p:grpSp>
        <p:nvGrpSpPr>
          <p:cNvPr id="13" name="Group 74"/>
          <p:cNvGrpSpPr/>
          <p:nvPr/>
        </p:nvGrpSpPr>
        <p:grpSpPr>
          <a:xfrm>
            <a:off x="228601" y="2514600"/>
            <a:ext cx="1295399" cy="400111"/>
            <a:chOff x="228601" y="2514600"/>
            <a:chExt cx="1295399" cy="400111"/>
          </a:xfrm>
        </p:grpSpPr>
        <p:sp>
          <p:nvSpPr>
            <p:cNvPr id="55311" name="Text Box 15"/>
            <p:cNvSpPr txBox="1">
              <a:spLocks noChangeArrowheads="1"/>
            </p:cNvSpPr>
            <p:nvPr/>
          </p:nvSpPr>
          <p:spPr bwMode="auto">
            <a:xfrm>
              <a:off x="228601" y="2514601"/>
              <a:ext cx="898003" cy="400110"/>
            </a:xfrm>
            <a:prstGeom prst="rect">
              <a:avLst/>
            </a:prstGeom>
            <a:noFill/>
            <a:ln w="9525">
              <a:noFill/>
              <a:miter lim="800000"/>
              <a:headEnd/>
              <a:tailEnd/>
            </a:ln>
            <a:effectLst/>
          </p:spPr>
          <p:txBody>
            <a:bodyPr wrap="none">
              <a:spAutoFit/>
            </a:bodyPr>
            <a:lstStyle/>
            <a:p>
              <a:r>
                <a:rPr lang="en-GB" sz="2000" b="1">
                  <a:latin typeface="Arial" charset="0"/>
                </a:rPr>
                <a:t>Setup</a:t>
              </a:r>
            </a:p>
          </p:txBody>
        </p:sp>
        <p:sp>
          <p:nvSpPr>
            <p:cNvPr id="55316" name="Line 20"/>
            <p:cNvSpPr>
              <a:spLocks noChangeShapeType="1"/>
            </p:cNvSpPr>
            <p:nvPr/>
          </p:nvSpPr>
          <p:spPr bwMode="auto">
            <a:xfrm>
              <a:off x="914400" y="2514600"/>
              <a:ext cx="609600" cy="0"/>
            </a:xfrm>
            <a:prstGeom prst="line">
              <a:avLst/>
            </a:prstGeom>
            <a:noFill/>
            <a:ln w="9525">
              <a:solidFill>
                <a:schemeClr val="tx1"/>
              </a:solidFill>
              <a:round/>
              <a:headEnd/>
              <a:tailEnd/>
            </a:ln>
            <a:effectLst/>
          </p:spPr>
          <p:txBody>
            <a:bodyPr wrap="none" anchor="ctr"/>
            <a:lstStyle/>
            <a:p>
              <a:endParaRPr lang="en-CA"/>
            </a:p>
          </p:txBody>
        </p:sp>
        <p:sp>
          <p:nvSpPr>
            <p:cNvPr id="72" name="Line 20"/>
            <p:cNvSpPr>
              <a:spLocks noChangeShapeType="1"/>
            </p:cNvSpPr>
            <p:nvPr/>
          </p:nvSpPr>
          <p:spPr bwMode="auto">
            <a:xfrm>
              <a:off x="914400" y="2895600"/>
              <a:ext cx="609600" cy="0"/>
            </a:xfrm>
            <a:prstGeom prst="line">
              <a:avLst/>
            </a:prstGeom>
            <a:noFill/>
            <a:ln w="9525">
              <a:solidFill>
                <a:schemeClr val="tx1"/>
              </a:solidFill>
              <a:round/>
              <a:headEnd/>
              <a:tailEnd/>
            </a:ln>
            <a:effectLst/>
          </p:spPr>
          <p:txBody>
            <a:bodyPr wrap="none" anchor="ctr"/>
            <a:lstStyle/>
            <a:p>
              <a:endParaRPr lang="en-CA"/>
            </a:p>
          </p:txBody>
        </p:sp>
        <p:cxnSp>
          <p:nvCxnSpPr>
            <p:cNvPr id="74" name="Straight Arrow Connector 73"/>
            <p:cNvCxnSpPr/>
            <p:nvPr/>
          </p:nvCxnSpPr>
          <p:spPr bwMode="auto">
            <a:xfrm>
              <a:off x="1219200" y="2514600"/>
              <a:ext cx="0" cy="381000"/>
            </a:xfrm>
            <a:prstGeom prst="straightConnector1">
              <a:avLst/>
            </a:prstGeom>
            <a:solidFill>
              <a:schemeClr val="accent1"/>
            </a:solidFill>
            <a:ln w="9525" cap="flat" cmpd="sng" algn="ctr">
              <a:solidFill>
                <a:schemeClr val="tx1"/>
              </a:solidFill>
              <a:prstDash val="solid"/>
              <a:round/>
              <a:headEnd type="triangle"/>
              <a:tailEnd type="triangle"/>
            </a:ln>
            <a:effectLst/>
          </p:spPr>
        </p:cxnSp>
      </p:grpSp>
      <p:grpSp>
        <p:nvGrpSpPr>
          <p:cNvPr id="14" name="Group 55"/>
          <p:cNvGrpSpPr/>
          <p:nvPr/>
        </p:nvGrpSpPr>
        <p:grpSpPr>
          <a:xfrm>
            <a:off x="1905000" y="2514600"/>
            <a:ext cx="1285929" cy="1924110"/>
            <a:chOff x="1905000" y="2514600"/>
            <a:chExt cx="1285929" cy="1924110"/>
          </a:xfrm>
        </p:grpSpPr>
        <p:sp>
          <p:nvSpPr>
            <p:cNvPr id="51" name="TextBox 50"/>
            <p:cNvSpPr txBox="1"/>
            <p:nvPr/>
          </p:nvSpPr>
          <p:spPr>
            <a:xfrm>
              <a:off x="1905000" y="4038600"/>
              <a:ext cx="1285929" cy="400110"/>
            </a:xfrm>
            <a:prstGeom prst="rect">
              <a:avLst/>
            </a:prstGeom>
            <a:solidFill>
              <a:schemeClr val="bg1">
                <a:lumMod val="85000"/>
              </a:schemeClr>
            </a:solidFill>
            <a:ln>
              <a:noFill/>
            </a:ln>
          </p:spPr>
          <p:txBody>
            <a:bodyPr wrap="none" rtlCol="0">
              <a:spAutoFit/>
            </a:bodyPr>
            <a:lstStyle/>
            <a:p>
              <a:r>
                <a:rPr lang="en-CA" sz="2000" dirty="0" smtClean="0"/>
                <a:t>Crest level</a:t>
              </a:r>
              <a:endParaRPr lang="en-CA" sz="2000" dirty="0"/>
            </a:p>
          </p:txBody>
        </p:sp>
        <p:cxnSp>
          <p:nvCxnSpPr>
            <p:cNvPr id="53" name="Straight Arrow Connector 52"/>
            <p:cNvCxnSpPr>
              <a:endCxn id="51" idx="0"/>
            </p:cNvCxnSpPr>
            <p:nvPr/>
          </p:nvCxnSpPr>
          <p:spPr bwMode="auto">
            <a:xfrm>
              <a:off x="2286000" y="2514600"/>
              <a:ext cx="261965" cy="1524000"/>
            </a:xfrm>
            <a:prstGeom prst="straightConnector1">
              <a:avLst/>
            </a:prstGeom>
            <a:solidFill>
              <a:schemeClr val="accent1"/>
            </a:solidFill>
            <a:ln w="9525" cap="flat" cmpd="sng" algn="ctr">
              <a:solidFill>
                <a:srgbClr val="FF0000"/>
              </a:solidFill>
              <a:prstDash val="solid"/>
              <a:round/>
              <a:headEnd type="triangle" w="med" len="med"/>
              <a:tailEnd type="none"/>
            </a:ln>
            <a:effectLst/>
          </p:spPr>
        </p:cxn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323"/>
                                        </p:tgtEl>
                                        <p:attrNameLst>
                                          <p:attrName>style.visibility</p:attrName>
                                        </p:attrNameLst>
                                      </p:cBhvr>
                                      <p:to>
                                        <p:strVal val="visible"/>
                                      </p:to>
                                    </p:set>
                                    <p:anim calcmode="lin" valueType="num">
                                      <p:cBhvr additive="base">
                                        <p:cTn id="7" dur="500" fill="hold"/>
                                        <p:tgtEl>
                                          <p:spTgt spid="55323"/>
                                        </p:tgtEl>
                                        <p:attrNameLst>
                                          <p:attrName>ppt_x</p:attrName>
                                        </p:attrNameLst>
                                      </p:cBhvr>
                                      <p:tavLst>
                                        <p:tav tm="0">
                                          <p:val>
                                            <p:strVal val="#ppt_x"/>
                                          </p:val>
                                        </p:tav>
                                        <p:tav tm="100000">
                                          <p:val>
                                            <p:strVal val="#ppt_x"/>
                                          </p:val>
                                        </p:tav>
                                      </p:tavLst>
                                    </p:anim>
                                    <p:anim calcmode="lin" valueType="num">
                                      <p:cBhvr additive="base">
                                        <p:cTn id="8" dur="500" fill="hold"/>
                                        <p:tgtEl>
                                          <p:spTgt spid="55323"/>
                                        </p:tgtEl>
                                        <p:attrNameLst>
                                          <p:attrName>ppt_y</p:attrName>
                                        </p:attrNameLst>
                                      </p:cBhvr>
                                      <p:tavLst>
                                        <p:tav tm="0">
                                          <p:val>
                                            <p:strVal val="1+#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heckerboard(across)">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5300"/>
                                        </p:tgtEl>
                                        <p:attrNameLst>
                                          <p:attrName>style.visibility</p:attrName>
                                        </p:attrNameLst>
                                      </p:cBhvr>
                                      <p:to>
                                        <p:strVal val="visible"/>
                                      </p:to>
                                    </p:set>
                                    <p:anim calcmode="lin" valueType="num">
                                      <p:cBhvr additive="base">
                                        <p:cTn id="21" dur="500" fill="hold"/>
                                        <p:tgtEl>
                                          <p:spTgt spid="55300"/>
                                        </p:tgtEl>
                                        <p:attrNameLst>
                                          <p:attrName>ppt_x</p:attrName>
                                        </p:attrNameLst>
                                      </p:cBhvr>
                                      <p:tavLst>
                                        <p:tav tm="0">
                                          <p:val>
                                            <p:strVal val="#ppt_x"/>
                                          </p:val>
                                        </p:tav>
                                        <p:tav tm="100000">
                                          <p:val>
                                            <p:strVal val="#ppt_x"/>
                                          </p:val>
                                        </p:tav>
                                      </p:tavLst>
                                    </p:anim>
                                    <p:anim calcmode="lin" valueType="num">
                                      <p:cBhvr additive="base">
                                        <p:cTn id="22" dur="500" fill="hold"/>
                                        <p:tgtEl>
                                          <p:spTgt spid="55300"/>
                                        </p:tgtEl>
                                        <p:attrNameLst>
                                          <p:attrName>ppt_y</p:attrName>
                                        </p:attrNameLst>
                                      </p:cBhvr>
                                      <p:tavLst>
                                        <p:tav tm="0">
                                          <p:val>
                                            <p:strVal val="1+#ppt_h/2"/>
                                          </p:val>
                                        </p:tav>
                                        <p:tav tm="100000">
                                          <p:val>
                                            <p:strVal val="#ppt_y"/>
                                          </p:val>
                                        </p:tav>
                                      </p:tavLst>
                                    </p:anim>
                                  </p:childTnLst>
                                </p:cTn>
                              </p:par>
                              <p:par>
                                <p:cTn id="23" presetID="4"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ox(in)">
                                      <p:cBhvr>
                                        <p:cTn id="25" dur="500"/>
                                        <p:tgtEl>
                                          <p:spTgt spid="13"/>
                                        </p:tgtEl>
                                      </p:cBhvr>
                                    </p:animEffect>
                                  </p:childTnLst>
                                </p:cTn>
                              </p:par>
                              <p:par>
                                <p:cTn id="26" presetID="4"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ox(in)">
                                      <p:cBhvr>
                                        <p:cTn id="28" dur="500"/>
                                        <p:tgtEl>
                                          <p:spTgt spid="8"/>
                                        </p:tgtEl>
                                      </p:cBhvr>
                                    </p:animEffect>
                                  </p:childTnLst>
                                </p:cTn>
                              </p:par>
                              <p:par>
                                <p:cTn id="29" presetID="4" presetClass="exit" presetSubtype="16" fill="hold" grpId="0" nodeType="withEffect">
                                  <p:stCondLst>
                                    <p:cond delay="0"/>
                                  </p:stCondLst>
                                  <p:childTnLst>
                                    <p:animEffect transition="out" filter="box(in)">
                                      <p:cBhvr>
                                        <p:cTn id="30" dur="500"/>
                                        <p:tgtEl>
                                          <p:spTgt spid="61"/>
                                        </p:tgtEl>
                                      </p:cBhvr>
                                    </p:animEffect>
                                    <p:set>
                                      <p:cBhvr>
                                        <p:cTn id="31" dur="1" fill="hold">
                                          <p:stCondLst>
                                            <p:cond delay="499"/>
                                          </p:stCondLst>
                                        </p:cTn>
                                        <p:tgtEl>
                                          <p:spTgt spid="61"/>
                                        </p:tgtEl>
                                        <p:attrNameLst>
                                          <p:attrName>style.visibility</p:attrName>
                                        </p:attrNameLst>
                                      </p:cBhvr>
                                      <p:to>
                                        <p:strVal val="hidden"/>
                                      </p:to>
                                    </p:set>
                                  </p:childTnLst>
                                </p:cTn>
                              </p:par>
                              <p:par>
                                <p:cTn id="32" presetID="4" presetClass="exit" presetSubtype="16" fill="hold" nodeType="withEffect">
                                  <p:stCondLst>
                                    <p:cond delay="0"/>
                                  </p:stCondLst>
                                  <p:childTnLst>
                                    <p:animEffect transition="out" filter="box(in)">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par>
                                <p:cTn id="53" presetID="3" presetClass="exit" presetSubtype="10" fill="hold" nodeType="withEffect">
                                  <p:stCondLst>
                                    <p:cond delay="0"/>
                                  </p:stCondLst>
                                  <p:childTnLst>
                                    <p:animEffect transition="out" filter="blinds(horizontal)">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fill="hold"/>
                                        <p:tgtEl>
                                          <p:spTgt spid="14"/>
                                        </p:tgtEl>
                                        <p:attrNameLst>
                                          <p:attrName>ppt_x</p:attrName>
                                        </p:attrNameLst>
                                      </p:cBhvr>
                                      <p:tavLst>
                                        <p:tav tm="0">
                                          <p:val>
                                            <p:strVal val="#ppt_x"/>
                                          </p:val>
                                        </p:tav>
                                        <p:tav tm="100000">
                                          <p:val>
                                            <p:strVal val="#ppt_x"/>
                                          </p:val>
                                        </p:tav>
                                      </p:tavLst>
                                    </p:anim>
                                    <p:anim calcmode="lin" valueType="num">
                                      <p:cBhvr additive="base">
                                        <p:cTn id="6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nodeType="click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additive="base">
                                        <p:cTn id="66" dur="500" fill="hold"/>
                                        <p:tgtEl>
                                          <p:spTgt spid="4"/>
                                        </p:tgtEl>
                                        <p:attrNameLst>
                                          <p:attrName>ppt_x</p:attrName>
                                        </p:attrNameLst>
                                      </p:cBhvr>
                                      <p:tavLst>
                                        <p:tav tm="0">
                                          <p:val>
                                            <p:strVal val="0-#ppt_w/2"/>
                                          </p:val>
                                        </p:tav>
                                        <p:tav tm="100000">
                                          <p:val>
                                            <p:strVal val="#ppt_x"/>
                                          </p:val>
                                        </p:tav>
                                      </p:tavLst>
                                    </p:anim>
                                    <p:anim calcmode="lin" valueType="num">
                                      <p:cBhvr additive="base">
                                        <p:cTn id="67" dur="500" fill="hold"/>
                                        <p:tgtEl>
                                          <p:spTgt spid="4"/>
                                        </p:tgtEl>
                                        <p:attrNameLst>
                                          <p:attrName>ppt_y</p:attrName>
                                        </p:attrNameLst>
                                      </p:cBhvr>
                                      <p:tavLst>
                                        <p:tav tm="0">
                                          <p:val>
                                            <p:strVal val="#ppt_y"/>
                                          </p:val>
                                        </p:tav>
                                        <p:tav tm="100000">
                                          <p:val>
                                            <p:strVal val="#ppt_y"/>
                                          </p:val>
                                        </p:tav>
                                      </p:tavLst>
                                    </p:anim>
                                  </p:childTnLst>
                                </p:cTn>
                              </p:par>
                              <p:par>
                                <p:cTn id="68" presetID="3" presetClass="exit" presetSubtype="10" fill="hold" nodeType="withEffect">
                                  <p:stCondLst>
                                    <p:cond delay="0"/>
                                  </p:stCondLst>
                                  <p:childTnLst>
                                    <p:animEffect transition="out" filter="blinds(horizontal)">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530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smtClean="0"/>
              <a:t>Lake FPL Component</a:t>
            </a:r>
            <a:endParaRPr lang="en-CA" dirty="0"/>
          </a:p>
        </p:txBody>
      </p:sp>
      <p:sp>
        <p:nvSpPr>
          <p:cNvPr id="4" name="Slide Number Placeholder 3"/>
          <p:cNvSpPr>
            <a:spLocks noGrp="1"/>
          </p:cNvSpPr>
          <p:nvPr>
            <p:ph type="sldNum" sz="quarter" idx="12"/>
          </p:nvPr>
        </p:nvSpPr>
        <p:spPr/>
        <p:txBody>
          <a:bodyPr/>
          <a:lstStyle/>
          <a:p>
            <a:pPr>
              <a:defRPr/>
            </a:pPr>
            <a:fld id="{5227B089-7EA9-4DB7-B31E-9E468973D821}" type="slidenum">
              <a:rPr lang="en-US" smtClean="0"/>
              <a:pPr>
                <a:defRPr/>
              </a:pPr>
              <a:t>9</a:t>
            </a:fld>
            <a:endParaRPr lang="en-US"/>
          </a:p>
        </p:txBody>
      </p:sp>
      <p:graphicFrame>
        <p:nvGraphicFramePr>
          <p:cNvPr id="7" name="Diagram 6"/>
          <p:cNvGraphicFramePr/>
          <p:nvPr/>
        </p:nvGraphicFramePr>
        <p:xfrm>
          <a:off x="838200" y="1600200"/>
          <a:ext cx="76200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wipe dir="r"/>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13740</TotalTime>
  <Words>546</Words>
  <Application>Microsoft Office PowerPoint</Application>
  <PresentationFormat>On-screen Show (4:3)</PresentationFormat>
  <Paragraphs>132</Paragraphs>
  <Slides>31</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Blank Presentation</vt:lpstr>
      <vt:lpstr>Clip</vt:lpstr>
      <vt:lpstr>Lake Flood Protection Level Determination in Manitoba</vt:lpstr>
      <vt:lpstr>Content</vt:lpstr>
      <vt:lpstr>Slide 3</vt:lpstr>
      <vt:lpstr>Big Liability</vt:lpstr>
      <vt:lpstr>Slide 5</vt:lpstr>
      <vt:lpstr>Slide 6</vt:lpstr>
      <vt:lpstr>Slide 7</vt:lpstr>
      <vt:lpstr>Slide 8</vt:lpstr>
      <vt:lpstr>Lake FPL Component</vt:lpstr>
      <vt:lpstr>Lake FPL Determination</vt:lpstr>
      <vt:lpstr>Water Level Frequency</vt:lpstr>
      <vt:lpstr>Water Level Frequency (Controlled Water Level)</vt:lpstr>
      <vt:lpstr>Wind Setup</vt:lpstr>
      <vt:lpstr>Fetch for Setup Calculation (USACE EM 1110-2-1420)</vt:lpstr>
      <vt:lpstr>Effective Fetch For Wave Calculation</vt:lpstr>
      <vt:lpstr>Slide 16</vt:lpstr>
      <vt:lpstr>Slide 17</vt:lpstr>
      <vt:lpstr>Wind Duration</vt:lpstr>
      <vt:lpstr>Recorded Data</vt:lpstr>
      <vt:lpstr>Slide 20</vt:lpstr>
      <vt:lpstr>Wave Action</vt:lpstr>
      <vt:lpstr>Wave Height and Period</vt:lpstr>
      <vt:lpstr>Incident Wave Height</vt:lpstr>
      <vt:lpstr>Wave Refraction</vt:lpstr>
      <vt:lpstr>Wave Decay</vt:lpstr>
      <vt:lpstr>Wave Decay Factors</vt:lpstr>
      <vt:lpstr>Lake Manitoba Wave Decay</vt:lpstr>
      <vt:lpstr>Data Availability</vt:lpstr>
      <vt:lpstr>FPL Standard</vt:lpstr>
      <vt:lpstr>Risk Assessment</vt:lpstr>
      <vt:lpstr>Thank You!</vt:lpstr>
    </vt:vector>
  </TitlesOfParts>
  <Company>Communication Services Manitoba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 Teranishi</dc:creator>
  <cp:lastModifiedBy>Robin</cp:lastModifiedBy>
  <cp:revision>1350</cp:revision>
  <dcterms:created xsi:type="dcterms:W3CDTF">2006-08-01T05:52:34Z</dcterms:created>
  <dcterms:modified xsi:type="dcterms:W3CDTF">2013-01-29T12:55:16Z</dcterms:modified>
</cp:coreProperties>
</file>